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tags/tag37.xml" ContentType="application/vnd.openxmlformats-officedocument.presentationml.tags+xml"/>
  <Override PartName="/ppt/notesSlides/notesSlide2.xml" ContentType="application/vnd.openxmlformats-officedocument.presentationml.notesSlide+xml"/>
  <Override PartName="/ppt/tags/tag38.xml" ContentType="application/vnd.openxmlformats-officedocument.presentationml.tags+xml"/>
  <Override PartName="/ppt/notesSlides/notesSlide3.xml" ContentType="application/vnd.openxmlformats-officedocument.presentationml.notesSlide+xml"/>
  <Override PartName="/ppt/tags/tag39.xml" ContentType="application/vnd.openxmlformats-officedocument.presentationml.tags+xml"/>
  <Override PartName="/ppt/notesSlides/notesSlide4.xml" ContentType="application/vnd.openxmlformats-officedocument.presentationml.notesSlide+xml"/>
  <Override PartName="/ppt/tags/tag40.xml" ContentType="application/vnd.openxmlformats-officedocument.presentationml.tags+xml"/>
  <Override PartName="/ppt/notesSlides/notesSlide5.xml" ContentType="application/vnd.openxmlformats-officedocument.presentationml.notesSlide+xml"/>
  <Override PartName="/ppt/tags/tag41.xml" ContentType="application/vnd.openxmlformats-officedocument.presentationml.tags+xml"/>
  <Override PartName="/ppt/notesSlides/notesSlide6.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8.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9.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0.xml" ContentType="application/vnd.openxmlformats-officedocument.presentationml.notesSlide+xml"/>
  <Override PartName="/ppt/tags/tag58.xml" ContentType="application/vnd.openxmlformats-officedocument.presentationml.tags+xml"/>
  <Override PartName="/ppt/notesSlides/notesSlide1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2.xml" ContentType="application/vnd.openxmlformats-officedocument.presentationml.notesSlide+xml"/>
  <Override PartName="/ppt/tags/tag6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72"/>
  </p:notesMasterIdLst>
  <p:handoutMasterIdLst>
    <p:handoutMasterId r:id="rId73"/>
  </p:handoutMasterIdLst>
  <p:sldIdLst>
    <p:sldId id="866" r:id="rId3"/>
    <p:sldId id="936" r:id="rId4"/>
    <p:sldId id="607" r:id="rId5"/>
    <p:sldId id="483" r:id="rId6"/>
    <p:sldId id="405" r:id="rId7"/>
    <p:sldId id="347" r:id="rId8"/>
    <p:sldId id="408" r:id="rId9"/>
    <p:sldId id="271" r:id="rId10"/>
    <p:sldId id="274" r:id="rId11"/>
    <p:sldId id="353" r:id="rId12"/>
    <p:sldId id="265" r:id="rId13"/>
    <p:sldId id="441" r:id="rId14"/>
    <p:sldId id="674" r:id="rId15"/>
    <p:sldId id="552" r:id="rId16"/>
    <p:sldId id="444" r:id="rId17"/>
    <p:sldId id="445" r:id="rId18"/>
    <p:sldId id="446" r:id="rId19"/>
    <p:sldId id="451" r:id="rId20"/>
    <p:sldId id="448" r:id="rId21"/>
    <p:sldId id="547" r:id="rId22"/>
    <p:sldId id="450" r:id="rId23"/>
    <p:sldId id="452" r:id="rId24"/>
    <p:sldId id="454" r:id="rId25"/>
    <p:sldId id="868" r:id="rId26"/>
    <p:sldId id="455" r:id="rId27"/>
    <p:sldId id="456" r:id="rId28"/>
    <p:sldId id="470" r:id="rId29"/>
    <p:sldId id="549" r:id="rId30"/>
    <p:sldId id="471" r:id="rId31"/>
    <p:sldId id="472" r:id="rId32"/>
    <p:sldId id="934" r:id="rId33"/>
    <p:sldId id="474" r:id="rId34"/>
    <p:sldId id="475" r:id="rId35"/>
    <p:sldId id="548" r:id="rId36"/>
    <p:sldId id="318" r:id="rId37"/>
    <p:sldId id="379" r:id="rId38"/>
    <p:sldId id="937" r:id="rId39"/>
    <p:sldId id="297" r:id="rId40"/>
    <p:sldId id="319" r:id="rId41"/>
    <p:sldId id="386" r:id="rId42"/>
    <p:sldId id="275" r:id="rId43"/>
    <p:sldId id="406" r:id="rId44"/>
    <p:sldId id="519" r:id="rId45"/>
    <p:sldId id="867" r:id="rId46"/>
    <p:sldId id="521" r:id="rId47"/>
    <p:sldId id="522" r:id="rId48"/>
    <p:sldId id="523" r:id="rId49"/>
    <p:sldId id="524" r:id="rId50"/>
    <p:sldId id="525" r:id="rId51"/>
    <p:sldId id="526" r:id="rId52"/>
    <p:sldId id="527" r:id="rId53"/>
    <p:sldId id="528" r:id="rId54"/>
    <p:sldId id="529" r:id="rId55"/>
    <p:sldId id="530" r:id="rId56"/>
    <p:sldId id="531" r:id="rId57"/>
    <p:sldId id="532" r:id="rId58"/>
    <p:sldId id="533" r:id="rId59"/>
    <p:sldId id="534" r:id="rId60"/>
    <p:sldId id="535" r:id="rId61"/>
    <p:sldId id="536" r:id="rId62"/>
    <p:sldId id="537" r:id="rId63"/>
    <p:sldId id="538" r:id="rId64"/>
    <p:sldId id="539" r:id="rId65"/>
    <p:sldId id="540" r:id="rId66"/>
    <p:sldId id="541" r:id="rId67"/>
    <p:sldId id="542" r:id="rId68"/>
    <p:sldId id="543" r:id="rId69"/>
    <p:sldId id="544" r:id="rId70"/>
    <p:sldId id="545" r:id="rId71"/>
  </p:sldIdLst>
  <p:sldSz cx="12192000" cy="6858000"/>
  <p:notesSz cx="6858000" cy="9144000"/>
  <p:custDataLst>
    <p:tags r:id="rId7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微软用户" initials="微软用户" lastIdx="0" clrIdx="0"/>
  <p:cmAuthor id="1" name="wrone" initials="w" lastIdx="2" clrIdx="0"/>
  <p:cmAuthor id="8" name="86186" initials="8" lastIdx="1" clrIdx="7"/>
  <p:cmAuthor id="2" name="Administrator" initials="A" lastIdx="2" clrIdx="0"/>
  <p:cmAuthor id="3" name="Meherzad Kelawala" initials="MK" lastIdx="19" clrIdx="3"/>
  <p:cmAuthor id="4" name="作者" initials="A" lastIdx="0" clrIdx="3"/>
  <p:cmAuthor id="5" name="Gaurav Mittal" initials="GM" lastIdx="3" clrIdx="5"/>
  <p:cmAuthor id="6" name="Klaas  Oskam" initials="KO" lastIdx="3" clrIdx="6"/>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7A4A"/>
    <a:srgbClr val="407EB1"/>
    <a:srgbClr val="F82D00"/>
    <a:srgbClr val="CDE3F6"/>
    <a:srgbClr val="3F4358"/>
    <a:srgbClr val="342E6A"/>
    <a:srgbClr val="3F4359"/>
    <a:srgbClr val="484C5F"/>
    <a:srgbClr val="352B92"/>
    <a:srgbClr val="FF49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69" d="100"/>
          <a:sy n="69" d="100"/>
        </p:scale>
        <p:origin x="564" y="40"/>
      </p:cViewPr>
      <p:guideLst>
        <p:guide orient="horz" pos="2177"/>
        <p:guide pos="3840"/>
      </p:guideLst>
    </p:cSldViewPr>
  </p:slideViewPr>
  <p:notesTextViewPr>
    <p:cViewPr>
      <p:scale>
        <a:sx n="1" d="1"/>
        <a:sy n="1" d="1"/>
      </p:scale>
      <p:origin x="0" y="0"/>
    </p:cViewPr>
  </p:notesTextViewPr>
  <p:sorterViewPr>
    <p:cViewPr>
      <p:scale>
        <a:sx n="50" d="100"/>
        <a:sy n="50" d="100"/>
      </p:scale>
      <p:origin x="0" y="-31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gs" Target="tags/tag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handoutMaster" Target="handoutMasters/handoutMaster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2137901748524E-2"/>
          <c:y val="4.60124975946508E-2"/>
          <c:w val="0.92407197066720503"/>
          <c:h val="0.884265483005236"/>
        </c:manualLayout>
      </c:layout>
      <c:barChart>
        <c:barDir val="col"/>
        <c:grouping val="clustered"/>
        <c:varyColors val="0"/>
        <c:ser>
          <c:idx val="0"/>
          <c:order val="0"/>
          <c:tx>
            <c:strRef>
              <c:f>Sheet1!$B$1</c:f>
              <c:strCache>
                <c:ptCount val="1"/>
                <c:pt idx="0">
                  <c:v>数量</c:v>
                </c:pt>
              </c:strCache>
            </c:strRef>
          </c:tx>
          <c:spPr>
            <a:solidFill>
              <a:srgbClr val="008A6C"/>
            </a:solidFill>
            <a:ln w="69850" cmpd="sng">
              <a:solidFill>
                <a:srgbClr val="006858"/>
              </a:solidFill>
              <a:prstDash val="solid"/>
            </a:ln>
            <a:effectLst/>
            <a:sp3d contourW="69850"/>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General</c:formatCode>
                <c:ptCount val="11"/>
                <c:pt idx="0">
                  <c:v>165.6</c:v>
                </c:pt>
                <c:pt idx="1">
                  <c:v>176</c:v>
                </c:pt>
                <c:pt idx="2">
                  <c:v>172</c:v>
                </c:pt>
                <c:pt idx="3">
                  <c:v>164.9</c:v>
                </c:pt>
                <c:pt idx="4">
                  <c:v>177</c:v>
                </c:pt>
                <c:pt idx="5">
                  <c:v>201</c:v>
                </c:pt>
                <c:pt idx="6">
                  <c:v>238</c:v>
                </c:pt>
                <c:pt idx="7">
                  <c:v>290</c:v>
                </c:pt>
                <c:pt idx="8">
                  <c:v>341</c:v>
                </c:pt>
                <c:pt idx="9">
                  <c:v>377</c:v>
                </c:pt>
                <c:pt idx="10">
                  <c:v>457</c:v>
                </c:pt>
              </c:numCache>
            </c:numRef>
          </c:val>
          <c:extLst>
            <c:ext xmlns:c16="http://schemas.microsoft.com/office/drawing/2014/chart" uri="{C3380CC4-5D6E-409C-BE32-E72D297353CC}">
              <c16:uniqueId val="{00000000-76FA-4807-B055-100AB9E00C33}"/>
            </c:ext>
          </c:extLst>
        </c:ser>
        <c:ser>
          <c:idx val="1"/>
          <c:order val="1"/>
          <c:tx>
            <c:strRef>
              <c:f>Sheet1!#REF!</c:f>
              <c:strCache>
                <c:ptCount val="1"/>
              </c:strCache>
            </c:strRef>
          </c:tx>
          <c:spPr>
            <a:solidFill>
              <a:schemeClr val="accent2"/>
            </a:solidFill>
            <a:ln>
              <a:noFill/>
            </a:ln>
            <a:effectLst/>
          </c:spPr>
          <c:invertIfNegative val="0"/>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Sheet1!#REF!</c:f>
              <c:numCache>
                <c:formatCode>General</c:formatCode>
                <c:ptCount val="1"/>
                <c:pt idx="0">
                  <c:v>1</c:v>
                </c:pt>
              </c:numCache>
            </c:numRef>
          </c:val>
          <c:extLst>
            <c:ext xmlns:c16="http://schemas.microsoft.com/office/drawing/2014/chart" uri="{C3380CC4-5D6E-409C-BE32-E72D297353CC}">
              <c16:uniqueId val="{00000001-76FA-4807-B055-100AB9E00C33}"/>
            </c:ext>
          </c:extLst>
        </c:ser>
        <c:ser>
          <c:idx val="2"/>
          <c:order val="2"/>
          <c:tx>
            <c:strRef>
              <c:f>Sheet1!#REF!</c:f>
              <c:strCache>
                <c:ptCount val="1"/>
              </c:strCache>
            </c:strRef>
          </c:tx>
          <c:spPr>
            <a:solidFill>
              <a:schemeClr val="accent3"/>
            </a:solidFill>
            <a:ln>
              <a:noFill/>
            </a:ln>
            <a:effectLst/>
          </c:spPr>
          <c:invertIfNegative val="0"/>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Sheet1!#REF!</c:f>
              <c:numCache>
                <c:formatCode>General</c:formatCode>
                <c:ptCount val="1"/>
                <c:pt idx="0">
                  <c:v>1</c:v>
                </c:pt>
              </c:numCache>
            </c:numRef>
          </c:val>
          <c:extLst>
            <c:ext xmlns:c16="http://schemas.microsoft.com/office/drawing/2014/chart" uri="{C3380CC4-5D6E-409C-BE32-E72D297353CC}">
              <c16:uniqueId val="{00000002-76FA-4807-B055-100AB9E00C33}"/>
            </c:ext>
          </c:extLst>
        </c:ser>
        <c:dLbls>
          <c:showLegendKey val="0"/>
          <c:showVal val="0"/>
          <c:showCatName val="0"/>
          <c:showSerName val="0"/>
          <c:showPercent val="0"/>
          <c:showBubbleSize val="0"/>
        </c:dLbls>
        <c:gapWidth val="219"/>
        <c:overlap val="-27"/>
        <c:axId val="-721377920"/>
        <c:axId val="-721383360"/>
      </c:barChart>
      <c:catAx>
        <c:axId val="-721377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721383360"/>
        <c:crosses val="autoZero"/>
        <c:auto val="1"/>
        <c:lblAlgn val="ctr"/>
        <c:lblOffset val="100"/>
        <c:noMultiLvlLbl val="0"/>
      </c:catAx>
      <c:valAx>
        <c:axId val="-721383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72137792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lang="zh-CN" sz="1195" b="0" i="0" u="none" strike="noStrike" kern="1200" baseline="0">
                <a:solidFill>
                  <a:schemeClr val="tx1">
                    <a:lumMod val="65000"/>
                    <a:lumOff val="35000"/>
                  </a:schemeClr>
                </a:solidFill>
                <a:latin typeface="+mn-lt"/>
                <a:ea typeface="+mn-ea"/>
                <a:cs typeface="+mn-cs"/>
              </a:defRPr>
            </a:pPr>
            <a:endParaRPr lang="zh-CN"/>
          </a:p>
        </c:txPr>
      </c:dTable>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3/7/2023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3C0892-805D-4796-8580-6CC26F730838}" type="datetimeFigureOut">
              <a:rPr lang="zh-CN" altLang="en-US" smtClean="0"/>
              <a:t>2023/3/7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87F6-72FC-45BD-B20E-CC41820A441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87393"/>
          <p:cNvSpPr>
            <a:spLocks noGrp="1" noRot="1" noChangeAspect="1" noTextEdit="1"/>
          </p:cNvSpPr>
          <p:nvPr>
            <p:ph type="sldImg"/>
          </p:nvPr>
        </p:nvSpPr>
        <p:spPr/>
      </p:sp>
      <p:sp>
        <p:nvSpPr>
          <p:cNvPr id="187395" name="Text Placeholder 187394"/>
          <p:cNvSpPr>
            <a:spLocks noGrp="1"/>
          </p:cNvSpPr>
          <p:nvPr>
            <p:ph type="body" idx="1"/>
          </p:nvPr>
        </p:nvSpPr>
        <p:spPr/>
        <p:txBody>
          <a:bodyPr/>
          <a:lstStyle/>
          <a:p>
            <a:pPr lvl="0"/>
            <a:endParaRPr dirty="0"/>
          </a:p>
        </p:txBody>
      </p:sp>
      <p:sp>
        <p:nvSpPr>
          <p:cNvPr id="2" name="Slide Number Placeholder 1"/>
          <p:cNvSpPr>
            <a:spLocks noGrp="1"/>
          </p:cNvSpPr>
          <p:nvPr>
            <p:ph type="sldNum" sz="quarter" idx="2"/>
          </p:nvPr>
        </p:nvSpPr>
        <p:spPr/>
        <p:txBody>
          <a:bodyPr/>
          <a:lstStyle/>
          <a:p>
            <a:pPr lvl="0" algn="r"/>
            <a:fld id="{9A0DB2DC-4C9A-4742-B13C-FB6460FD3503}" type="slidenum">
              <a:rPr lang="zh-CN" altLang="en-US" sz="1200" dirty="0"/>
              <a:t>54</a:t>
            </a:fld>
            <a:endParaRPr lang="zh-CN"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98"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A666291-03CC-4116-85C5-180AFA6128DA}" type="datetimeFigureOut">
              <a:rPr lang="zh-CN" altLang="en-US" smtClean="0"/>
              <a:t>2023/3/7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95091AC-BD1B-4E68-8AC7-6DEE6389F60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A666291-03CC-4116-85C5-180AFA6128DA}" type="datetimeFigureOut">
              <a:rPr lang="zh-CN" altLang="en-US" smtClean="0"/>
              <a:t>2023/3/7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95091AC-BD1B-4E68-8AC7-6DEE6389F60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98" y="0"/>
            <a:ext cx="12192000" cy="68580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A666291-03CC-4116-85C5-180AFA6128DA}" type="datetimeFigureOut">
              <a:rPr lang="zh-CN" altLang="en-US" smtClean="0"/>
              <a:t>2023/3/7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95091AC-BD1B-4E68-8AC7-6DEE6389F609}"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A666291-03CC-4116-85C5-180AFA6128DA}" type="datetimeFigureOut">
              <a:rPr lang="zh-CN" altLang="en-US" smtClean="0"/>
              <a:t>2023/3/7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095091AC-BD1B-4E68-8AC7-6DEE6389F60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A666291-03CC-4116-85C5-180AFA6128DA}" type="datetimeFigureOut">
              <a:rPr lang="zh-CN" altLang="en-US" smtClean="0"/>
              <a:t>2023/3/7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095091AC-BD1B-4E68-8AC7-6DEE6389F609}"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A666291-03CC-4116-85C5-180AFA6128DA}" type="datetimeFigureOut">
              <a:rPr lang="zh-CN" altLang="en-US" smtClean="0"/>
              <a:t>2023/3/7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95091AC-BD1B-4E68-8AC7-6DEE6389F609}"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A666291-03CC-4116-85C5-180AFA6128DA}" type="datetimeFigureOut">
              <a:rPr lang="zh-CN" altLang="en-US" smtClean="0"/>
              <a:t>2023/3/7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95091AC-BD1B-4E68-8AC7-6DEE6389F609}"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A666291-03CC-4116-85C5-180AFA6128DA}" type="datetimeFigureOut">
              <a:rPr lang="zh-CN" altLang="en-US" smtClean="0"/>
              <a:t>2023/3/7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95091AC-BD1B-4E68-8AC7-6DEE6389F609}"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A666291-03CC-4116-85C5-180AFA6128DA}" type="datetimeFigureOut">
              <a:rPr lang="zh-CN" altLang="en-US" smtClean="0"/>
              <a:t>2023/3/7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95091AC-BD1B-4E68-8AC7-6DEE6389F609}"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A666291-03CC-4116-85C5-180AFA6128DA}" type="datetimeFigureOut">
              <a:rPr lang="zh-CN" altLang="en-US" smtClean="0"/>
              <a:t>2023/3/7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95091AC-BD1B-4E68-8AC7-6DEE6389F609}"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A666291-03CC-4116-85C5-180AFA6128DA}" type="datetimeFigureOut">
              <a:rPr lang="zh-CN" altLang="en-US" smtClean="0"/>
              <a:t>2023/3/7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95091AC-BD1B-4E68-8AC7-6DEE6389F60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A666291-03CC-4116-85C5-180AFA6128DA}" type="datetimeFigureOut">
              <a:rPr lang="zh-CN" altLang="en-US" smtClean="0"/>
              <a:t>2023/3/7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095091AC-BD1B-4E68-8AC7-6DEE6389F60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A666291-03CC-4116-85C5-180AFA6128DA}" type="datetimeFigureOut">
              <a:rPr lang="zh-CN" altLang="en-US" smtClean="0"/>
              <a:t>2023/3/7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095091AC-BD1B-4E68-8AC7-6DEE6389F60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A666291-03CC-4116-85C5-180AFA6128DA}" type="datetimeFigureOut">
              <a:rPr lang="zh-CN" altLang="en-US" smtClean="0"/>
              <a:t>2023/3/7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95091AC-BD1B-4E68-8AC7-6DEE6389F60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A666291-03CC-4116-85C5-180AFA6128DA}" type="datetimeFigureOut">
              <a:rPr lang="zh-CN" altLang="en-US" smtClean="0"/>
              <a:t>2023/3/7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95091AC-BD1B-4E68-8AC7-6DEE6389F60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A666291-03CC-4116-85C5-180AFA6128DA}" type="datetimeFigureOut">
              <a:rPr lang="zh-CN" altLang="en-US" smtClean="0"/>
              <a:t>2023/3/7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95091AC-BD1B-4E68-8AC7-6DEE6389F60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9"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xml"/><Relationship Id="rId1" Type="http://schemas.openxmlformats.org/officeDocument/2006/relationships/tags" Target="../tags/tag2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2.xml"/><Relationship Id="rId1" Type="http://schemas.openxmlformats.org/officeDocument/2006/relationships/tags" Target="../tags/tag3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27.png"/><Relationship Id="rId4"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2.xml"/><Relationship Id="rId1" Type="http://schemas.openxmlformats.org/officeDocument/2006/relationships/tags" Target="../tags/tag44.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5.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46.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2.xml"/><Relationship Id="rId1" Type="http://schemas.openxmlformats.org/officeDocument/2006/relationships/tags" Target="../tags/tag48.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2.xml"/><Relationship Id="rId1" Type="http://schemas.openxmlformats.org/officeDocument/2006/relationships/tags" Target="../tags/tag49.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2.xml"/><Relationship Id="rId1" Type="http://schemas.openxmlformats.org/officeDocument/2006/relationships/tags" Target="../tags/tag50.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2.xml"/><Relationship Id="rId1" Type="http://schemas.openxmlformats.org/officeDocument/2006/relationships/tags" Target="../tags/tag5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54.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2.xml"/><Relationship Id="rId1" Type="http://schemas.openxmlformats.org/officeDocument/2006/relationships/tags" Target="../tags/tag55.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notesSlide" Target="../notesSlides/notesSlide10.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tags" Target="../tags/tag5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hyperlink" Target="http://njfu.91job.gov.cn/&#65289;&#12289;&#21335;&#26519;&#23601;&#19994;&#21019;&#19994;" TargetMode="Externa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www.sentuxueyuan.com/?c=kepool&amp;m=zcminute&amp;yid=3&amp;pid=2" TargetMode="External"/><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3110230" y="2755900"/>
            <a:ext cx="5916930" cy="829945"/>
          </a:xfrm>
          <a:prstGeom prst="rect">
            <a:avLst/>
          </a:prstGeom>
          <a:noFill/>
        </p:spPr>
        <p:txBody>
          <a:bodyPr wrap="square" rtlCol="0">
            <a:spAutoFit/>
          </a:bodyPr>
          <a:lstStyle/>
          <a:p>
            <a:pPr algn="dist"/>
            <a:r>
              <a:rPr lang="zh-CN" altLang="en-US" sz="4800" b="1" dirty="0">
                <a:solidFill>
                  <a:srgbClr val="3F4358"/>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就业指导课程前言</a:t>
            </a:r>
          </a:p>
        </p:txBody>
      </p:sp>
      <p:grpSp>
        <p:nvGrpSpPr>
          <p:cNvPr id="58" name="组合 57"/>
          <p:cNvGrpSpPr/>
          <p:nvPr/>
        </p:nvGrpSpPr>
        <p:grpSpPr>
          <a:xfrm>
            <a:off x="3434715" y="4377055"/>
            <a:ext cx="2508885" cy="378816"/>
            <a:chOff x="1274589" y="5747290"/>
            <a:chExt cx="2036102" cy="378234"/>
          </a:xfrm>
        </p:grpSpPr>
        <p:grpSp>
          <p:nvGrpSpPr>
            <p:cNvPr id="59" name="组合 58"/>
            <p:cNvGrpSpPr/>
            <p:nvPr/>
          </p:nvGrpSpPr>
          <p:grpSpPr>
            <a:xfrm>
              <a:off x="1274589" y="5747290"/>
              <a:ext cx="359554" cy="359554"/>
              <a:chOff x="1274589" y="5761324"/>
              <a:chExt cx="359554" cy="359554"/>
            </a:xfrm>
          </p:grpSpPr>
          <p:sp>
            <p:nvSpPr>
              <p:cNvPr id="61" name="椭圆 60"/>
              <p:cNvSpPr/>
              <p:nvPr/>
            </p:nvSpPr>
            <p:spPr>
              <a:xfrm>
                <a:off x="1274589" y="5761324"/>
                <a:ext cx="359554" cy="359554"/>
              </a:xfrm>
              <a:prstGeom prst="ellipse">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思源黑体 CN Normal" panose="020B0400000000000000" pitchFamily="34" charset="-122"/>
                  <a:ea typeface="思源黑体 CN Normal" panose="020B0400000000000000" pitchFamily="34" charset="-122"/>
                </a:endParaRPr>
              </a:p>
            </p:txBody>
          </p:sp>
          <p:pic>
            <p:nvPicPr>
              <p:cNvPr id="62" name="图片 61"/>
              <p:cNvPicPr>
                <a:picLocks noChangeAspect="1"/>
              </p:cNvPicPr>
              <p:nvPr/>
            </p:nvPicPr>
            <p:blipFill>
              <a:blip r:embed="rId2"/>
              <a:stretch>
                <a:fillRect/>
              </a:stretch>
            </p:blipFill>
            <p:spPr>
              <a:xfrm>
                <a:off x="1346354" y="5837653"/>
                <a:ext cx="216024" cy="206896"/>
              </a:xfrm>
              <a:prstGeom prst="rect">
                <a:avLst/>
              </a:prstGeom>
            </p:spPr>
          </p:pic>
        </p:grpSp>
        <p:sp>
          <p:nvSpPr>
            <p:cNvPr id="60" name="文本框 59"/>
            <p:cNvSpPr txBox="1"/>
            <p:nvPr/>
          </p:nvSpPr>
          <p:spPr>
            <a:xfrm>
              <a:off x="1634143" y="5757790"/>
              <a:ext cx="1676548" cy="367734"/>
            </a:xfrm>
            <a:prstGeom prst="rect">
              <a:avLst/>
            </a:prstGeom>
            <a:noFill/>
          </p:spPr>
          <p:txBody>
            <a:bodyPr wrap="square" rtlCol="0">
              <a:spAutoFit/>
            </a:bodyPr>
            <a:lstStyle/>
            <a:p>
              <a:r>
                <a:rPr lang="zh-CN" altLang="en-US" dirty="0">
                  <a:solidFill>
                    <a:schemeClr val="tx1">
                      <a:lumMod val="65000"/>
                      <a:lumOff val="35000"/>
                    </a:schemeClr>
                  </a:solidFill>
                  <a:latin typeface="思源黑体 CN Normal" panose="020B0400000000000000" pitchFamily="34" charset="-122"/>
                  <a:ea typeface="思源黑体 CN Normal" panose="020B0400000000000000" pitchFamily="34" charset="-122"/>
                </a:rPr>
                <a:t>老师：</a:t>
              </a:r>
            </a:p>
          </p:txBody>
        </p:sp>
      </p:grpSp>
      <p:grpSp>
        <p:nvGrpSpPr>
          <p:cNvPr id="63" name="组合 62"/>
          <p:cNvGrpSpPr/>
          <p:nvPr/>
        </p:nvGrpSpPr>
        <p:grpSpPr>
          <a:xfrm>
            <a:off x="5858510" y="4377055"/>
            <a:ext cx="3248660" cy="379095"/>
            <a:chOff x="3420779" y="5755866"/>
            <a:chExt cx="2636237" cy="379095"/>
          </a:xfrm>
        </p:grpSpPr>
        <p:sp>
          <p:nvSpPr>
            <p:cNvPr id="64" name="文本框 63"/>
            <p:cNvSpPr txBox="1"/>
            <p:nvPr/>
          </p:nvSpPr>
          <p:spPr>
            <a:xfrm>
              <a:off x="3779938" y="5766661"/>
              <a:ext cx="2277078" cy="368300"/>
            </a:xfrm>
            <a:prstGeom prst="rect">
              <a:avLst/>
            </a:prstGeom>
            <a:noFill/>
          </p:spPr>
          <p:txBody>
            <a:bodyPr wrap="square" rtlCol="0">
              <a:spAutoFit/>
            </a:bodyPr>
            <a:lstStyle/>
            <a:p>
              <a:r>
                <a:rPr lang="zh-CN" altLang="en-US" dirty="0">
                  <a:solidFill>
                    <a:schemeClr val="tx1">
                      <a:lumMod val="65000"/>
                      <a:lumOff val="35000"/>
                    </a:schemeClr>
                  </a:solidFill>
                  <a:latin typeface="思源黑体 CN Normal" panose="020B0400000000000000" pitchFamily="34" charset="-122"/>
                  <a:ea typeface="思源黑体 CN Normal" panose="020B0400000000000000" pitchFamily="34" charset="-122"/>
                </a:rPr>
                <a:t>时间：</a:t>
              </a:r>
              <a:r>
                <a:rPr lang="en-US" altLang="zh-CN" dirty="0">
                  <a:solidFill>
                    <a:schemeClr val="tx1">
                      <a:lumMod val="65000"/>
                      <a:lumOff val="35000"/>
                    </a:schemeClr>
                  </a:solidFill>
                  <a:latin typeface="思源黑体 CN Normal" panose="020B0400000000000000" pitchFamily="34" charset="-122"/>
                  <a:ea typeface="思源黑体 CN Normal" panose="020B0400000000000000" pitchFamily="34" charset="-122"/>
                </a:rPr>
                <a:t>2023</a:t>
              </a:r>
              <a:r>
                <a:rPr lang="zh-CN" altLang="en-US" dirty="0">
                  <a:solidFill>
                    <a:schemeClr val="tx1">
                      <a:lumMod val="65000"/>
                      <a:lumOff val="35000"/>
                    </a:schemeClr>
                  </a:solidFill>
                  <a:latin typeface="思源黑体 CN Normal" panose="020B0400000000000000" pitchFamily="34" charset="-122"/>
                  <a:ea typeface="思源黑体 CN Normal" panose="020B0400000000000000" pitchFamily="34" charset="-122"/>
                </a:rPr>
                <a:t>年</a:t>
              </a:r>
              <a:r>
                <a:rPr lang="en-US" altLang="zh-CN" dirty="0">
                  <a:solidFill>
                    <a:schemeClr val="tx1">
                      <a:lumMod val="65000"/>
                      <a:lumOff val="35000"/>
                    </a:schemeClr>
                  </a:solidFill>
                  <a:latin typeface="思源黑体 CN Normal" panose="020B0400000000000000" pitchFamily="34" charset="-122"/>
                  <a:ea typeface="思源黑体 CN Normal" panose="020B0400000000000000" pitchFamily="34" charset="-122"/>
                </a:rPr>
                <a:t>02</a:t>
              </a:r>
              <a:r>
                <a:rPr lang="zh-CN" altLang="en-US" dirty="0">
                  <a:solidFill>
                    <a:schemeClr val="tx1">
                      <a:lumMod val="65000"/>
                      <a:lumOff val="35000"/>
                    </a:schemeClr>
                  </a:solidFill>
                  <a:latin typeface="思源黑体 CN Normal" panose="020B0400000000000000" pitchFamily="34" charset="-122"/>
                  <a:ea typeface="思源黑体 CN Normal" panose="020B0400000000000000" pitchFamily="34" charset="-122"/>
                </a:rPr>
                <a:t>月</a:t>
              </a:r>
              <a:r>
                <a:rPr lang="en-US" altLang="zh-CN" dirty="0">
                  <a:solidFill>
                    <a:schemeClr val="tx1">
                      <a:lumMod val="65000"/>
                      <a:lumOff val="35000"/>
                    </a:schemeClr>
                  </a:solidFill>
                  <a:latin typeface="思源黑体 CN Normal" panose="020B0400000000000000" pitchFamily="34" charset="-122"/>
                  <a:ea typeface="思源黑体 CN Normal" panose="020B0400000000000000" pitchFamily="34" charset="-122"/>
                </a:rPr>
                <a:t>23</a:t>
              </a:r>
              <a:r>
                <a:rPr lang="zh-CN" altLang="en-US" dirty="0">
                  <a:solidFill>
                    <a:schemeClr val="tx1">
                      <a:lumMod val="65000"/>
                      <a:lumOff val="35000"/>
                    </a:schemeClr>
                  </a:solidFill>
                  <a:latin typeface="思源黑体 CN Normal" panose="020B0400000000000000" pitchFamily="34" charset="-122"/>
                  <a:ea typeface="思源黑体 CN Normal" panose="020B0400000000000000" pitchFamily="34" charset="-122"/>
                </a:rPr>
                <a:t>日</a:t>
              </a:r>
            </a:p>
          </p:txBody>
        </p:sp>
        <p:grpSp>
          <p:nvGrpSpPr>
            <p:cNvPr id="65" name="组合 64"/>
            <p:cNvGrpSpPr/>
            <p:nvPr/>
          </p:nvGrpSpPr>
          <p:grpSpPr>
            <a:xfrm>
              <a:off x="3420779" y="5755866"/>
              <a:ext cx="359554" cy="359554"/>
              <a:chOff x="3420779" y="5755866"/>
              <a:chExt cx="359554" cy="359554"/>
            </a:xfrm>
          </p:grpSpPr>
          <p:sp>
            <p:nvSpPr>
              <p:cNvPr id="66" name="椭圆 65"/>
              <p:cNvSpPr/>
              <p:nvPr/>
            </p:nvSpPr>
            <p:spPr>
              <a:xfrm>
                <a:off x="3420779" y="5755866"/>
                <a:ext cx="359554" cy="359554"/>
              </a:xfrm>
              <a:prstGeom prst="ellipse">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思源黑体 CN Normal" panose="020B0400000000000000" pitchFamily="34" charset="-122"/>
                  <a:ea typeface="思源黑体 CN Normal" panose="020B0400000000000000" pitchFamily="34" charset="-122"/>
                </a:endParaRPr>
              </a:p>
            </p:txBody>
          </p:sp>
          <p:pic>
            <p:nvPicPr>
              <p:cNvPr id="67" name="图片 66"/>
              <p:cNvPicPr>
                <a:picLocks noChangeAspect="1"/>
              </p:cNvPicPr>
              <p:nvPr/>
            </p:nvPicPr>
            <p:blipFill>
              <a:blip r:embed="rId3"/>
              <a:stretch>
                <a:fillRect/>
              </a:stretch>
            </p:blipFill>
            <p:spPr>
              <a:xfrm>
                <a:off x="3496053" y="5839283"/>
                <a:ext cx="209006" cy="192720"/>
              </a:xfrm>
              <a:prstGeom prst="rect">
                <a:avLst/>
              </a:prstGeom>
            </p:spPr>
          </p:pic>
        </p:grpSp>
      </p:grpSp>
      <p:pic>
        <p:nvPicPr>
          <p:cNvPr id="2" name="Picture 1" descr="/Users/apple/Desktop/WechatIMG244.pngWechatIMG244"/>
          <p:cNvPicPr>
            <a:picLocks noChangeAspect="1"/>
          </p:cNvPicPr>
          <p:nvPr/>
        </p:nvPicPr>
        <p:blipFill>
          <a:blip r:embed="rId4"/>
          <a:srcRect/>
          <a:stretch>
            <a:fillRect/>
          </a:stretch>
        </p:blipFill>
        <p:spPr>
          <a:xfrm>
            <a:off x="303530" y="249555"/>
            <a:ext cx="2806700" cy="7727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1000"/>
                                        <p:tgtEl>
                                          <p:spTgt spid="63"/>
                                        </p:tgtEl>
                                      </p:cBhvr>
                                    </p:animEffect>
                                    <p:anim calcmode="lin" valueType="num">
                                      <p:cBhvr>
                                        <p:cTn id="15" dur="1000" fill="hold"/>
                                        <p:tgtEl>
                                          <p:spTgt spid="63"/>
                                        </p:tgtEl>
                                        <p:attrNameLst>
                                          <p:attrName>ppt_x</p:attrName>
                                        </p:attrNameLst>
                                      </p:cBhvr>
                                      <p:tavLst>
                                        <p:tav tm="0">
                                          <p:val>
                                            <p:strVal val="#ppt_x"/>
                                          </p:val>
                                        </p:tav>
                                        <p:tav tm="100000">
                                          <p:val>
                                            <p:strVal val="#ppt_x"/>
                                          </p:val>
                                        </p:tav>
                                      </p:tavLst>
                                    </p:anim>
                                    <p:anim calcmode="lin" valueType="num">
                                      <p:cBhvr>
                                        <p:cTn id="16"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2214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1.1.1 </a:t>
            </a:r>
            <a:r>
              <a:rPr lang="zh-CN" altLang="en-US" sz="2000">
                <a:solidFill>
                  <a:schemeClr val="accent1"/>
                </a:solidFill>
                <a:effectLst>
                  <a:outerShdw blurRad="38100" dist="25400" dir="5400000" algn="ctr" rotWithShape="0">
                    <a:srgbClr val="6E747A">
                      <a:alpha val="43000"/>
                    </a:srgbClr>
                  </a:outerShdw>
                </a:effectLst>
              </a:rPr>
              <a:t>就业大趋势</a:t>
            </a:r>
          </a:p>
        </p:txBody>
      </p:sp>
      <p:sp>
        <p:nvSpPr>
          <p:cNvPr id="5" name="Text Box 4"/>
          <p:cNvSpPr txBox="1"/>
          <p:nvPr/>
        </p:nvSpPr>
        <p:spPr>
          <a:xfrm>
            <a:off x="10024745" y="6390640"/>
            <a:ext cx="2018665" cy="275590"/>
          </a:xfrm>
          <a:prstGeom prst="rect">
            <a:avLst/>
          </a:prstGeom>
          <a:noFill/>
        </p:spPr>
        <p:txBody>
          <a:bodyPr wrap="none" rtlCol="0">
            <a:spAutoFit/>
          </a:bodyPr>
          <a:lstStyle/>
          <a:p>
            <a:r>
              <a:rPr lang="zh-CN" altLang="en-US" sz="1200">
                <a:solidFill>
                  <a:schemeClr val="bg1">
                    <a:lumMod val="65000"/>
                  </a:schemeClr>
                </a:solidFill>
                <a:latin typeface="Arial Italic" panose="020B0704020202090204" charset="0"/>
                <a:cs typeface="Arial Italic" panose="020B0704020202090204" charset="0"/>
              </a:rPr>
              <a:t>数据来源：</a:t>
            </a:r>
            <a:r>
              <a:rPr lang="en-US" altLang="zh-CN" sz="1200">
                <a:solidFill>
                  <a:schemeClr val="bg1">
                    <a:lumMod val="65000"/>
                  </a:schemeClr>
                </a:solidFill>
                <a:latin typeface="Arial Italic" panose="020B0704020202090204" charset="0"/>
                <a:cs typeface="Arial Italic" panose="020B0704020202090204" charset="0"/>
              </a:rPr>
              <a:t>www.51job.com</a:t>
            </a:r>
          </a:p>
        </p:txBody>
      </p:sp>
      <p:sp>
        <p:nvSpPr>
          <p:cNvPr id="6" name="Text Box 5"/>
          <p:cNvSpPr txBox="1"/>
          <p:nvPr/>
        </p:nvSpPr>
        <p:spPr>
          <a:xfrm>
            <a:off x="2071370" y="6022340"/>
            <a:ext cx="8435340" cy="460375"/>
          </a:xfrm>
          <a:prstGeom prst="rect">
            <a:avLst/>
          </a:prstGeom>
          <a:noFill/>
        </p:spPr>
        <p:txBody>
          <a:bodyPr wrap="none" rtlCol="0" anchor="t">
            <a:spAutoFit/>
          </a:bodyPr>
          <a:lstStyle/>
          <a:p>
            <a:r>
              <a:rPr lang="zh-CN" altLang="en-US" sz="240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校招节奏整体提前，呈现年级更低、月份更早的“内卷”趋势。</a:t>
            </a:r>
          </a:p>
        </p:txBody>
      </p:sp>
      <p:pic>
        <p:nvPicPr>
          <p:cNvPr id="2" name="Picture 1"/>
          <p:cNvPicPr>
            <a:picLocks noChangeAspect="1"/>
          </p:cNvPicPr>
          <p:nvPr/>
        </p:nvPicPr>
        <p:blipFill>
          <a:blip r:embed="rId3"/>
          <a:stretch>
            <a:fillRect/>
          </a:stretch>
        </p:blipFill>
        <p:spPr>
          <a:xfrm>
            <a:off x="2167890" y="837565"/>
            <a:ext cx="8072120" cy="513016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1204686" y="1676400"/>
            <a:ext cx="9782628" cy="57149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顺应趋势，超前备战</a:t>
            </a:r>
          </a:p>
        </p:txBody>
      </p:sp>
      <p:grpSp>
        <p:nvGrpSpPr>
          <p:cNvPr id="17" name="组合 16"/>
          <p:cNvGrpSpPr/>
          <p:nvPr/>
        </p:nvGrpSpPr>
        <p:grpSpPr>
          <a:xfrm>
            <a:off x="3790950" y="2788401"/>
            <a:ext cx="7520940" cy="781561"/>
            <a:chOff x="3790950" y="2787131"/>
            <a:chExt cx="7520940" cy="781561"/>
          </a:xfrm>
        </p:grpSpPr>
        <p:sp>
          <p:nvSpPr>
            <p:cNvPr id="83" name="矩形 82"/>
            <p:cNvSpPr/>
            <p:nvPr/>
          </p:nvSpPr>
          <p:spPr>
            <a:xfrm>
              <a:off x="5118100" y="2787131"/>
              <a:ext cx="6193790" cy="781561"/>
            </a:xfrm>
            <a:prstGeom prst="rect">
              <a:avLst/>
            </a:prstGeom>
          </p:spPr>
          <p:txBody>
            <a:bodyPr wrap="square" lIns="0" tIns="0" rIns="0" bIns="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知己知彼百战百胜，充分了解</a:t>
              </a:r>
              <a:r>
                <a:rPr kumimoji="0" lang="zh-CN" altLang="en-US"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就业大趋势、毕业新选择、行业新机遇、岗位新变化，辅以自我认知、职业规划进行双向匹配。</a:t>
              </a:r>
            </a:p>
          </p:txBody>
        </p:sp>
        <p:grpSp>
          <p:nvGrpSpPr>
            <p:cNvPr id="15" name="组合 14"/>
            <p:cNvGrpSpPr/>
            <p:nvPr/>
          </p:nvGrpSpPr>
          <p:grpSpPr>
            <a:xfrm>
              <a:off x="3790950" y="2892134"/>
              <a:ext cx="1044720" cy="508000"/>
              <a:chOff x="3987800" y="2870200"/>
              <a:chExt cx="847870" cy="508000"/>
            </a:xfrm>
          </p:grpSpPr>
          <p:sp>
            <p:nvSpPr>
              <p:cNvPr id="12" name="矩形: 圆角 11"/>
              <p:cNvSpPr/>
              <p:nvPr/>
            </p:nvSpPr>
            <p:spPr>
              <a:xfrm>
                <a:off x="3987800" y="2870200"/>
                <a:ext cx="508000" cy="508000"/>
              </a:xfrm>
              <a:prstGeom prst="roundRect">
                <a:avLst/>
              </a:prstGeom>
              <a:gradFill flip="none" rotWithShape="1">
                <a:gsLst>
                  <a:gs pos="0">
                    <a:schemeClr val="accent2"/>
                  </a:gs>
                  <a:gs pos="70000">
                    <a:schemeClr val="accent2">
                      <a:lumMod val="75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01</a:t>
                </a:r>
                <a:endParaRPr kumimoji="0" lang="zh-CN" altLang="en-US" sz="20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等腰三角形 12"/>
              <p:cNvSpPr/>
              <p:nvPr/>
            </p:nvSpPr>
            <p:spPr>
              <a:xfrm rot="5400000">
                <a:off x="4705604" y="3063984"/>
                <a:ext cx="139700" cy="1204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grpSp>
        <p:nvGrpSpPr>
          <p:cNvPr id="16" name="组合 15"/>
          <p:cNvGrpSpPr/>
          <p:nvPr/>
        </p:nvGrpSpPr>
        <p:grpSpPr>
          <a:xfrm>
            <a:off x="3790950" y="3909613"/>
            <a:ext cx="7546975" cy="781561"/>
            <a:chOff x="3790950" y="3921042"/>
            <a:chExt cx="7546975" cy="781561"/>
          </a:xfrm>
        </p:grpSpPr>
        <p:sp>
          <p:nvSpPr>
            <p:cNvPr id="153" name="矩形 152"/>
            <p:cNvSpPr/>
            <p:nvPr/>
          </p:nvSpPr>
          <p:spPr>
            <a:xfrm>
              <a:off x="5118100" y="3921042"/>
              <a:ext cx="6219825" cy="781561"/>
            </a:xfrm>
            <a:prstGeom prst="rect">
              <a:avLst/>
            </a:prstGeom>
          </p:spPr>
          <p:txBody>
            <a:bodyPr wrap="square" lIns="0" tIns="0" rIns="0" bIns="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科学分析合理规划</a:t>
              </a:r>
              <a:r>
                <a:rPr kumimoji="0" lang="zh-CN" altLang="en-US"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，拒绝“主观臆断”式的就业决策方式，基于客观数据与个人真实情况进行调研分析，合理规划不留遗憾。</a:t>
              </a:r>
            </a:p>
          </p:txBody>
        </p:sp>
        <p:grpSp>
          <p:nvGrpSpPr>
            <p:cNvPr id="156" name="组合 155"/>
            <p:cNvGrpSpPr/>
            <p:nvPr/>
          </p:nvGrpSpPr>
          <p:grpSpPr>
            <a:xfrm>
              <a:off x="3790950" y="4045050"/>
              <a:ext cx="1044720" cy="508000"/>
              <a:chOff x="3987800" y="2870200"/>
              <a:chExt cx="847870" cy="508000"/>
            </a:xfrm>
          </p:grpSpPr>
          <p:sp>
            <p:nvSpPr>
              <p:cNvPr id="157" name="矩形: 圆角 156"/>
              <p:cNvSpPr/>
              <p:nvPr/>
            </p:nvSpPr>
            <p:spPr>
              <a:xfrm>
                <a:off x="3987800" y="2870200"/>
                <a:ext cx="508000" cy="508000"/>
              </a:xfrm>
              <a:prstGeom prst="roundRect">
                <a:avLst/>
              </a:prstGeom>
              <a:gradFill flip="none" rotWithShape="1">
                <a:gsLst>
                  <a:gs pos="0">
                    <a:schemeClr val="accent2"/>
                  </a:gs>
                  <a:gs pos="70000">
                    <a:schemeClr val="accent2">
                      <a:lumMod val="75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02</a:t>
                </a:r>
                <a:endParaRPr kumimoji="0" lang="zh-CN" altLang="en-US" sz="20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8" name="等腰三角形 157"/>
              <p:cNvSpPr/>
              <p:nvPr/>
            </p:nvSpPr>
            <p:spPr>
              <a:xfrm rot="5400000">
                <a:off x="4705604" y="3063984"/>
                <a:ext cx="139700" cy="1204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grpSp>
        <p:nvGrpSpPr>
          <p:cNvPr id="19" name="组合 18"/>
          <p:cNvGrpSpPr/>
          <p:nvPr/>
        </p:nvGrpSpPr>
        <p:grpSpPr>
          <a:xfrm>
            <a:off x="3790950" y="5028273"/>
            <a:ext cx="7620000" cy="830580"/>
            <a:chOff x="3790950" y="5038433"/>
            <a:chExt cx="7620000" cy="830580"/>
          </a:xfrm>
        </p:grpSpPr>
        <p:sp>
          <p:nvSpPr>
            <p:cNvPr id="154" name="矩形 153"/>
            <p:cNvSpPr/>
            <p:nvPr/>
          </p:nvSpPr>
          <p:spPr>
            <a:xfrm>
              <a:off x="5118100" y="5038433"/>
              <a:ext cx="6292850" cy="830580"/>
            </a:xfrm>
            <a:prstGeom prst="rect">
              <a:avLst/>
            </a:prstGeom>
          </p:spPr>
          <p:txBody>
            <a:bodyPr wrap="square" lIns="0" tIns="0" rIns="0" bIns="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双重保险充分准备</a:t>
              </a:r>
              <a:r>
                <a:rPr kumimoji="0" lang="zh-CN" altLang="en-US"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，把握就业指导课程学习机会，一次性掌握就业各环节通关技巧，珍惜“应届毕业生”宝贵身份，战则必胜。</a:t>
              </a:r>
            </a:p>
          </p:txBody>
        </p:sp>
        <p:grpSp>
          <p:nvGrpSpPr>
            <p:cNvPr id="159" name="组合 158"/>
            <p:cNvGrpSpPr/>
            <p:nvPr/>
          </p:nvGrpSpPr>
          <p:grpSpPr>
            <a:xfrm>
              <a:off x="3790950" y="5197967"/>
              <a:ext cx="1044720" cy="508000"/>
              <a:chOff x="3987800" y="2870200"/>
              <a:chExt cx="847870" cy="508000"/>
            </a:xfrm>
          </p:grpSpPr>
          <p:sp>
            <p:nvSpPr>
              <p:cNvPr id="160" name="矩形: 圆角 159"/>
              <p:cNvSpPr/>
              <p:nvPr/>
            </p:nvSpPr>
            <p:spPr>
              <a:xfrm>
                <a:off x="3987800" y="2870200"/>
                <a:ext cx="508000" cy="508000"/>
              </a:xfrm>
              <a:prstGeom prst="roundRect">
                <a:avLst/>
              </a:prstGeom>
              <a:gradFill flip="none" rotWithShape="1">
                <a:gsLst>
                  <a:gs pos="0">
                    <a:schemeClr val="accent2"/>
                  </a:gs>
                  <a:gs pos="70000">
                    <a:schemeClr val="accent2">
                      <a:lumMod val="75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03</a:t>
                </a:r>
                <a:endParaRPr kumimoji="0" lang="zh-CN" altLang="en-US" sz="20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61" name="等腰三角形 160"/>
              <p:cNvSpPr/>
              <p:nvPr/>
            </p:nvSpPr>
            <p:spPr>
              <a:xfrm rot="5400000">
                <a:off x="4705604" y="3063984"/>
                <a:ext cx="139700" cy="1204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788285"/>
            <a:ext cx="3497580" cy="2992120"/>
          </a:xfrm>
          <a:prstGeom prst="rect">
            <a:avLst/>
          </a:prstGeom>
        </p:spPr>
      </p:pic>
      <p:sp>
        <p:nvSpPr>
          <p:cNvPr id="3" name="Text Box 2"/>
          <p:cNvSpPr txBox="1"/>
          <p:nvPr/>
        </p:nvSpPr>
        <p:spPr>
          <a:xfrm>
            <a:off x="353060" y="320040"/>
            <a:ext cx="2214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1.1.1 </a:t>
            </a:r>
            <a:r>
              <a:rPr lang="zh-CN" altLang="en-US" sz="2000">
                <a:solidFill>
                  <a:schemeClr val="accent1"/>
                </a:solidFill>
                <a:effectLst>
                  <a:outerShdw blurRad="38100" dist="25400" dir="5400000" algn="ctr" rotWithShape="0">
                    <a:srgbClr val="6E747A">
                      <a:alpha val="43000"/>
                    </a:srgbClr>
                  </a:outerShdw>
                </a:effectLst>
              </a:rPr>
              <a:t>就业大趋势</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bldLst>
      <p:bldP spid="1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2976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1.1.2 </a:t>
            </a:r>
            <a:r>
              <a:rPr lang="zh-CN" altLang="en-US" sz="2000">
                <a:solidFill>
                  <a:schemeClr val="accent1"/>
                </a:solidFill>
                <a:effectLst>
                  <a:outerShdw blurRad="38100" dist="25400" dir="5400000" algn="ctr" rotWithShape="0">
                    <a:srgbClr val="6E747A">
                      <a:alpha val="43000"/>
                    </a:srgbClr>
                  </a:outerShdw>
                </a:effectLst>
              </a:rPr>
              <a:t>国内升学趋势解析</a:t>
            </a:r>
          </a:p>
        </p:txBody>
      </p:sp>
      <p:sp>
        <p:nvSpPr>
          <p:cNvPr id="4" name="文本框 9"/>
          <p:cNvSpPr txBox="1"/>
          <p:nvPr/>
        </p:nvSpPr>
        <p:spPr>
          <a:xfrm>
            <a:off x="4226560" y="627328"/>
            <a:ext cx="7401827" cy="583565"/>
          </a:xfrm>
          <a:prstGeom prst="rect">
            <a:avLst/>
          </a:prstGeom>
          <a:noFill/>
        </p:spPr>
        <p:txBody>
          <a:bodyPr wrap="square" rtlCol="0">
            <a:spAutoFit/>
          </a:bodyPr>
          <a:lstStyle/>
          <a:p>
            <a:pPr algn="r"/>
            <a:r>
              <a:rPr kumimoji="1" lang="zh-CN" altLang="en-US" sz="3200" b="1" dirty="0">
                <a:solidFill>
                  <a:schemeClr val="tx1">
                    <a:lumMod val="75000"/>
                    <a:lumOff val="25000"/>
                  </a:schemeClr>
                </a:solidFill>
                <a:latin typeface="Yuanti SC" panose="02010600040101010101" pitchFamily="2" charset="-122"/>
                <a:ea typeface="Yuanti SC" panose="02010600040101010101" pitchFamily="2" charset="-122"/>
                <a:cs typeface="微软雅黑" panose="020B0503020204020204" pitchFamily="34" charset="-122"/>
              </a:rPr>
              <a:t>全国历年录取情况分析</a:t>
            </a:r>
          </a:p>
        </p:txBody>
      </p:sp>
      <p:pic>
        <p:nvPicPr>
          <p:cNvPr id="2" name="图片 1"/>
          <p:cNvPicPr>
            <a:picLocks noChangeAspect="1"/>
          </p:cNvPicPr>
          <p:nvPr>
            <p:custDataLst>
              <p:tags r:id="rId2"/>
            </p:custDataLst>
          </p:nvPr>
        </p:nvPicPr>
        <p:blipFill>
          <a:blip r:embed="rId4"/>
          <a:stretch>
            <a:fillRect/>
          </a:stretch>
        </p:blipFill>
        <p:spPr>
          <a:xfrm>
            <a:off x="2038985" y="1490980"/>
            <a:ext cx="7987030" cy="45910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8422780" y="1764380"/>
            <a:ext cx="3538817" cy="1050290"/>
          </a:xfrm>
          <a:prstGeom prst="rect">
            <a:avLst/>
          </a:prstGeom>
          <a:noFill/>
        </p:spPr>
        <p:txBody>
          <a:bodyPr wrap="square" rtlCol="0" anchor="t">
            <a:spAutoFit/>
          </a:bodyPr>
          <a:lstStyle/>
          <a:p>
            <a:pPr algn="ctr">
              <a:lnSpc>
                <a:spcPct val="130000"/>
              </a:lnSpc>
            </a:pPr>
            <a:r>
              <a:rPr lang="en-US" altLang="zh-CN" sz="2400" dirty="0" smtClean="0">
                <a:latin typeface="微软雅黑" panose="020B0503020204020204" pitchFamily="34" charset="-122"/>
                <a:ea typeface="微软雅黑" panose="020B0503020204020204" pitchFamily="34" charset="-122"/>
                <a:sym typeface="+mn-ea"/>
              </a:rPr>
              <a:t>22</a:t>
            </a:r>
            <a:r>
              <a:rPr lang="zh-CN" altLang="en-US" sz="2400" dirty="0" smtClean="0">
                <a:latin typeface="微软雅黑" panose="020B0503020204020204" pitchFamily="34" charset="-122"/>
                <a:ea typeface="微软雅黑" panose="020B0503020204020204" pitchFamily="34" charset="-122"/>
                <a:sym typeface="+mn-ea"/>
              </a:rPr>
              <a:t>考研人数</a:t>
            </a:r>
            <a:r>
              <a:rPr lang="en-US" altLang="zh-CN" sz="2400" b="1" dirty="0" smtClean="0">
                <a:solidFill>
                  <a:srgbClr val="FF0000"/>
                </a:solidFill>
                <a:latin typeface="微软雅黑" panose="020B0503020204020204" pitchFamily="34" charset="-122"/>
                <a:ea typeface="微软雅黑" panose="020B0503020204020204" pitchFamily="34" charset="-122"/>
                <a:sym typeface="+mn-ea"/>
              </a:rPr>
              <a:t>474</a:t>
            </a:r>
            <a:r>
              <a:rPr lang="zh-CN" altLang="en-US" sz="2400" b="1" dirty="0" smtClean="0">
                <a:solidFill>
                  <a:srgbClr val="FF0000"/>
                </a:solidFill>
                <a:latin typeface="微软雅黑" panose="020B0503020204020204" pitchFamily="34" charset="-122"/>
                <a:ea typeface="微软雅黑" panose="020B0503020204020204" pitchFamily="34" charset="-122"/>
                <a:sym typeface="+mn-ea"/>
              </a:rPr>
              <a:t>万</a:t>
            </a:r>
            <a:endParaRPr lang="en-US" altLang="zh-CN" sz="2400" dirty="0" smtClean="0">
              <a:latin typeface="微软雅黑" panose="020B0503020204020204" pitchFamily="34" charset="-122"/>
              <a:ea typeface="微软雅黑" panose="020B0503020204020204" pitchFamily="34" charset="-122"/>
              <a:sym typeface="+mn-ea"/>
            </a:endParaRPr>
          </a:p>
          <a:p>
            <a:pPr algn="ctr">
              <a:lnSpc>
                <a:spcPct val="130000"/>
              </a:lnSpc>
            </a:pPr>
            <a:r>
              <a:rPr lang="zh-CN" altLang="en-US" sz="2400" dirty="0" smtClean="0">
                <a:latin typeface="微软雅黑" panose="020B0503020204020204" pitchFamily="34" charset="-122"/>
                <a:ea typeface="微软雅黑" panose="020B0503020204020204" pitchFamily="34" charset="-122"/>
                <a:sym typeface="+mn-ea"/>
              </a:rPr>
              <a:t>较</a:t>
            </a:r>
            <a:r>
              <a:rPr lang="en-US" altLang="zh-CN" sz="2400" dirty="0" smtClean="0">
                <a:latin typeface="微软雅黑" panose="020B0503020204020204" pitchFamily="34" charset="-122"/>
                <a:ea typeface="微软雅黑" panose="020B0503020204020204" pitchFamily="34" charset="-122"/>
                <a:sym typeface="+mn-ea"/>
              </a:rPr>
              <a:t>21</a:t>
            </a:r>
            <a:r>
              <a:rPr lang="zh-CN" altLang="en-US" sz="2400" dirty="0" smtClean="0">
                <a:latin typeface="微软雅黑" panose="020B0503020204020204" pitchFamily="34" charset="-122"/>
                <a:ea typeface="微软雅黑" panose="020B0503020204020204" pitchFamily="34" charset="-122"/>
                <a:sym typeface="+mn-ea"/>
              </a:rPr>
              <a:t>考研增加</a:t>
            </a:r>
            <a:r>
              <a:rPr lang="en-US" altLang="zh-CN" sz="2400" b="1" dirty="0" smtClean="0">
                <a:solidFill>
                  <a:srgbClr val="FF0000"/>
                </a:solidFill>
                <a:latin typeface="微软雅黑" panose="020B0503020204020204" pitchFamily="34" charset="-122"/>
                <a:ea typeface="微软雅黑" panose="020B0503020204020204" pitchFamily="34" charset="-122"/>
                <a:sym typeface="+mn-ea"/>
              </a:rPr>
              <a:t>17</a:t>
            </a:r>
            <a:r>
              <a:rPr lang="zh-CN" altLang="en-US" sz="2400" b="1" dirty="0" smtClean="0">
                <a:solidFill>
                  <a:srgbClr val="FF0000"/>
                </a:solidFill>
                <a:latin typeface="微软雅黑" panose="020B0503020204020204" pitchFamily="34" charset="-122"/>
                <a:ea typeface="微软雅黑" panose="020B0503020204020204" pitchFamily="34" charset="-122"/>
                <a:sym typeface="+mn-ea"/>
              </a:rPr>
              <a:t>万</a:t>
            </a:r>
            <a:endParaRPr lang="zh-CN" altLang="en-US" sz="2400" dirty="0">
              <a:latin typeface="微软雅黑" panose="020B0503020204020204" pitchFamily="34" charset="-122"/>
              <a:ea typeface="微软雅黑" panose="020B0503020204020204" pitchFamily="34" charset="-122"/>
              <a:sym typeface="+mn-ea"/>
            </a:endParaRPr>
          </a:p>
        </p:txBody>
      </p:sp>
      <p:sp>
        <p:nvSpPr>
          <p:cNvPr id="9" name="文本框 8"/>
          <p:cNvSpPr txBox="1"/>
          <p:nvPr>
            <p:custDataLst>
              <p:tags r:id="rId2"/>
            </p:custDataLst>
          </p:nvPr>
        </p:nvSpPr>
        <p:spPr>
          <a:xfrm>
            <a:off x="8422780" y="3762267"/>
            <a:ext cx="3538817" cy="977265"/>
          </a:xfrm>
          <a:prstGeom prst="rect">
            <a:avLst/>
          </a:prstGeom>
          <a:noFill/>
        </p:spPr>
        <p:txBody>
          <a:bodyPr wrap="square" rtlCol="0" anchor="t">
            <a:spAutoFit/>
          </a:bodyPr>
          <a:lstStyle/>
          <a:p>
            <a:pPr indent="0" algn="ctr">
              <a:lnSpc>
                <a:spcPct val="120000"/>
              </a:lnSpc>
            </a:pPr>
            <a:r>
              <a:rPr lang="zh-CN" altLang="en-US" sz="2400" dirty="0" smtClean="0">
                <a:latin typeface="微软雅黑" panose="020B0503020204020204" pitchFamily="34" charset="-122"/>
                <a:ea typeface="微软雅黑" panose="020B0503020204020204" pitchFamily="34" charset="-122"/>
                <a:sym typeface="+mn-ea"/>
              </a:rPr>
              <a:t>统考招生人数</a:t>
            </a:r>
            <a:r>
              <a:rPr lang="en-US" altLang="zh-CN" sz="2400" dirty="0" smtClean="0">
                <a:latin typeface="微软雅黑" panose="020B0503020204020204" pitchFamily="34" charset="-122"/>
                <a:ea typeface="微软雅黑" panose="020B0503020204020204" pitchFamily="34" charset="-122"/>
                <a:sym typeface="+mn-ea"/>
              </a:rPr>
              <a:t>~</a:t>
            </a:r>
            <a:r>
              <a:rPr lang="en-US" altLang="zh-CN" sz="2400" b="1" dirty="0" smtClean="0">
                <a:solidFill>
                  <a:srgbClr val="FF0000"/>
                </a:solidFill>
                <a:latin typeface="微软雅黑" panose="020B0503020204020204" pitchFamily="34" charset="-122"/>
                <a:ea typeface="微软雅黑" panose="020B0503020204020204" pitchFamily="34" charset="-122"/>
                <a:sym typeface="+mn-ea"/>
              </a:rPr>
              <a:t>110</a:t>
            </a:r>
            <a:r>
              <a:rPr lang="zh-CN" altLang="en-US" sz="2400" b="1" dirty="0" smtClean="0">
                <a:solidFill>
                  <a:srgbClr val="FF0000"/>
                </a:solidFill>
                <a:latin typeface="微软雅黑" panose="020B0503020204020204" pitchFamily="34" charset="-122"/>
                <a:ea typeface="微软雅黑" panose="020B0503020204020204" pitchFamily="34" charset="-122"/>
                <a:sym typeface="+mn-ea"/>
              </a:rPr>
              <a:t>万</a:t>
            </a:r>
            <a:endParaRPr lang="en-US" altLang="zh-CN" sz="2400" b="1" dirty="0" smtClean="0">
              <a:solidFill>
                <a:srgbClr val="FF0000"/>
              </a:solidFill>
              <a:latin typeface="微软雅黑" panose="020B0503020204020204" pitchFamily="34" charset="-122"/>
              <a:ea typeface="微软雅黑" panose="020B0503020204020204" pitchFamily="34" charset="-122"/>
              <a:sym typeface="+mn-ea"/>
            </a:endParaRPr>
          </a:p>
          <a:p>
            <a:pPr indent="0" algn="ctr">
              <a:lnSpc>
                <a:spcPct val="120000"/>
              </a:lnSpc>
            </a:pPr>
            <a:r>
              <a:rPr lang="zh-CN" altLang="en-US" sz="2400" dirty="0" smtClean="0">
                <a:latin typeface="微软雅黑" panose="020B0503020204020204" pitchFamily="34" charset="-122"/>
                <a:ea typeface="微软雅黑" panose="020B0503020204020204" pitchFamily="34" charset="-122"/>
                <a:sym typeface="+mn-ea"/>
              </a:rPr>
              <a:t>报</a:t>
            </a:r>
            <a:r>
              <a:rPr lang="zh-CN" altLang="en-US" sz="2400" dirty="0">
                <a:latin typeface="微软雅黑" panose="020B0503020204020204" pitchFamily="34" charset="-122"/>
                <a:ea typeface="微软雅黑" panose="020B0503020204020204" pitchFamily="34" charset="-122"/>
                <a:sym typeface="+mn-ea"/>
              </a:rPr>
              <a:t>录</a:t>
            </a:r>
            <a:r>
              <a:rPr lang="zh-CN" altLang="en-US" sz="2400" dirty="0" smtClean="0">
                <a:latin typeface="微软雅黑" panose="020B0503020204020204" pitchFamily="34" charset="-122"/>
                <a:ea typeface="微软雅黑" panose="020B0503020204020204" pitchFamily="34" charset="-122"/>
                <a:sym typeface="+mn-ea"/>
              </a:rPr>
              <a:t>比</a:t>
            </a:r>
            <a:r>
              <a:rPr lang="zh-CN" altLang="en-US" sz="2400" dirty="0">
                <a:latin typeface="微软雅黑" panose="020B0503020204020204" pitchFamily="34" charset="-122"/>
                <a:ea typeface="微软雅黑" panose="020B0503020204020204" pitchFamily="34" charset="-122"/>
                <a:sym typeface="+mn-ea"/>
              </a:rPr>
              <a:t>趋</a:t>
            </a:r>
            <a:r>
              <a:rPr lang="zh-CN" altLang="en-US" sz="2400" dirty="0" smtClean="0">
                <a:latin typeface="微软雅黑" panose="020B0503020204020204" pitchFamily="34" charset="-122"/>
                <a:ea typeface="微软雅黑" panose="020B0503020204020204" pitchFamily="34" charset="-122"/>
                <a:sym typeface="+mn-ea"/>
              </a:rPr>
              <a:t>近</a:t>
            </a:r>
            <a:r>
              <a:rPr lang="en-US" altLang="zh-CN" sz="2400" b="1" dirty="0" smtClean="0">
                <a:solidFill>
                  <a:srgbClr val="FF0000"/>
                </a:solidFill>
                <a:latin typeface="微软雅黑" panose="020B0503020204020204" pitchFamily="34" charset="-122"/>
                <a:ea typeface="微软雅黑" panose="020B0503020204020204" pitchFamily="34" charset="-122"/>
                <a:sym typeface="+mn-ea"/>
              </a:rPr>
              <a:t>5:1</a:t>
            </a:r>
          </a:p>
        </p:txBody>
      </p:sp>
      <p:sp>
        <p:nvSpPr>
          <p:cNvPr id="13" name="矩形 12"/>
          <p:cNvSpPr/>
          <p:nvPr>
            <p:custDataLst>
              <p:tags r:id="rId3"/>
            </p:custDataLst>
          </p:nvPr>
        </p:nvSpPr>
        <p:spPr>
          <a:xfrm>
            <a:off x="3951433" y="730837"/>
            <a:ext cx="3775393" cy="523220"/>
          </a:xfrm>
          <a:prstGeom prst="rect">
            <a:avLst/>
          </a:prstGeom>
        </p:spPr>
        <p:txBody>
          <a:bodyPr wrap="none">
            <a:spAutoFit/>
          </a:bodyPr>
          <a:lstStyle/>
          <a:p>
            <a:r>
              <a:rPr lang="zh-CN" altLang="en-US" sz="2800" dirty="0" smtClean="0">
                <a:latin typeface="微软雅黑" panose="020B0503020204020204" pitchFamily="34" charset="-122"/>
                <a:ea typeface="微软雅黑" panose="020B0503020204020204" pitchFamily="34" charset="-122"/>
              </a:rPr>
              <a:t>全国</a:t>
            </a:r>
            <a:r>
              <a:rPr lang="zh-CN" altLang="en-US" sz="2800" dirty="0">
                <a:latin typeface="微软雅黑" panose="020B0503020204020204" pitchFamily="34" charset="-122"/>
                <a:ea typeface="微软雅黑" panose="020B0503020204020204" pitchFamily="34" charset="-122"/>
              </a:rPr>
              <a:t>考研报录情况分析</a:t>
            </a:r>
          </a:p>
        </p:txBody>
      </p:sp>
      <p:graphicFrame>
        <p:nvGraphicFramePr>
          <p:cNvPr id="4" name="图表 3"/>
          <p:cNvGraphicFramePr/>
          <p:nvPr>
            <p:custDataLst>
              <p:tags r:id="rId4"/>
            </p:custDataLst>
          </p:nvPr>
        </p:nvGraphicFramePr>
        <p:xfrm>
          <a:off x="633730" y="1616710"/>
          <a:ext cx="7924165" cy="4396105"/>
        </p:xfrm>
        <a:graphic>
          <a:graphicData uri="http://schemas.openxmlformats.org/drawingml/2006/chart">
            <c:chart xmlns:c="http://schemas.openxmlformats.org/drawingml/2006/chart" xmlns:r="http://schemas.openxmlformats.org/officeDocument/2006/relationships" r:id="rId9"/>
          </a:graphicData>
        </a:graphic>
      </p:graphicFrame>
      <p:sp>
        <p:nvSpPr>
          <p:cNvPr id="11" name="文本框 10"/>
          <p:cNvSpPr txBox="1"/>
          <p:nvPr>
            <p:custDataLst>
              <p:tags r:id="rId5"/>
            </p:custDataLst>
          </p:nvPr>
        </p:nvSpPr>
        <p:spPr>
          <a:xfrm>
            <a:off x="8422779" y="5125177"/>
            <a:ext cx="1197471" cy="261610"/>
          </a:xfrm>
          <a:prstGeom prst="rect">
            <a:avLst/>
          </a:prstGeom>
          <a:noFill/>
        </p:spPr>
        <p:txBody>
          <a:bodyPr wrap="square" rtlCol="0">
            <a:spAutoFit/>
          </a:bodyPr>
          <a:lstStyle/>
          <a:p>
            <a:r>
              <a:rPr lang="zh-CN" altLang="en-US" sz="1100" dirty="0" smtClean="0">
                <a:latin typeface="微软雅黑" panose="020B0503020204020204" pitchFamily="34" charset="-122"/>
                <a:ea typeface="微软雅黑" panose="020B0503020204020204" pitchFamily="34" charset="-122"/>
              </a:rPr>
              <a:t>单位：万人</a:t>
            </a:r>
            <a:endParaRPr lang="zh-CN" altLang="en-US" sz="1100" dirty="0">
              <a:latin typeface="微软雅黑" panose="020B0503020204020204" pitchFamily="34" charset="-122"/>
              <a:ea typeface="微软雅黑" panose="020B0503020204020204" pitchFamily="34" charset="-122"/>
            </a:endParaRPr>
          </a:p>
        </p:txBody>
      </p:sp>
      <p:sp>
        <p:nvSpPr>
          <p:cNvPr id="14" name="矩形 13"/>
          <p:cNvSpPr/>
          <p:nvPr>
            <p:custDataLst>
              <p:tags r:id="rId6"/>
            </p:custDataLst>
          </p:nvPr>
        </p:nvSpPr>
        <p:spPr>
          <a:xfrm>
            <a:off x="9070103" y="5618877"/>
            <a:ext cx="2214880" cy="891540"/>
          </a:xfrm>
          <a:prstGeom prst="rect">
            <a:avLst/>
          </a:prstGeom>
        </p:spPr>
        <p:txBody>
          <a:bodyPr wrap="none">
            <a:spAutoFit/>
          </a:bodyPr>
          <a:lstStyle/>
          <a:p>
            <a:pPr>
              <a:lnSpc>
                <a:spcPct val="130000"/>
              </a:lnSpc>
            </a:pPr>
            <a:r>
              <a:rPr lang="zh-CN" altLang="en-US" sz="200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考研大数据分析</a:t>
            </a:r>
          </a:p>
          <a:p>
            <a:pPr>
              <a:lnSpc>
                <a:spcPct val="130000"/>
              </a:lnSpc>
            </a:pPr>
            <a:r>
              <a:rPr lang="zh-CN" altLang="en-US" sz="200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考研人数、报录比</a:t>
            </a:r>
          </a:p>
        </p:txBody>
      </p:sp>
      <p:sp>
        <p:nvSpPr>
          <p:cNvPr id="3" name="Text Box 2"/>
          <p:cNvSpPr txBox="1"/>
          <p:nvPr>
            <p:custDataLst>
              <p:tags r:id="rId7"/>
            </p:custDataLst>
          </p:nvPr>
        </p:nvSpPr>
        <p:spPr>
          <a:xfrm>
            <a:off x="353060" y="320040"/>
            <a:ext cx="2468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1.1.2 </a:t>
            </a:r>
            <a:r>
              <a:rPr lang="zh-CN" altLang="en-US" sz="2000">
                <a:solidFill>
                  <a:schemeClr val="accent1"/>
                </a:solidFill>
                <a:effectLst>
                  <a:outerShdw blurRad="38100" dist="25400" dir="5400000" algn="ctr" rotWithShape="0">
                    <a:srgbClr val="6E747A">
                      <a:alpha val="43000"/>
                    </a:srgbClr>
                  </a:outerShdw>
                </a:effectLst>
              </a:rPr>
              <a:t>考研趋势解析</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2976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1.1.2 </a:t>
            </a:r>
            <a:r>
              <a:rPr lang="zh-CN" altLang="en-US" sz="2000">
                <a:solidFill>
                  <a:schemeClr val="accent1"/>
                </a:solidFill>
                <a:effectLst>
                  <a:outerShdw blurRad="38100" dist="25400" dir="5400000" algn="ctr" rotWithShape="0">
                    <a:srgbClr val="6E747A">
                      <a:alpha val="43000"/>
                    </a:srgbClr>
                  </a:outerShdw>
                </a:effectLst>
              </a:rPr>
              <a:t>国内升学趋势解析</a:t>
            </a:r>
          </a:p>
        </p:txBody>
      </p:sp>
      <p:sp>
        <p:nvSpPr>
          <p:cNvPr id="2" name="标题 1"/>
          <p:cNvSpPr>
            <a:spLocks noGrp="1"/>
          </p:cNvSpPr>
          <p:nvPr/>
        </p:nvSpPr>
        <p:spPr>
          <a:xfrm>
            <a:off x="3664584" y="810441"/>
            <a:ext cx="5156835" cy="949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821420" y="569595"/>
            <a:ext cx="2786380" cy="583565"/>
          </a:xfrm>
          <a:prstGeom prst="rect">
            <a:avLst/>
          </a:prstGeom>
          <a:noFill/>
        </p:spPr>
        <p:txBody>
          <a:bodyPr wrap="square" rtlCol="0">
            <a:spAutoFit/>
          </a:bodyPr>
          <a:lstStyle/>
          <a:p>
            <a:pPr algn="r"/>
            <a:r>
              <a:rPr lang="zh-CN" altLang="en-US" sz="3200" b="1" dirty="0">
                <a:solidFill>
                  <a:schemeClr val="tx1">
                    <a:lumMod val="75000"/>
                    <a:lumOff val="25000"/>
                  </a:schemeClr>
                </a:solidFill>
                <a:latin typeface="Yuanti SC" panose="02010600040101010101" pitchFamily="2" charset="-122"/>
                <a:ea typeface="Yuanti SC" panose="02010600040101010101" pitchFamily="2" charset="-122"/>
              </a:rPr>
              <a:t>为何要考研？</a:t>
            </a:r>
          </a:p>
        </p:txBody>
      </p:sp>
      <p:sp>
        <p:nvSpPr>
          <p:cNvPr id="8" name="TextBox 7"/>
          <p:cNvSpPr txBox="1"/>
          <p:nvPr/>
        </p:nvSpPr>
        <p:spPr>
          <a:xfrm>
            <a:off x="1238885" y="2563495"/>
            <a:ext cx="2283460" cy="521970"/>
          </a:xfrm>
          <a:prstGeom prst="rect">
            <a:avLst/>
          </a:prstGeom>
          <a:solidFill>
            <a:srgbClr val="00695F"/>
          </a:solidFill>
        </p:spPr>
        <p:txBody>
          <a:bodyPr wrap="square" rtlCol="0">
            <a:spAutoFit/>
          </a:bodyPr>
          <a:lstStyle/>
          <a:p>
            <a:r>
              <a:rPr lang="zh-CN" altLang="en-US" sz="2800" dirty="0">
                <a:solidFill>
                  <a:schemeClr val="bg1"/>
                </a:solidFill>
                <a:latin typeface="Yuanti SC" panose="02010600040101010101" pitchFamily="2" charset="-122"/>
                <a:ea typeface="Yuanti SC" panose="02010600040101010101" pitchFamily="2" charset="-122"/>
              </a:rPr>
              <a:t>想换专业？</a:t>
            </a:r>
          </a:p>
        </p:txBody>
      </p:sp>
      <p:sp>
        <p:nvSpPr>
          <p:cNvPr id="9" name="TextBox 3"/>
          <p:cNvSpPr txBox="1"/>
          <p:nvPr/>
        </p:nvSpPr>
        <p:spPr>
          <a:xfrm>
            <a:off x="466725" y="3766185"/>
            <a:ext cx="2516505" cy="521970"/>
          </a:xfrm>
          <a:prstGeom prst="rect">
            <a:avLst/>
          </a:prstGeom>
          <a:solidFill>
            <a:srgbClr val="00695F"/>
          </a:solidFill>
          <a:ln>
            <a:noFill/>
          </a:ln>
        </p:spPr>
        <p:txBody>
          <a:bodyPr wrap="square" rtlCol="0">
            <a:spAutoFit/>
          </a:bodyPr>
          <a:lstStyle/>
          <a:p>
            <a:pPr algn="ctr">
              <a:lnSpc>
                <a:spcPct val="100000"/>
              </a:lnSpc>
            </a:pPr>
            <a:r>
              <a:rPr lang="zh-CN" altLang="en-US" sz="2800" dirty="0">
                <a:solidFill>
                  <a:schemeClr val="bg1"/>
                </a:solidFill>
                <a:latin typeface="Yuanti SC" panose="02010600040101010101" pitchFamily="2" charset="-122"/>
                <a:ea typeface="Yuanti SC" panose="02010600040101010101" pitchFamily="2" charset="-122"/>
              </a:rPr>
              <a:t>找个好工作？</a:t>
            </a:r>
            <a:endParaRPr lang="en-US" altLang="zh-CN" sz="2800" dirty="0">
              <a:solidFill>
                <a:schemeClr val="bg1"/>
              </a:solidFill>
              <a:latin typeface="Yuanti SC" panose="02010600040101010101" pitchFamily="2" charset="-122"/>
              <a:ea typeface="Yuanti SC" panose="02010600040101010101" pitchFamily="2" charset="-122"/>
            </a:endParaRPr>
          </a:p>
        </p:txBody>
      </p:sp>
      <p:sp>
        <p:nvSpPr>
          <p:cNvPr id="10" name="TextBox 6"/>
          <p:cNvSpPr txBox="1"/>
          <p:nvPr/>
        </p:nvSpPr>
        <p:spPr>
          <a:xfrm>
            <a:off x="8301990" y="2470785"/>
            <a:ext cx="2156460" cy="521970"/>
          </a:xfrm>
          <a:prstGeom prst="rect">
            <a:avLst/>
          </a:prstGeom>
          <a:solidFill>
            <a:srgbClr val="00695F"/>
          </a:solidFill>
        </p:spPr>
        <p:txBody>
          <a:bodyPr wrap="square" rtlCol="0">
            <a:spAutoFit/>
          </a:bodyPr>
          <a:lstStyle/>
          <a:p>
            <a:r>
              <a:rPr lang="zh-CN" altLang="en-US" sz="2800" dirty="0">
                <a:solidFill>
                  <a:schemeClr val="bg1"/>
                </a:solidFill>
                <a:latin typeface="Yuanti SC" panose="02010600040101010101" pitchFamily="2" charset="-122"/>
                <a:ea typeface="Yuanti SC" panose="02010600040101010101" pitchFamily="2" charset="-122"/>
              </a:rPr>
              <a:t>名校情结？</a:t>
            </a:r>
          </a:p>
        </p:txBody>
      </p:sp>
      <p:sp>
        <p:nvSpPr>
          <p:cNvPr id="11" name="TextBox 5"/>
          <p:cNvSpPr txBox="1"/>
          <p:nvPr/>
        </p:nvSpPr>
        <p:spPr>
          <a:xfrm>
            <a:off x="4679940" y="1633282"/>
            <a:ext cx="2355783" cy="523220"/>
          </a:xfrm>
          <a:prstGeom prst="rect">
            <a:avLst/>
          </a:prstGeom>
          <a:solidFill>
            <a:srgbClr val="00695F"/>
          </a:solidFill>
        </p:spPr>
        <p:txBody>
          <a:bodyPr wrap="square" rtlCol="0">
            <a:spAutoFit/>
          </a:bodyPr>
          <a:lstStyle/>
          <a:p>
            <a:r>
              <a:rPr lang="zh-CN" altLang="en-US" sz="2800" dirty="0">
                <a:solidFill>
                  <a:schemeClr val="bg1"/>
                </a:solidFill>
                <a:latin typeface="Yuanti SC" panose="02010600040101010101" pitchFamily="2" charset="-122"/>
                <a:ea typeface="Yuanti SC" panose="02010600040101010101" pitchFamily="2" charset="-122"/>
              </a:rPr>
              <a:t>专心搞科研？</a:t>
            </a:r>
          </a:p>
        </p:txBody>
      </p:sp>
      <p:sp>
        <p:nvSpPr>
          <p:cNvPr id="12" name="TextBox 9"/>
          <p:cNvSpPr txBox="1"/>
          <p:nvPr/>
        </p:nvSpPr>
        <p:spPr>
          <a:xfrm>
            <a:off x="335915" y="5052695"/>
            <a:ext cx="3561715" cy="521970"/>
          </a:xfrm>
          <a:prstGeom prst="rect">
            <a:avLst/>
          </a:prstGeom>
          <a:solidFill>
            <a:srgbClr val="00695F"/>
          </a:solidFill>
        </p:spPr>
        <p:txBody>
          <a:bodyPr wrap="square" rtlCol="0">
            <a:spAutoFit/>
          </a:bodyPr>
          <a:lstStyle/>
          <a:p>
            <a:r>
              <a:rPr lang="zh-CN" altLang="en-US" sz="2800" dirty="0">
                <a:solidFill>
                  <a:schemeClr val="bg1"/>
                </a:solidFill>
                <a:latin typeface="Yuanti SC" panose="02010600040101010101" pitchFamily="2" charset="-122"/>
                <a:ea typeface="Yuanti SC" panose="02010600040101010101" pitchFamily="2" charset="-122"/>
              </a:rPr>
              <a:t>想拿个研究生文凭？</a:t>
            </a:r>
          </a:p>
        </p:txBody>
      </p:sp>
      <p:sp>
        <p:nvSpPr>
          <p:cNvPr id="13" name="TextBox 8"/>
          <p:cNvSpPr txBox="1"/>
          <p:nvPr/>
        </p:nvSpPr>
        <p:spPr>
          <a:xfrm>
            <a:off x="7931150" y="3673475"/>
            <a:ext cx="4137660" cy="521970"/>
          </a:xfrm>
          <a:prstGeom prst="rect">
            <a:avLst/>
          </a:prstGeom>
          <a:solidFill>
            <a:srgbClr val="00695F"/>
          </a:solidFill>
        </p:spPr>
        <p:txBody>
          <a:bodyPr wrap="square" rtlCol="0">
            <a:spAutoFit/>
          </a:bodyPr>
          <a:lstStyle/>
          <a:p>
            <a:r>
              <a:rPr lang="zh-CN" altLang="en-US" sz="2800" dirty="0">
                <a:solidFill>
                  <a:schemeClr val="bg1"/>
                </a:solidFill>
                <a:latin typeface="Yuanti SC" panose="02010600040101010101" pitchFamily="2" charset="-122"/>
                <a:ea typeface="Yuanti SC" panose="02010600040101010101" pitchFamily="2" charset="-122"/>
              </a:rPr>
              <a:t>别人都考，自己也想考？</a:t>
            </a:r>
          </a:p>
        </p:txBody>
      </p:sp>
      <p:sp>
        <p:nvSpPr>
          <p:cNvPr id="14" name="TextBox 10"/>
          <p:cNvSpPr txBox="1"/>
          <p:nvPr/>
        </p:nvSpPr>
        <p:spPr>
          <a:xfrm>
            <a:off x="8128635" y="4874895"/>
            <a:ext cx="3300095" cy="521970"/>
          </a:xfrm>
          <a:prstGeom prst="rect">
            <a:avLst/>
          </a:prstGeom>
          <a:solidFill>
            <a:srgbClr val="00695F"/>
          </a:solidFill>
        </p:spPr>
        <p:txBody>
          <a:bodyPr wrap="square" rtlCol="0">
            <a:spAutoFit/>
          </a:bodyPr>
          <a:lstStyle/>
          <a:p>
            <a:r>
              <a:rPr lang="zh-CN" altLang="en-US" sz="2800" dirty="0">
                <a:solidFill>
                  <a:schemeClr val="bg1"/>
                </a:solidFill>
                <a:latin typeface="Yuanti SC" panose="02010600040101010101" pitchFamily="2" charset="-122"/>
                <a:ea typeface="Yuanti SC" panose="02010600040101010101" pitchFamily="2" charset="-122"/>
              </a:rPr>
              <a:t>这个专业很好考？</a:t>
            </a:r>
          </a:p>
        </p:txBody>
      </p:sp>
      <p:sp>
        <p:nvSpPr>
          <p:cNvPr id="15" name="TextBox 11"/>
          <p:cNvSpPr txBox="1"/>
          <p:nvPr/>
        </p:nvSpPr>
        <p:spPr>
          <a:xfrm>
            <a:off x="3897630" y="5909945"/>
            <a:ext cx="4231640" cy="521970"/>
          </a:xfrm>
          <a:prstGeom prst="rect">
            <a:avLst/>
          </a:prstGeom>
          <a:solidFill>
            <a:srgbClr val="00695F"/>
          </a:solidFill>
        </p:spPr>
        <p:txBody>
          <a:bodyPr wrap="square" rtlCol="0">
            <a:spAutoFit/>
          </a:bodyPr>
          <a:lstStyle/>
          <a:p>
            <a:r>
              <a:rPr lang="zh-CN" altLang="en-US" sz="2800" dirty="0">
                <a:solidFill>
                  <a:schemeClr val="bg1"/>
                </a:solidFill>
                <a:latin typeface="Yuanti SC" panose="02010600040101010101" pitchFamily="2" charset="-122"/>
                <a:ea typeface="Yuanti SC" panose="02010600040101010101" pitchFamily="2" charset="-122"/>
              </a:rPr>
              <a:t>疫情原因出国留学受阻？</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5367" y="2491807"/>
            <a:ext cx="3592967" cy="308274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2976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1.1.2 </a:t>
            </a:r>
            <a:r>
              <a:rPr lang="zh-CN" altLang="en-US" sz="2000">
                <a:solidFill>
                  <a:schemeClr val="accent1"/>
                </a:solidFill>
                <a:effectLst>
                  <a:outerShdw blurRad="38100" dist="25400" dir="5400000" algn="ctr" rotWithShape="0">
                    <a:srgbClr val="6E747A">
                      <a:alpha val="43000"/>
                    </a:srgbClr>
                  </a:outerShdw>
                </a:effectLst>
              </a:rPr>
              <a:t>国内升学趋势解析</a:t>
            </a:r>
          </a:p>
        </p:txBody>
      </p:sp>
      <p:sp>
        <p:nvSpPr>
          <p:cNvPr id="32" name="圆角矩形 31"/>
          <p:cNvSpPr/>
          <p:nvPr/>
        </p:nvSpPr>
        <p:spPr>
          <a:xfrm>
            <a:off x="8108452" y="2984309"/>
            <a:ext cx="3223260" cy="328041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kumimoji="1" lang="zh-CN" altLang="en-US" sz="2800" dirty="0">
                <a:solidFill>
                  <a:schemeClr val="bg2">
                    <a:lumMod val="25000"/>
                  </a:schemeClr>
                </a:solidFill>
                <a:latin typeface="Yuanti SC" panose="02010600040101010101" pitchFamily="2" charset="-122"/>
                <a:ea typeface="Yuanti SC" panose="02010600040101010101" pitchFamily="2" charset="-122"/>
              </a:rPr>
              <a:t>学术资源</a:t>
            </a:r>
            <a:endParaRPr kumimoji="1" lang="en-US" altLang="zh-CN" sz="2800" dirty="0">
              <a:solidFill>
                <a:schemeClr val="bg2">
                  <a:lumMod val="25000"/>
                </a:schemeClr>
              </a:solidFill>
              <a:latin typeface="Yuanti SC" panose="02010600040101010101" pitchFamily="2" charset="-122"/>
              <a:ea typeface="Yuanti SC" panose="02010600040101010101" pitchFamily="2" charset="-122"/>
            </a:endParaRPr>
          </a:p>
          <a:p>
            <a:pPr algn="ctr">
              <a:lnSpc>
                <a:spcPct val="200000"/>
              </a:lnSpc>
            </a:pPr>
            <a:r>
              <a:rPr kumimoji="1" lang="zh-CN" altLang="en-US" sz="2800" dirty="0">
                <a:solidFill>
                  <a:schemeClr val="bg2">
                    <a:lumMod val="25000"/>
                  </a:schemeClr>
                </a:solidFill>
                <a:latin typeface="Yuanti SC" panose="02010600040101010101" pitchFamily="2" charset="-122"/>
                <a:ea typeface="Yuanti SC" panose="02010600040101010101" pitchFamily="2" charset="-122"/>
              </a:rPr>
              <a:t>教学质量</a:t>
            </a:r>
            <a:endParaRPr kumimoji="1" lang="en-US" altLang="zh-CN" sz="2800" dirty="0">
              <a:solidFill>
                <a:schemeClr val="bg2">
                  <a:lumMod val="25000"/>
                </a:schemeClr>
              </a:solidFill>
              <a:latin typeface="Yuanti SC" panose="02010600040101010101" pitchFamily="2" charset="-122"/>
              <a:ea typeface="Yuanti SC" panose="02010600040101010101" pitchFamily="2" charset="-122"/>
            </a:endParaRPr>
          </a:p>
          <a:p>
            <a:pPr algn="ctr">
              <a:lnSpc>
                <a:spcPct val="200000"/>
              </a:lnSpc>
            </a:pPr>
            <a:r>
              <a:rPr kumimoji="1" lang="zh-CN" altLang="en-US" sz="2800" dirty="0">
                <a:solidFill>
                  <a:schemeClr val="bg2">
                    <a:lumMod val="25000"/>
                  </a:schemeClr>
                </a:solidFill>
                <a:latin typeface="Yuanti SC" panose="02010600040101010101" pitchFamily="2" charset="-122"/>
                <a:ea typeface="Yuanti SC" panose="02010600040101010101" pitchFamily="2" charset="-122"/>
              </a:rPr>
              <a:t>人脉资源</a:t>
            </a:r>
          </a:p>
        </p:txBody>
      </p:sp>
      <p:sp>
        <p:nvSpPr>
          <p:cNvPr id="31" name="圆角矩形 30"/>
          <p:cNvSpPr/>
          <p:nvPr/>
        </p:nvSpPr>
        <p:spPr>
          <a:xfrm>
            <a:off x="4285782" y="2977279"/>
            <a:ext cx="3223260" cy="328041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kumimoji="1" lang="zh-CN" altLang="en-US" sz="2800" dirty="0">
                <a:solidFill>
                  <a:schemeClr val="bg2">
                    <a:lumMod val="25000"/>
                  </a:schemeClr>
                </a:solidFill>
                <a:latin typeface="Yuanti SC" panose="02010600040101010101" pitchFamily="2" charset="-122"/>
                <a:ea typeface="Yuanti SC" panose="02010600040101010101" pitchFamily="2" charset="-122"/>
              </a:rPr>
              <a:t>区位优势</a:t>
            </a:r>
            <a:endParaRPr kumimoji="1" lang="en-US" altLang="zh-CN" sz="2800" dirty="0">
              <a:solidFill>
                <a:schemeClr val="bg2">
                  <a:lumMod val="25000"/>
                </a:schemeClr>
              </a:solidFill>
              <a:latin typeface="Yuanti SC" panose="02010600040101010101" pitchFamily="2" charset="-122"/>
              <a:ea typeface="Yuanti SC" panose="02010600040101010101" pitchFamily="2" charset="-122"/>
            </a:endParaRPr>
          </a:p>
          <a:p>
            <a:pPr algn="ctr">
              <a:lnSpc>
                <a:spcPct val="200000"/>
              </a:lnSpc>
            </a:pPr>
            <a:r>
              <a:rPr kumimoji="1" lang="zh-CN" altLang="en-US" sz="2800" dirty="0">
                <a:solidFill>
                  <a:schemeClr val="bg2">
                    <a:lumMod val="25000"/>
                  </a:schemeClr>
                </a:solidFill>
                <a:latin typeface="Yuanti SC" panose="02010600040101010101" pitchFamily="2" charset="-122"/>
                <a:ea typeface="Yuanti SC" panose="02010600040101010101" pitchFamily="2" charset="-122"/>
              </a:rPr>
              <a:t>就业机会</a:t>
            </a:r>
            <a:endParaRPr kumimoji="1" lang="en-US" altLang="zh-CN" sz="2800" dirty="0">
              <a:solidFill>
                <a:schemeClr val="bg2">
                  <a:lumMod val="25000"/>
                </a:schemeClr>
              </a:solidFill>
              <a:latin typeface="Yuanti SC" panose="02010600040101010101" pitchFamily="2" charset="-122"/>
              <a:ea typeface="Yuanti SC" panose="02010600040101010101" pitchFamily="2" charset="-122"/>
            </a:endParaRPr>
          </a:p>
          <a:p>
            <a:pPr algn="ctr">
              <a:lnSpc>
                <a:spcPct val="200000"/>
              </a:lnSpc>
            </a:pPr>
            <a:r>
              <a:rPr kumimoji="1" lang="zh-CN" altLang="en-US" sz="2800" dirty="0">
                <a:solidFill>
                  <a:schemeClr val="bg2">
                    <a:lumMod val="25000"/>
                  </a:schemeClr>
                </a:solidFill>
                <a:latin typeface="Yuanti SC" panose="02010600040101010101" pitchFamily="2" charset="-122"/>
                <a:ea typeface="Yuanti SC" panose="02010600040101010101" pitchFamily="2" charset="-122"/>
              </a:rPr>
              <a:t>薪酬水平</a:t>
            </a:r>
          </a:p>
        </p:txBody>
      </p:sp>
      <p:sp>
        <p:nvSpPr>
          <p:cNvPr id="30" name="圆角矩形 29"/>
          <p:cNvSpPr/>
          <p:nvPr/>
        </p:nvSpPr>
        <p:spPr>
          <a:xfrm>
            <a:off x="496900" y="2977196"/>
            <a:ext cx="3223260" cy="328041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2800" dirty="0">
                <a:solidFill>
                  <a:schemeClr val="bg2">
                    <a:lumMod val="25000"/>
                  </a:schemeClr>
                </a:solidFill>
                <a:latin typeface="Yuanti SC" panose="02010600040101010101" pitchFamily="2" charset="-122"/>
                <a:ea typeface="Yuanti SC" panose="02010600040101010101" pitchFamily="2" charset="-122"/>
              </a:rPr>
              <a:t>报录比例</a:t>
            </a:r>
            <a:endParaRPr kumimoji="1" lang="en-US" altLang="zh-CN" sz="2800" dirty="0">
              <a:solidFill>
                <a:schemeClr val="bg2">
                  <a:lumMod val="25000"/>
                </a:schemeClr>
              </a:solidFill>
              <a:latin typeface="Yuanti SC" panose="02010600040101010101" pitchFamily="2" charset="-122"/>
              <a:ea typeface="Yuanti SC" panose="02010600040101010101" pitchFamily="2" charset="-122"/>
            </a:endParaRPr>
          </a:p>
          <a:p>
            <a:pPr algn="ctr">
              <a:lnSpc>
                <a:spcPct val="150000"/>
              </a:lnSpc>
            </a:pPr>
            <a:r>
              <a:rPr kumimoji="1" lang="zh-CN" altLang="en-US" sz="2800" dirty="0">
                <a:solidFill>
                  <a:schemeClr val="bg2">
                    <a:lumMod val="25000"/>
                  </a:schemeClr>
                </a:solidFill>
                <a:latin typeface="Yuanti SC" panose="02010600040101010101" pitchFamily="2" charset="-122"/>
                <a:ea typeface="Yuanti SC" panose="02010600040101010101" pitchFamily="2" charset="-122"/>
              </a:rPr>
              <a:t>推免比例</a:t>
            </a:r>
            <a:endParaRPr kumimoji="1" lang="en-US" altLang="zh-CN" sz="2800" dirty="0">
              <a:solidFill>
                <a:schemeClr val="bg2">
                  <a:lumMod val="25000"/>
                </a:schemeClr>
              </a:solidFill>
              <a:latin typeface="Yuanti SC" panose="02010600040101010101" pitchFamily="2" charset="-122"/>
              <a:ea typeface="Yuanti SC" panose="02010600040101010101" pitchFamily="2" charset="-122"/>
            </a:endParaRPr>
          </a:p>
          <a:p>
            <a:pPr algn="ctr">
              <a:lnSpc>
                <a:spcPct val="150000"/>
              </a:lnSpc>
            </a:pPr>
            <a:r>
              <a:rPr kumimoji="1" lang="zh-CN" altLang="en-US" sz="2800" dirty="0">
                <a:solidFill>
                  <a:schemeClr val="bg2">
                    <a:lumMod val="25000"/>
                  </a:schemeClr>
                </a:solidFill>
                <a:latin typeface="Yuanti SC" panose="02010600040101010101" pitchFamily="2" charset="-122"/>
                <a:ea typeface="Yuanti SC" panose="02010600040101010101" pitchFamily="2" charset="-122"/>
              </a:rPr>
              <a:t>就业前景</a:t>
            </a:r>
            <a:endParaRPr kumimoji="1" lang="en-US" altLang="zh-CN" sz="2800" dirty="0">
              <a:solidFill>
                <a:schemeClr val="bg2">
                  <a:lumMod val="25000"/>
                </a:schemeClr>
              </a:solidFill>
              <a:latin typeface="Yuanti SC" panose="02010600040101010101" pitchFamily="2" charset="-122"/>
              <a:ea typeface="Yuanti SC" panose="02010600040101010101" pitchFamily="2" charset="-122"/>
            </a:endParaRPr>
          </a:p>
          <a:p>
            <a:pPr algn="ctr">
              <a:lnSpc>
                <a:spcPct val="150000"/>
              </a:lnSpc>
            </a:pPr>
            <a:r>
              <a:rPr kumimoji="1" lang="zh-CN" altLang="en-US" sz="2800" dirty="0">
                <a:solidFill>
                  <a:schemeClr val="bg2">
                    <a:lumMod val="25000"/>
                  </a:schemeClr>
                </a:solidFill>
                <a:latin typeface="Yuanti SC" panose="02010600040101010101" pitchFamily="2" charset="-122"/>
                <a:ea typeface="Yuanti SC" panose="02010600040101010101" pitchFamily="2" charset="-122"/>
              </a:rPr>
              <a:t>个人兴趣</a:t>
            </a:r>
            <a:endParaRPr kumimoji="1" lang="en-US" altLang="zh-CN" sz="2800" dirty="0">
              <a:solidFill>
                <a:schemeClr val="bg2">
                  <a:lumMod val="25000"/>
                </a:schemeClr>
              </a:solidFill>
              <a:latin typeface="Yuanti SC" panose="02010600040101010101" pitchFamily="2" charset="-122"/>
              <a:ea typeface="Yuanti SC" panose="02010600040101010101" pitchFamily="2" charset="-122"/>
            </a:endParaRPr>
          </a:p>
        </p:txBody>
      </p:sp>
      <p:sp>
        <p:nvSpPr>
          <p:cNvPr id="2" name="Freeform 1"/>
          <p:cNvSpPr>
            <a:spLocks noChangeArrowheads="1"/>
          </p:cNvSpPr>
          <p:nvPr/>
        </p:nvSpPr>
        <p:spPr bwMode="auto">
          <a:xfrm>
            <a:off x="1400411" y="2146534"/>
            <a:ext cx="2840509" cy="1134623"/>
          </a:xfrm>
          <a:custGeom>
            <a:avLst/>
            <a:gdLst>
              <a:gd name="T0" fmla="*/ 5639 w 7144"/>
              <a:gd name="T1" fmla="*/ 0 h 3558"/>
              <a:gd name="T2" fmla="*/ 0 w 7144"/>
              <a:gd name="T3" fmla="*/ 0 h 3558"/>
              <a:gd name="T4" fmla="*/ 1475 w 7144"/>
              <a:gd name="T5" fmla="*/ 1792 h 3558"/>
              <a:gd name="T6" fmla="*/ 0 w 7144"/>
              <a:gd name="T7" fmla="*/ 3557 h 3558"/>
              <a:gd name="T8" fmla="*/ 5669 w 7144"/>
              <a:gd name="T9" fmla="*/ 3557 h 3558"/>
              <a:gd name="T10" fmla="*/ 7143 w 7144"/>
              <a:gd name="T11" fmla="*/ 1792 h 3558"/>
              <a:gd name="T12" fmla="*/ 5639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39" y="0"/>
                </a:moveTo>
                <a:lnTo>
                  <a:pt x="0" y="0"/>
                </a:lnTo>
                <a:lnTo>
                  <a:pt x="1475" y="1792"/>
                </a:lnTo>
                <a:lnTo>
                  <a:pt x="0" y="3557"/>
                </a:lnTo>
                <a:lnTo>
                  <a:pt x="5669" y="3557"/>
                </a:lnTo>
                <a:lnTo>
                  <a:pt x="7143" y="1792"/>
                </a:lnTo>
                <a:lnTo>
                  <a:pt x="5639" y="0"/>
                </a:lnTo>
              </a:path>
            </a:pathLst>
          </a:custGeom>
          <a:solidFill>
            <a:srgbClr val="00695F"/>
          </a:solidFill>
          <a:ln>
            <a:noFill/>
          </a:ln>
          <a:effectLst/>
        </p:spPr>
        <p:txBody>
          <a:bodyPr wrap="none" lIns="121893" tIns="60946" rIns="121893" bIns="60946" anchor="ctr"/>
          <a:lstStyle/>
          <a:p>
            <a:endParaRPr lang="en-US" sz="900" dirty="0">
              <a:latin typeface="Yuanti SC" panose="02010600040101010101" pitchFamily="2" charset="-122"/>
              <a:ea typeface="Yuanti SC" panose="02010600040101010101" pitchFamily="2" charset="-122"/>
            </a:endParaRPr>
          </a:p>
        </p:txBody>
      </p:sp>
      <p:sp>
        <p:nvSpPr>
          <p:cNvPr id="4" name="Freeform 3"/>
          <p:cNvSpPr>
            <a:spLocks noChangeArrowheads="1"/>
          </p:cNvSpPr>
          <p:nvPr/>
        </p:nvSpPr>
        <p:spPr bwMode="auto">
          <a:xfrm>
            <a:off x="5212225" y="2145493"/>
            <a:ext cx="2840509" cy="1134623"/>
          </a:xfrm>
          <a:custGeom>
            <a:avLst/>
            <a:gdLst>
              <a:gd name="T0" fmla="*/ 5668 w 7144"/>
              <a:gd name="T1" fmla="*/ 0 h 3558"/>
              <a:gd name="T2" fmla="*/ 0 w 7144"/>
              <a:gd name="T3" fmla="*/ 0 h 3558"/>
              <a:gd name="T4" fmla="*/ 1475 w 7144"/>
              <a:gd name="T5" fmla="*/ 1792 h 3558"/>
              <a:gd name="T6" fmla="*/ 0 w 7144"/>
              <a:gd name="T7" fmla="*/ 3557 h 3558"/>
              <a:gd name="T8" fmla="*/ 5668 w 7144"/>
              <a:gd name="T9" fmla="*/ 3557 h 3558"/>
              <a:gd name="T10" fmla="*/ 7143 w 7144"/>
              <a:gd name="T11" fmla="*/ 1792 h 3558"/>
              <a:gd name="T12" fmla="*/ 5668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68" y="0"/>
                </a:moveTo>
                <a:lnTo>
                  <a:pt x="0" y="0"/>
                </a:lnTo>
                <a:lnTo>
                  <a:pt x="1475" y="1792"/>
                </a:lnTo>
                <a:lnTo>
                  <a:pt x="0" y="3557"/>
                </a:lnTo>
                <a:lnTo>
                  <a:pt x="5668" y="3557"/>
                </a:lnTo>
                <a:lnTo>
                  <a:pt x="7143" y="1792"/>
                </a:lnTo>
                <a:lnTo>
                  <a:pt x="5668" y="0"/>
                </a:lnTo>
              </a:path>
            </a:pathLst>
          </a:custGeom>
          <a:solidFill>
            <a:srgbClr val="FCA508"/>
          </a:solidFill>
          <a:ln>
            <a:noFill/>
          </a:ln>
          <a:effectLst/>
        </p:spPr>
        <p:txBody>
          <a:bodyPr wrap="none" lIns="121893" tIns="60946" rIns="121893" bIns="60946" anchor="ctr"/>
          <a:lstStyle/>
          <a:p>
            <a:endParaRPr lang="en-US" sz="900" dirty="0">
              <a:latin typeface="Yuanti SC" panose="02010600040101010101" pitchFamily="2" charset="-122"/>
              <a:ea typeface="Yuanti SC" panose="02010600040101010101" pitchFamily="2" charset="-122"/>
            </a:endParaRPr>
          </a:p>
        </p:txBody>
      </p:sp>
      <p:sp>
        <p:nvSpPr>
          <p:cNvPr id="5" name="Freeform 1"/>
          <p:cNvSpPr>
            <a:spLocks noChangeArrowheads="1"/>
          </p:cNvSpPr>
          <p:nvPr/>
        </p:nvSpPr>
        <p:spPr bwMode="auto">
          <a:xfrm>
            <a:off x="9035505" y="2145493"/>
            <a:ext cx="2840509" cy="1134623"/>
          </a:xfrm>
          <a:custGeom>
            <a:avLst/>
            <a:gdLst>
              <a:gd name="T0" fmla="*/ 5639 w 7144"/>
              <a:gd name="T1" fmla="*/ 0 h 3558"/>
              <a:gd name="T2" fmla="*/ 0 w 7144"/>
              <a:gd name="T3" fmla="*/ 0 h 3558"/>
              <a:gd name="T4" fmla="*/ 1475 w 7144"/>
              <a:gd name="T5" fmla="*/ 1792 h 3558"/>
              <a:gd name="T6" fmla="*/ 0 w 7144"/>
              <a:gd name="T7" fmla="*/ 3557 h 3558"/>
              <a:gd name="T8" fmla="*/ 5669 w 7144"/>
              <a:gd name="T9" fmla="*/ 3557 h 3558"/>
              <a:gd name="T10" fmla="*/ 7143 w 7144"/>
              <a:gd name="T11" fmla="*/ 1792 h 3558"/>
              <a:gd name="T12" fmla="*/ 5639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39" y="0"/>
                </a:moveTo>
                <a:lnTo>
                  <a:pt x="0" y="0"/>
                </a:lnTo>
                <a:lnTo>
                  <a:pt x="1475" y="1792"/>
                </a:lnTo>
                <a:lnTo>
                  <a:pt x="0" y="3557"/>
                </a:lnTo>
                <a:lnTo>
                  <a:pt x="5669" y="3557"/>
                </a:lnTo>
                <a:lnTo>
                  <a:pt x="7143" y="1792"/>
                </a:lnTo>
                <a:lnTo>
                  <a:pt x="5639" y="0"/>
                </a:lnTo>
              </a:path>
            </a:pathLst>
          </a:custGeom>
          <a:solidFill>
            <a:srgbClr val="00695F"/>
          </a:solidFill>
          <a:ln>
            <a:noFill/>
          </a:ln>
          <a:effectLst/>
        </p:spPr>
        <p:txBody>
          <a:bodyPr wrap="none" lIns="121893" tIns="60946" rIns="121893" bIns="60946" anchor="ctr"/>
          <a:lstStyle/>
          <a:p>
            <a:endParaRPr lang="en-US" sz="900" dirty="0">
              <a:latin typeface="Yuanti SC" panose="02010600040101010101" pitchFamily="2" charset="-122"/>
              <a:ea typeface="Yuanti SC" panose="02010600040101010101" pitchFamily="2" charset="-122"/>
            </a:endParaRPr>
          </a:p>
        </p:txBody>
      </p:sp>
      <p:grpSp>
        <p:nvGrpSpPr>
          <p:cNvPr id="6" name="Group 7"/>
          <p:cNvGrpSpPr/>
          <p:nvPr/>
        </p:nvGrpSpPr>
        <p:grpSpPr>
          <a:xfrm rot="18900000">
            <a:off x="3098672" y="2365798"/>
            <a:ext cx="808886" cy="826478"/>
            <a:chOff x="33517" y="-1587"/>
            <a:chExt cx="3965396" cy="4050586"/>
          </a:xfrm>
          <a:solidFill>
            <a:schemeClr val="bg1"/>
          </a:solidFill>
        </p:grpSpPr>
        <p:sp>
          <p:nvSpPr>
            <p:cNvPr id="7" name="Freeform 5"/>
            <p:cNvSpPr>
              <a:spLocks noEditPoints="1"/>
            </p:cNvSpPr>
            <p:nvPr/>
          </p:nvSpPr>
          <p:spPr bwMode="auto">
            <a:xfrm>
              <a:off x="33517" y="424735"/>
              <a:ext cx="3657602" cy="3624264"/>
            </a:xfrm>
            <a:custGeom>
              <a:avLst/>
              <a:gdLst>
                <a:gd name="T0" fmla="*/ 692 w 973"/>
                <a:gd name="T1" fmla="*/ 24 h 964"/>
                <a:gd name="T2" fmla="*/ 633 w 973"/>
                <a:gd name="T3" fmla="*/ 0 h 964"/>
                <a:gd name="T4" fmla="*/ 574 w 973"/>
                <a:gd name="T5" fmla="*/ 24 h 964"/>
                <a:gd name="T6" fmla="*/ 527 w 973"/>
                <a:gd name="T7" fmla="*/ 71 h 964"/>
                <a:gd name="T8" fmla="*/ 503 w 973"/>
                <a:gd name="T9" fmla="*/ 130 h 964"/>
                <a:gd name="T10" fmla="*/ 515 w 973"/>
                <a:gd name="T11" fmla="*/ 174 h 964"/>
                <a:gd name="T12" fmla="*/ 64 w 973"/>
                <a:gd name="T13" fmla="*/ 354 h 964"/>
                <a:gd name="T14" fmla="*/ 6 w 973"/>
                <a:gd name="T15" fmla="*/ 427 h 964"/>
                <a:gd name="T16" fmla="*/ 33 w 973"/>
                <a:gd name="T17" fmla="*/ 517 h 964"/>
                <a:gd name="T18" fmla="*/ 456 w 973"/>
                <a:gd name="T19" fmla="*/ 935 h 964"/>
                <a:gd name="T20" fmla="*/ 524 w 973"/>
                <a:gd name="T21" fmla="*/ 964 h 964"/>
                <a:gd name="T22" fmla="*/ 527 w 973"/>
                <a:gd name="T23" fmla="*/ 964 h 964"/>
                <a:gd name="T24" fmla="*/ 547 w 973"/>
                <a:gd name="T25" fmla="*/ 962 h 964"/>
                <a:gd name="T26" fmla="*/ 620 w 973"/>
                <a:gd name="T27" fmla="*/ 901 h 964"/>
                <a:gd name="T28" fmla="*/ 797 w 973"/>
                <a:gd name="T29" fmla="*/ 456 h 964"/>
                <a:gd name="T30" fmla="*/ 843 w 973"/>
                <a:gd name="T31" fmla="*/ 470 h 964"/>
                <a:gd name="T32" fmla="*/ 902 w 973"/>
                <a:gd name="T33" fmla="*/ 446 h 964"/>
                <a:gd name="T34" fmla="*/ 948 w 973"/>
                <a:gd name="T35" fmla="*/ 399 h 964"/>
                <a:gd name="T36" fmla="*/ 973 w 973"/>
                <a:gd name="T37" fmla="*/ 340 h 964"/>
                <a:gd name="T38" fmla="*/ 949 w 973"/>
                <a:gd name="T39" fmla="*/ 281 h 964"/>
                <a:gd name="T40" fmla="*/ 692 w 973"/>
                <a:gd name="T41" fmla="*/ 24 h 964"/>
                <a:gd name="T42" fmla="*/ 558 w 973"/>
                <a:gd name="T43" fmla="*/ 876 h 964"/>
                <a:gd name="T44" fmla="*/ 534 w 973"/>
                <a:gd name="T45" fmla="*/ 897 h 964"/>
                <a:gd name="T46" fmla="*/ 526 w 973"/>
                <a:gd name="T47" fmla="*/ 898 h 964"/>
                <a:gd name="T48" fmla="*/ 503 w 973"/>
                <a:gd name="T49" fmla="*/ 888 h 964"/>
                <a:gd name="T50" fmla="*/ 80 w 973"/>
                <a:gd name="T51" fmla="*/ 469 h 964"/>
                <a:gd name="T52" fmla="*/ 71 w 973"/>
                <a:gd name="T53" fmla="*/ 440 h 964"/>
                <a:gd name="T54" fmla="*/ 90 w 973"/>
                <a:gd name="T55" fmla="*/ 415 h 964"/>
                <a:gd name="T56" fmla="*/ 297 w 973"/>
                <a:gd name="T57" fmla="*/ 332 h 964"/>
                <a:gd name="T58" fmla="*/ 715 w 973"/>
                <a:gd name="T59" fmla="*/ 483 h 964"/>
                <a:gd name="T60" fmla="*/ 558 w 973"/>
                <a:gd name="T61" fmla="*/ 876 h 964"/>
                <a:gd name="T62" fmla="*/ 901 w 973"/>
                <a:gd name="T63" fmla="*/ 352 h 964"/>
                <a:gd name="T64" fmla="*/ 855 w 973"/>
                <a:gd name="T65" fmla="*/ 399 h 964"/>
                <a:gd name="T66" fmla="*/ 831 w 973"/>
                <a:gd name="T67" fmla="*/ 399 h 964"/>
                <a:gd name="T68" fmla="*/ 772 w 973"/>
                <a:gd name="T69" fmla="*/ 340 h 964"/>
                <a:gd name="T70" fmla="*/ 725 w 973"/>
                <a:gd name="T71" fmla="*/ 459 h 964"/>
                <a:gd name="T72" fmla="*/ 729 w 973"/>
                <a:gd name="T73" fmla="*/ 449 h 964"/>
                <a:gd name="T74" fmla="*/ 435 w 973"/>
                <a:gd name="T75" fmla="*/ 325 h 964"/>
                <a:gd name="T76" fmla="*/ 349 w 973"/>
                <a:gd name="T77" fmla="*/ 312 h 964"/>
                <a:gd name="T78" fmla="*/ 631 w 973"/>
                <a:gd name="T79" fmla="*/ 199 h 964"/>
                <a:gd name="T80" fmla="*/ 574 w 973"/>
                <a:gd name="T81" fmla="*/ 142 h 964"/>
                <a:gd name="T82" fmla="*/ 574 w 973"/>
                <a:gd name="T83" fmla="*/ 118 h 964"/>
                <a:gd name="T84" fmla="*/ 621 w 973"/>
                <a:gd name="T85" fmla="*/ 71 h 964"/>
                <a:gd name="T86" fmla="*/ 645 w 973"/>
                <a:gd name="T87" fmla="*/ 71 h 964"/>
                <a:gd name="T88" fmla="*/ 901 w 973"/>
                <a:gd name="T89" fmla="*/ 328 h 964"/>
                <a:gd name="T90" fmla="*/ 901 w 973"/>
                <a:gd name="T91" fmla="*/ 352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3" h="964">
                  <a:moveTo>
                    <a:pt x="692" y="24"/>
                  </a:moveTo>
                  <a:cubicBezTo>
                    <a:pt x="676" y="8"/>
                    <a:pt x="655" y="0"/>
                    <a:pt x="633" y="0"/>
                  </a:cubicBezTo>
                  <a:cubicBezTo>
                    <a:pt x="611" y="0"/>
                    <a:pt x="590" y="8"/>
                    <a:pt x="574" y="24"/>
                  </a:cubicBezTo>
                  <a:cubicBezTo>
                    <a:pt x="527" y="71"/>
                    <a:pt x="527" y="71"/>
                    <a:pt x="527" y="71"/>
                  </a:cubicBezTo>
                  <a:cubicBezTo>
                    <a:pt x="511" y="87"/>
                    <a:pt x="503" y="108"/>
                    <a:pt x="503" y="130"/>
                  </a:cubicBezTo>
                  <a:cubicBezTo>
                    <a:pt x="503" y="146"/>
                    <a:pt x="507" y="161"/>
                    <a:pt x="515" y="174"/>
                  </a:cubicBezTo>
                  <a:cubicBezTo>
                    <a:pt x="64" y="354"/>
                    <a:pt x="64" y="354"/>
                    <a:pt x="64" y="354"/>
                  </a:cubicBezTo>
                  <a:cubicBezTo>
                    <a:pt x="33" y="368"/>
                    <a:pt x="12" y="395"/>
                    <a:pt x="6" y="427"/>
                  </a:cubicBezTo>
                  <a:cubicBezTo>
                    <a:pt x="0" y="460"/>
                    <a:pt x="10" y="493"/>
                    <a:pt x="33" y="517"/>
                  </a:cubicBezTo>
                  <a:cubicBezTo>
                    <a:pt x="456" y="935"/>
                    <a:pt x="456" y="935"/>
                    <a:pt x="456" y="935"/>
                  </a:cubicBezTo>
                  <a:cubicBezTo>
                    <a:pt x="475" y="953"/>
                    <a:pt x="499" y="963"/>
                    <a:pt x="524" y="964"/>
                  </a:cubicBezTo>
                  <a:cubicBezTo>
                    <a:pt x="525" y="964"/>
                    <a:pt x="526" y="964"/>
                    <a:pt x="527" y="964"/>
                  </a:cubicBezTo>
                  <a:cubicBezTo>
                    <a:pt x="534" y="964"/>
                    <a:pt x="540" y="963"/>
                    <a:pt x="547" y="962"/>
                  </a:cubicBezTo>
                  <a:cubicBezTo>
                    <a:pt x="580" y="955"/>
                    <a:pt x="607" y="932"/>
                    <a:pt x="620" y="901"/>
                  </a:cubicBezTo>
                  <a:cubicBezTo>
                    <a:pt x="797" y="456"/>
                    <a:pt x="797" y="456"/>
                    <a:pt x="797" y="456"/>
                  </a:cubicBezTo>
                  <a:cubicBezTo>
                    <a:pt x="811" y="465"/>
                    <a:pt x="826" y="470"/>
                    <a:pt x="843" y="470"/>
                  </a:cubicBezTo>
                  <a:cubicBezTo>
                    <a:pt x="865" y="470"/>
                    <a:pt x="886" y="461"/>
                    <a:pt x="902" y="446"/>
                  </a:cubicBezTo>
                  <a:cubicBezTo>
                    <a:pt x="948" y="399"/>
                    <a:pt x="948" y="399"/>
                    <a:pt x="948" y="399"/>
                  </a:cubicBezTo>
                  <a:cubicBezTo>
                    <a:pt x="964" y="383"/>
                    <a:pt x="973" y="362"/>
                    <a:pt x="973" y="340"/>
                  </a:cubicBezTo>
                  <a:cubicBezTo>
                    <a:pt x="973" y="317"/>
                    <a:pt x="964" y="297"/>
                    <a:pt x="949" y="281"/>
                  </a:cubicBezTo>
                  <a:lnTo>
                    <a:pt x="692" y="24"/>
                  </a:lnTo>
                  <a:close/>
                  <a:moveTo>
                    <a:pt x="558" y="876"/>
                  </a:moveTo>
                  <a:cubicBezTo>
                    <a:pt x="554" y="887"/>
                    <a:pt x="545" y="895"/>
                    <a:pt x="534" y="897"/>
                  </a:cubicBezTo>
                  <a:cubicBezTo>
                    <a:pt x="531" y="897"/>
                    <a:pt x="529" y="898"/>
                    <a:pt x="526" y="898"/>
                  </a:cubicBezTo>
                  <a:cubicBezTo>
                    <a:pt x="518" y="897"/>
                    <a:pt x="510" y="894"/>
                    <a:pt x="503" y="888"/>
                  </a:cubicBezTo>
                  <a:cubicBezTo>
                    <a:pt x="80" y="469"/>
                    <a:pt x="80" y="469"/>
                    <a:pt x="80" y="469"/>
                  </a:cubicBezTo>
                  <a:cubicBezTo>
                    <a:pt x="72" y="461"/>
                    <a:pt x="69" y="450"/>
                    <a:pt x="71" y="440"/>
                  </a:cubicBezTo>
                  <a:cubicBezTo>
                    <a:pt x="73" y="429"/>
                    <a:pt x="80" y="420"/>
                    <a:pt x="90" y="415"/>
                  </a:cubicBezTo>
                  <a:cubicBezTo>
                    <a:pt x="297" y="332"/>
                    <a:pt x="297" y="332"/>
                    <a:pt x="297" y="332"/>
                  </a:cubicBezTo>
                  <a:cubicBezTo>
                    <a:pt x="436" y="379"/>
                    <a:pt x="576" y="334"/>
                    <a:pt x="715" y="483"/>
                  </a:cubicBezTo>
                  <a:lnTo>
                    <a:pt x="558" y="876"/>
                  </a:lnTo>
                  <a:close/>
                  <a:moveTo>
                    <a:pt x="901" y="352"/>
                  </a:moveTo>
                  <a:cubicBezTo>
                    <a:pt x="855" y="399"/>
                    <a:pt x="855" y="399"/>
                    <a:pt x="855" y="399"/>
                  </a:cubicBezTo>
                  <a:cubicBezTo>
                    <a:pt x="848" y="405"/>
                    <a:pt x="837" y="405"/>
                    <a:pt x="831" y="399"/>
                  </a:cubicBezTo>
                  <a:cubicBezTo>
                    <a:pt x="772" y="340"/>
                    <a:pt x="772" y="340"/>
                    <a:pt x="772" y="340"/>
                  </a:cubicBezTo>
                  <a:cubicBezTo>
                    <a:pt x="725" y="459"/>
                    <a:pt x="725" y="459"/>
                    <a:pt x="725" y="459"/>
                  </a:cubicBezTo>
                  <a:cubicBezTo>
                    <a:pt x="729" y="449"/>
                    <a:pt x="729" y="449"/>
                    <a:pt x="729" y="449"/>
                  </a:cubicBezTo>
                  <a:cubicBezTo>
                    <a:pt x="628" y="349"/>
                    <a:pt x="527" y="337"/>
                    <a:pt x="435" y="325"/>
                  </a:cubicBezTo>
                  <a:cubicBezTo>
                    <a:pt x="406" y="322"/>
                    <a:pt x="377" y="318"/>
                    <a:pt x="349" y="312"/>
                  </a:cubicBezTo>
                  <a:cubicBezTo>
                    <a:pt x="631" y="199"/>
                    <a:pt x="631" y="199"/>
                    <a:pt x="631" y="199"/>
                  </a:cubicBezTo>
                  <a:cubicBezTo>
                    <a:pt x="574" y="142"/>
                    <a:pt x="574" y="142"/>
                    <a:pt x="574" y="142"/>
                  </a:cubicBezTo>
                  <a:cubicBezTo>
                    <a:pt x="568" y="135"/>
                    <a:pt x="568" y="125"/>
                    <a:pt x="574" y="118"/>
                  </a:cubicBezTo>
                  <a:cubicBezTo>
                    <a:pt x="621" y="71"/>
                    <a:pt x="621" y="71"/>
                    <a:pt x="621" y="71"/>
                  </a:cubicBezTo>
                  <a:cubicBezTo>
                    <a:pt x="628" y="65"/>
                    <a:pt x="638" y="65"/>
                    <a:pt x="645" y="71"/>
                  </a:cubicBezTo>
                  <a:cubicBezTo>
                    <a:pt x="901" y="328"/>
                    <a:pt x="901" y="328"/>
                    <a:pt x="901" y="328"/>
                  </a:cubicBezTo>
                  <a:cubicBezTo>
                    <a:pt x="908" y="335"/>
                    <a:pt x="908" y="345"/>
                    <a:pt x="901" y="352"/>
                  </a:cubicBezTo>
                  <a:close/>
                </a:path>
              </a:pathLst>
            </a:custGeom>
            <a:grpFill/>
            <a:ln>
              <a:noFill/>
            </a:ln>
          </p:spPr>
          <p:txBody>
            <a:bodyPr vert="horz" wrap="square" lIns="45720" tIns="22860" rIns="45720" bIns="22860" numCol="1" anchor="t" anchorCtr="0" compatLnSpc="1"/>
            <a:lstStyle/>
            <a:p>
              <a:endParaRPr lang="id-ID" sz="900" dirty="0">
                <a:latin typeface="Yuanti SC" panose="02010600040101010101" pitchFamily="2" charset="-122"/>
                <a:ea typeface="Yuanti SC" panose="02010600040101010101" pitchFamily="2" charset="-122"/>
              </a:endParaRPr>
            </a:p>
          </p:txBody>
        </p:sp>
        <p:sp>
          <p:nvSpPr>
            <p:cNvPr id="8" name="Freeform 6"/>
            <p:cNvSpPr>
              <a:spLocks noEditPoints="1"/>
            </p:cNvSpPr>
            <p:nvPr/>
          </p:nvSpPr>
          <p:spPr bwMode="auto">
            <a:xfrm>
              <a:off x="1751013" y="1998663"/>
              <a:ext cx="623888" cy="623888"/>
            </a:xfrm>
            <a:custGeom>
              <a:avLst/>
              <a:gdLst>
                <a:gd name="T0" fmla="*/ 83 w 166"/>
                <a:gd name="T1" fmla="*/ 166 h 166"/>
                <a:gd name="T2" fmla="*/ 166 w 166"/>
                <a:gd name="T3" fmla="*/ 83 h 166"/>
                <a:gd name="T4" fmla="*/ 83 w 166"/>
                <a:gd name="T5" fmla="*/ 0 h 166"/>
                <a:gd name="T6" fmla="*/ 0 w 166"/>
                <a:gd name="T7" fmla="*/ 83 h 166"/>
                <a:gd name="T8" fmla="*/ 83 w 166"/>
                <a:gd name="T9" fmla="*/ 166 h 166"/>
                <a:gd name="T10" fmla="*/ 83 w 166"/>
                <a:gd name="T11" fmla="*/ 33 h 166"/>
                <a:gd name="T12" fmla="*/ 133 w 166"/>
                <a:gd name="T13" fmla="*/ 83 h 166"/>
                <a:gd name="T14" fmla="*/ 83 w 166"/>
                <a:gd name="T15" fmla="*/ 133 h 166"/>
                <a:gd name="T16" fmla="*/ 33 w 166"/>
                <a:gd name="T17" fmla="*/ 83 h 166"/>
                <a:gd name="T18" fmla="*/ 83 w 166"/>
                <a:gd name="T19" fmla="*/ 3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66">
                  <a:moveTo>
                    <a:pt x="83" y="166"/>
                  </a:moveTo>
                  <a:cubicBezTo>
                    <a:pt x="128" y="166"/>
                    <a:pt x="166" y="129"/>
                    <a:pt x="166" y="83"/>
                  </a:cubicBezTo>
                  <a:cubicBezTo>
                    <a:pt x="166" y="37"/>
                    <a:pt x="128" y="0"/>
                    <a:pt x="83" y="0"/>
                  </a:cubicBezTo>
                  <a:cubicBezTo>
                    <a:pt x="37" y="0"/>
                    <a:pt x="0" y="37"/>
                    <a:pt x="0" y="83"/>
                  </a:cubicBezTo>
                  <a:cubicBezTo>
                    <a:pt x="0" y="129"/>
                    <a:pt x="37" y="166"/>
                    <a:pt x="83" y="166"/>
                  </a:cubicBezTo>
                  <a:close/>
                  <a:moveTo>
                    <a:pt x="83" y="33"/>
                  </a:moveTo>
                  <a:cubicBezTo>
                    <a:pt x="110" y="33"/>
                    <a:pt x="133" y="56"/>
                    <a:pt x="133" y="83"/>
                  </a:cubicBezTo>
                  <a:cubicBezTo>
                    <a:pt x="133" y="111"/>
                    <a:pt x="110" y="133"/>
                    <a:pt x="83" y="133"/>
                  </a:cubicBezTo>
                  <a:cubicBezTo>
                    <a:pt x="55" y="133"/>
                    <a:pt x="33" y="111"/>
                    <a:pt x="33" y="83"/>
                  </a:cubicBezTo>
                  <a:cubicBezTo>
                    <a:pt x="33" y="56"/>
                    <a:pt x="55" y="33"/>
                    <a:pt x="83" y="33"/>
                  </a:cubicBezTo>
                  <a:close/>
                </a:path>
              </a:pathLst>
            </a:custGeom>
            <a:grpFill/>
            <a:ln>
              <a:noFill/>
            </a:ln>
          </p:spPr>
          <p:txBody>
            <a:bodyPr vert="horz" wrap="square" lIns="45720" tIns="22860" rIns="45720" bIns="22860" numCol="1" anchor="t" anchorCtr="0" compatLnSpc="1"/>
            <a:lstStyle/>
            <a:p>
              <a:endParaRPr lang="id-ID" sz="900" dirty="0">
                <a:latin typeface="Yuanti SC" panose="02010600040101010101" pitchFamily="2" charset="-122"/>
                <a:ea typeface="Yuanti SC" panose="02010600040101010101" pitchFamily="2" charset="-122"/>
              </a:endParaRPr>
            </a:p>
          </p:txBody>
        </p:sp>
        <p:sp>
          <p:nvSpPr>
            <p:cNvPr id="9" name="Freeform 7"/>
            <p:cNvSpPr>
              <a:spLocks noEditPoints="1"/>
            </p:cNvSpPr>
            <p:nvPr/>
          </p:nvSpPr>
          <p:spPr bwMode="auto">
            <a:xfrm>
              <a:off x="3375025" y="-1587"/>
              <a:ext cx="623888" cy="623888"/>
            </a:xfrm>
            <a:custGeom>
              <a:avLst/>
              <a:gdLst>
                <a:gd name="T0" fmla="*/ 83 w 166"/>
                <a:gd name="T1" fmla="*/ 0 h 166"/>
                <a:gd name="T2" fmla="*/ 0 w 166"/>
                <a:gd name="T3" fmla="*/ 83 h 166"/>
                <a:gd name="T4" fmla="*/ 83 w 166"/>
                <a:gd name="T5" fmla="*/ 166 h 166"/>
                <a:gd name="T6" fmla="*/ 166 w 166"/>
                <a:gd name="T7" fmla="*/ 83 h 166"/>
                <a:gd name="T8" fmla="*/ 83 w 166"/>
                <a:gd name="T9" fmla="*/ 0 h 166"/>
                <a:gd name="T10" fmla="*/ 83 w 166"/>
                <a:gd name="T11" fmla="*/ 133 h 166"/>
                <a:gd name="T12" fmla="*/ 33 w 166"/>
                <a:gd name="T13" fmla="*/ 83 h 166"/>
                <a:gd name="T14" fmla="*/ 83 w 166"/>
                <a:gd name="T15" fmla="*/ 33 h 166"/>
                <a:gd name="T16" fmla="*/ 133 w 166"/>
                <a:gd name="T17" fmla="*/ 83 h 166"/>
                <a:gd name="T18" fmla="*/ 83 w 166"/>
                <a:gd name="T19" fmla="*/ 13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66">
                  <a:moveTo>
                    <a:pt x="83" y="0"/>
                  </a:moveTo>
                  <a:cubicBezTo>
                    <a:pt x="37" y="0"/>
                    <a:pt x="0" y="37"/>
                    <a:pt x="0" y="83"/>
                  </a:cubicBezTo>
                  <a:cubicBezTo>
                    <a:pt x="0" y="129"/>
                    <a:pt x="37" y="166"/>
                    <a:pt x="83" y="166"/>
                  </a:cubicBezTo>
                  <a:cubicBezTo>
                    <a:pt x="129" y="166"/>
                    <a:pt x="166" y="129"/>
                    <a:pt x="166" y="83"/>
                  </a:cubicBezTo>
                  <a:cubicBezTo>
                    <a:pt x="166" y="37"/>
                    <a:pt x="129" y="0"/>
                    <a:pt x="83" y="0"/>
                  </a:cubicBezTo>
                  <a:close/>
                  <a:moveTo>
                    <a:pt x="83" y="133"/>
                  </a:moveTo>
                  <a:cubicBezTo>
                    <a:pt x="55" y="133"/>
                    <a:pt x="33" y="111"/>
                    <a:pt x="33" y="83"/>
                  </a:cubicBezTo>
                  <a:cubicBezTo>
                    <a:pt x="33" y="56"/>
                    <a:pt x="55" y="33"/>
                    <a:pt x="83" y="33"/>
                  </a:cubicBezTo>
                  <a:cubicBezTo>
                    <a:pt x="110" y="33"/>
                    <a:pt x="133" y="56"/>
                    <a:pt x="133" y="83"/>
                  </a:cubicBezTo>
                  <a:cubicBezTo>
                    <a:pt x="133" y="111"/>
                    <a:pt x="110" y="133"/>
                    <a:pt x="83" y="133"/>
                  </a:cubicBezTo>
                  <a:close/>
                </a:path>
              </a:pathLst>
            </a:custGeom>
            <a:grpFill/>
            <a:ln>
              <a:noFill/>
            </a:ln>
          </p:spPr>
          <p:txBody>
            <a:bodyPr vert="horz" wrap="square" lIns="45720" tIns="22860" rIns="45720" bIns="22860" numCol="1" anchor="t" anchorCtr="0" compatLnSpc="1"/>
            <a:lstStyle/>
            <a:p>
              <a:endParaRPr lang="id-ID" sz="900" dirty="0">
                <a:latin typeface="Yuanti SC" panose="02010600040101010101" pitchFamily="2" charset="-122"/>
                <a:ea typeface="Yuanti SC" panose="02010600040101010101" pitchFamily="2" charset="-122"/>
              </a:endParaRPr>
            </a:p>
          </p:txBody>
        </p:sp>
        <p:sp>
          <p:nvSpPr>
            <p:cNvPr id="10" name="Freeform 8"/>
            <p:cNvSpPr>
              <a:spLocks noEditPoints="1"/>
            </p:cNvSpPr>
            <p:nvPr/>
          </p:nvSpPr>
          <p:spPr bwMode="auto">
            <a:xfrm>
              <a:off x="1000125" y="1874838"/>
              <a:ext cx="500063" cy="500063"/>
            </a:xfrm>
            <a:custGeom>
              <a:avLst/>
              <a:gdLst>
                <a:gd name="T0" fmla="*/ 0 w 133"/>
                <a:gd name="T1" fmla="*/ 66 h 133"/>
                <a:gd name="T2" fmla="*/ 67 w 133"/>
                <a:gd name="T3" fmla="*/ 133 h 133"/>
                <a:gd name="T4" fmla="*/ 133 w 133"/>
                <a:gd name="T5" fmla="*/ 66 h 133"/>
                <a:gd name="T6" fmla="*/ 67 w 133"/>
                <a:gd name="T7" fmla="*/ 0 h 133"/>
                <a:gd name="T8" fmla="*/ 0 w 133"/>
                <a:gd name="T9" fmla="*/ 66 h 133"/>
                <a:gd name="T10" fmla="*/ 67 w 133"/>
                <a:gd name="T11" fmla="*/ 33 h 133"/>
                <a:gd name="T12" fmla="*/ 100 w 133"/>
                <a:gd name="T13" fmla="*/ 66 h 133"/>
                <a:gd name="T14" fmla="*/ 67 w 133"/>
                <a:gd name="T15" fmla="*/ 100 h 133"/>
                <a:gd name="T16" fmla="*/ 33 w 133"/>
                <a:gd name="T17" fmla="*/ 66 h 133"/>
                <a:gd name="T18" fmla="*/ 67 w 133"/>
                <a:gd name="T19"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33">
                  <a:moveTo>
                    <a:pt x="0" y="66"/>
                  </a:moveTo>
                  <a:cubicBezTo>
                    <a:pt x="0" y="103"/>
                    <a:pt x="30" y="133"/>
                    <a:pt x="67" y="133"/>
                  </a:cubicBezTo>
                  <a:cubicBezTo>
                    <a:pt x="103" y="133"/>
                    <a:pt x="133" y="103"/>
                    <a:pt x="133" y="66"/>
                  </a:cubicBezTo>
                  <a:cubicBezTo>
                    <a:pt x="133" y="30"/>
                    <a:pt x="103" y="0"/>
                    <a:pt x="67" y="0"/>
                  </a:cubicBezTo>
                  <a:cubicBezTo>
                    <a:pt x="30" y="0"/>
                    <a:pt x="0" y="30"/>
                    <a:pt x="0" y="66"/>
                  </a:cubicBezTo>
                  <a:close/>
                  <a:moveTo>
                    <a:pt x="67" y="33"/>
                  </a:moveTo>
                  <a:cubicBezTo>
                    <a:pt x="85" y="33"/>
                    <a:pt x="100" y="48"/>
                    <a:pt x="100" y="66"/>
                  </a:cubicBezTo>
                  <a:cubicBezTo>
                    <a:pt x="100" y="85"/>
                    <a:pt x="85" y="100"/>
                    <a:pt x="67" y="100"/>
                  </a:cubicBezTo>
                  <a:cubicBezTo>
                    <a:pt x="48" y="100"/>
                    <a:pt x="33" y="85"/>
                    <a:pt x="33" y="66"/>
                  </a:cubicBezTo>
                  <a:cubicBezTo>
                    <a:pt x="33" y="48"/>
                    <a:pt x="48" y="33"/>
                    <a:pt x="67" y="33"/>
                  </a:cubicBezTo>
                  <a:close/>
                </a:path>
              </a:pathLst>
            </a:custGeom>
            <a:grpFill/>
            <a:ln>
              <a:noFill/>
            </a:ln>
          </p:spPr>
          <p:txBody>
            <a:bodyPr vert="horz" wrap="square" lIns="45720" tIns="22860" rIns="45720" bIns="22860" numCol="1" anchor="t" anchorCtr="0" compatLnSpc="1"/>
            <a:lstStyle/>
            <a:p>
              <a:endParaRPr lang="id-ID" sz="900" dirty="0">
                <a:latin typeface="Yuanti SC" panose="02010600040101010101" pitchFamily="2" charset="-122"/>
                <a:ea typeface="Yuanti SC" panose="02010600040101010101" pitchFamily="2" charset="-122"/>
              </a:endParaRPr>
            </a:p>
          </p:txBody>
        </p:sp>
        <p:sp>
          <p:nvSpPr>
            <p:cNvPr id="11" name="Oval 9"/>
            <p:cNvSpPr>
              <a:spLocks noChangeArrowheads="1"/>
            </p:cNvSpPr>
            <p:nvPr/>
          </p:nvSpPr>
          <p:spPr bwMode="auto">
            <a:xfrm>
              <a:off x="1500188" y="2751138"/>
              <a:ext cx="250825" cy="247650"/>
            </a:xfrm>
            <a:prstGeom prst="ellipse">
              <a:avLst/>
            </a:prstGeom>
            <a:grpFill/>
            <a:ln>
              <a:noFill/>
            </a:ln>
          </p:spPr>
          <p:txBody>
            <a:bodyPr vert="horz" wrap="square" lIns="45720" tIns="22860" rIns="45720" bIns="22860" numCol="1" anchor="t" anchorCtr="0" compatLnSpc="1"/>
            <a:lstStyle/>
            <a:p>
              <a:endParaRPr lang="id-ID" sz="900" dirty="0">
                <a:latin typeface="Yuanti SC" panose="02010600040101010101" pitchFamily="2" charset="-122"/>
                <a:ea typeface="Yuanti SC" panose="02010600040101010101" pitchFamily="2" charset="-122"/>
              </a:endParaRPr>
            </a:p>
          </p:txBody>
        </p:sp>
        <p:sp>
          <p:nvSpPr>
            <p:cNvPr id="12" name="Oval 10"/>
            <p:cNvSpPr>
              <a:spLocks noChangeArrowheads="1"/>
            </p:cNvSpPr>
            <p:nvPr/>
          </p:nvSpPr>
          <p:spPr bwMode="auto">
            <a:xfrm>
              <a:off x="3498850" y="874713"/>
              <a:ext cx="252413" cy="247650"/>
            </a:xfrm>
            <a:prstGeom prst="ellipse">
              <a:avLst/>
            </a:prstGeom>
            <a:grpFill/>
            <a:ln>
              <a:noFill/>
            </a:ln>
          </p:spPr>
          <p:txBody>
            <a:bodyPr vert="horz" wrap="square" lIns="45720" tIns="22860" rIns="45720" bIns="22860" numCol="1" anchor="t" anchorCtr="0" compatLnSpc="1"/>
            <a:lstStyle/>
            <a:p>
              <a:endParaRPr lang="id-ID" sz="900" dirty="0">
                <a:latin typeface="Yuanti SC" panose="02010600040101010101" pitchFamily="2" charset="-122"/>
                <a:ea typeface="Yuanti SC" panose="02010600040101010101" pitchFamily="2" charset="-122"/>
              </a:endParaRPr>
            </a:p>
          </p:txBody>
        </p:sp>
      </p:grpSp>
      <p:grpSp>
        <p:nvGrpSpPr>
          <p:cNvPr id="13" name="Group 14"/>
          <p:cNvGrpSpPr/>
          <p:nvPr/>
        </p:nvGrpSpPr>
        <p:grpSpPr>
          <a:xfrm>
            <a:off x="6853637" y="2387366"/>
            <a:ext cx="691916" cy="650875"/>
            <a:chOff x="288486" y="-8175"/>
            <a:chExt cx="506412" cy="476250"/>
          </a:xfrm>
          <a:solidFill>
            <a:schemeClr val="bg1"/>
          </a:solidFill>
        </p:grpSpPr>
        <p:sp>
          <p:nvSpPr>
            <p:cNvPr id="14" name="Oval 14"/>
            <p:cNvSpPr>
              <a:spLocks noChangeArrowheads="1"/>
            </p:cNvSpPr>
            <p:nvPr/>
          </p:nvSpPr>
          <p:spPr bwMode="auto">
            <a:xfrm flipH="1">
              <a:off x="561537" y="232913"/>
              <a:ext cx="120284" cy="91002"/>
            </a:xfrm>
            <a:prstGeom prst="ellipse">
              <a:avLst/>
            </a:prstGeom>
            <a:grpFill/>
            <a:ln>
              <a:noFill/>
            </a:ln>
          </p:spPr>
          <p:txBody>
            <a:bodyPr vert="horz" wrap="square" lIns="45720" tIns="22860" rIns="45720" bIns="22860" numCol="1" anchor="t" anchorCtr="0" compatLnSpc="1"/>
            <a:lstStyle/>
            <a:p>
              <a:endParaRPr lang="id-ID" sz="900" dirty="0">
                <a:latin typeface="Yuanti SC" panose="02010600040101010101" pitchFamily="2" charset="-122"/>
                <a:ea typeface="Yuanti SC" panose="02010600040101010101" pitchFamily="2" charset="-122"/>
              </a:endParaRPr>
            </a:p>
          </p:txBody>
        </p:sp>
        <p:sp>
          <p:nvSpPr>
            <p:cNvPr id="15" name="Freeform 15"/>
            <p:cNvSpPr>
              <a:spLocks noEditPoints="1"/>
            </p:cNvSpPr>
            <p:nvPr/>
          </p:nvSpPr>
          <p:spPr bwMode="auto">
            <a:xfrm>
              <a:off x="288486" y="-8175"/>
              <a:ext cx="506412" cy="476250"/>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p:spPr>
          <p:txBody>
            <a:bodyPr vert="horz" wrap="square" lIns="45720" tIns="22860" rIns="45720" bIns="22860" numCol="1" anchor="t" anchorCtr="0" compatLnSpc="1"/>
            <a:lstStyle/>
            <a:p>
              <a:endParaRPr lang="id-ID" sz="900" dirty="0">
                <a:latin typeface="Yuanti SC" panose="02010600040101010101" pitchFamily="2" charset="-122"/>
                <a:ea typeface="Yuanti SC" panose="02010600040101010101" pitchFamily="2" charset="-122"/>
              </a:endParaRPr>
            </a:p>
          </p:txBody>
        </p:sp>
      </p:grpSp>
      <p:grpSp>
        <p:nvGrpSpPr>
          <p:cNvPr id="16" name="Group 17"/>
          <p:cNvGrpSpPr/>
          <p:nvPr/>
        </p:nvGrpSpPr>
        <p:grpSpPr>
          <a:xfrm>
            <a:off x="10702251" y="2264812"/>
            <a:ext cx="762314" cy="762842"/>
            <a:chOff x="-1587" y="-3175"/>
            <a:chExt cx="3670300" cy="3671888"/>
          </a:xfrm>
          <a:solidFill>
            <a:schemeClr val="bg1"/>
          </a:solidFill>
        </p:grpSpPr>
        <p:sp>
          <p:nvSpPr>
            <p:cNvPr id="17" name="Freeform 24"/>
            <p:cNvSpPr>
              <a:spLocks noEditPoints="1"/>
            </p:cNvSpPr>
            <p:nvPr/>
          </p:nvSpPr>
          <p:spPr bwMode="auto">
            <a:xfrm>
              <a:off x="-1587" y="-3175"/>
              <a:ext cx="3670300" cy="3671888"/>
            </a:xfrm>
            <a:custGeom>
              <a:avLst/>
              <a:gdLst>
                <a:gd name="T0" fmla="*/ 631 w 976"/>
                <a:gd name="T1" fmla="*/ 306 h 976"/>
                <a:gd name="T2" fmla="*/ 488 w 976"/>
                <a:gd name="T3" fmla="*/ 0 h 976"/>
                <a:gd name="T4" fmla="*/ 275 w 976"/>
                <a:gd name="T5" fmla="*/ 312 h 976"/>
                <a:gd name="T6" fmla="*/ 244 w 976"/>
                <a:gd name="T7" fmla="*/ 329 h 976"/>
                <a:gd name="T8" fmla="*/ 92 w 976"/>
                <a:gd name="T9" fmla="*/ 305 h 976"/>
                <a:gd name="T10" fmla="*/ 0 w 976"/>
                <a:gd name="T11" fmla="*/ 885 h 976"/>
                <a:gd name="T12" fmla="*/ 183 w 976"/>
                <a:gd name="T13" fmla="*/ 976 h 976"/>
                <a:gd name="T14" fmla="*/ 266 w 976"/>
                <a:gd name="T15" fmla="*/ 924 h 976"/>
                <a:gd name="T16" fmla="*/ 275 w 976"/>
                <a:gd name="T17" fmla="*/ 926 h 976"/>
                <a:gd name="T18" fmla="*/ 580 w 976"/>
                <a:gd name="T19" fmla="*/ 976 h 976"/>
                <a:gd name="T20" fmla="*/ 856 w 976"/>
                <a:gd name="T21" fmla="*/ 917 h 976"/>
                <a:gd name="T22" fmla="*/ 870 w 976"/>
                <a:gd name="T23" fmla="*/ 831 h 976"/>
                <a:gd name="T24" fmla="*/ 920 w 976"/>
                <a:gd name="T25" fmla="*/ 669 h 976"/>
                <a:gd name="T26" fmla="*/ 949 w 976"/>
                <a:gd name="T27" fmla="*/ 512 h 976"/>
                <a:gd name="T28" fmla="*/ 976 w 976"/>
                <a:gd name="T29" fmla="*/ 439 h 976"/>
                <a:gd name="T30" fmla="*/ 890 w 976"/>
                <a:gd name="T31" fmla="*/ 319 h 976"/>
                <a:gd name="T32" fmla="*/ 183 w 976"/>
                <a:gd name="T33" fmla="*/ 915 h 976"/>
                <a:gd name="T34" fmla="*/ 61 w 976"/>
                <a:gd name="T35" fmla="*/ 885 h 976"/>
                <a:gd name="T36" fmla="*/ 92 w 976"/>
                <a:gd name="T37" fmla="*/ 366 h 976"/>
                <a:gd name="T38" fmla="*/ 214 w 976"/>
                <a:gd name="T39" fmla="*/ 397 h 976"/>
                <a:gd name="T40" fmla="*/ 914 w 976"/>
                <a:gd name="T41" fmla="*/ 443 h 976"/>
                <a:gd name="T42" fmla="*/ 793 w 976"/>
                <a:gd name="T43" fmla="*/ 488 h 976"/>
                <a:gd name="T44" fmla="*/ 793 w 976"/>
                <a:gd name="T45" fmla="*/ 519 h 976"/>
                <a:gd name="T46" fmla="*/ 901 w 976"/>
                <a:gd name="T47" fmla="*/ 575 h 976"/>
                <a:gd name="T48" fmla="*/ 763 w 976"/>
                <a:gd name="T49" fmla="*/ 641 h 976"/>
                <a:gd name="T50" fmla="*/ 763 w 976"/>
                <a:gd name="T51" fmla="*/ 671 h 976"/>
                <a:gd name="T52" fmla="*/ 862 w 976"/>
                <a:gd name="T53" fmla="*/ 734 h 976"/>
                <a:gd name="T54" fmla="*/ 732 w 976"/>
                <a:gd name="T55" fmla="*/ 793 h 976"/>
                <a:gd name="T56" fmla="*/ 732 w 976"/>
                <a:gd name="T57" fmla="*/ 824 h 976"/>
                <a:gd name="T58" fmla="*/ 811 w 976"/>
                <a:gd name="T59" fmla="*/ 866 h 976"/>
                <a:gd name="T60" fmla="*/ 747 w 976"/>
                <a:gd name="T61" fmla="*/ 915 h 976"/>
                <a:gd name="T62" fmla="*/ 411 w 976"/>
                <a:gd name="T63" fmla="*/ 896 h 976"/>
                <a:gd name="T64" fmla="*/ 244 w 976"/>
                <a:gd name="T65" fmla="*/ 835 h 976"/>
                <a:gd name="T66" fmla="*/ 268 w 976"/>
                <a:gd name="T67" fmla="*/ 382 h 976"/>
                <a:gd name="T68" fmla="*/ 458 w 976"/>
                <a:gd name="T69" fmla="*/ 92 h 976"/>
                <a:gd name="T70" fmla="*/ 577 w 976"/>
                <a:gd name="T71" fmla="*/ 206 h 976"/>
                <a:gd name="T72" fmla="*/ 879 w 976"/>
                <a:gd name="T73" fmla="*/ 377 h 976"/>
                <a:gd name="T74" fmla="*/ 914 w 976"/>
                <a:gd name="T75" fmla="*/ 443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6" h="976">
                  <a:moveTo>
                    <a:pt x="890" y="319"/>
                  </a:moveTo>
                  <a:cubicBezTo>
                    <a:pt x="851" y="309"/>
                    <a:pt x="762" y="309"/>
                    <a:pt x="631" y="306"/>
                  </a:cubicBezTo>
                  <a:cubicBezTo>
                    <a:pt x="637" y="277"/>
                    <a:pt x="638" y="252"/>
                    <a:pt x="638" y="206"/>
                  </a:cubicBezTo>
                  <a:cubicBezTo>
                    <a:pt x="638" y="96"/>
                    <a:pt x="559" y="0"/>
                    <a:pt x="488" y="0"/>
                  </a:cubicBezTo>
                  <a:cubicBezTo>
                    <a:pt x="438" y="0"/>
                    <a:pt x="397" y="41"/>
                    <a:pt x="397" y="91"/>
                  </a:cubicBezTo>
                  <a:cubicBezTo>
                    <a:pt x="396" y="152"/>
                    <a:pt x="377" y="258"/>
                    <a:pt x="275" y="312"/>
                  </a:cubicBezTo>
                  <a:cubicBezTo>
                    <a:pt x="267" y="316"/>
                    <a:pt x="246" y="327"/>
                    <a:pt x="242" y="328"/>
                  </a:cubicBezTo>
                  <a:cubicBezTo>
                    <a:pt x="244" y="329"/>
                    <a:pt x="244" y="329"/>
                    <a:pt x="244" y="329"/>
                  </a:cubicBezTo>
                  <a:cubicBezTo>
                    <a:pt x="228" y="316"/>
                    <a:pt x="206" y="305"/>
                    <a:pt x="183" y="305"/>
                  </a:cubicBezTo>
                  <a:cubicBezTo>
                    <a:pt x="92" y="305"/>
                    <a:pt x="92" y="305"/>
                    <a:pt x="92" y="305"/>
                  </a:cubicBezTo>
                  <a:cubicBezTo>
                    <a:pt x="41" y="305"/>
                    <a:pt x="0" y="346"/>
                    <a:pt x="0" y="397"/>
                  </a:cubicBezTo>
                  <a:cubicBezTo>
                    <a:pt x="0" y="885"/>
                    <a:pt x="0" y="885"/>
                    <a:pt x="0" y="885"/>
                  </a:cubicBezTo>
                  <a:cubicBezTo>
                    <a:pt x="0" y="935"/>
                    <a:pt x="41" y="976"/>
                    <a:pt x="92" y="976"/>
                  </a:cubicBezTo>
                  <a:cubicBezTo>
                    <a:pt x="183" y="976"/>
                    <a:pt x="183" y="976"/>
                    <a:pt x="183" y="976"/>
                  </a:cubicBezTo>
                  <a:cubicBezTo>
                    <a:pt x="219" y="976"/>
                    <a:pt x="250" y="954"/>
                    <a:pt x="264" y="923"/>
                  </a:cubicBezTo>
                  <a:cubicBezTo>
                    <a:pt x="265" y="923"/>
                    <a:pt x="265" y="924"/>
                    <a:pt x="266" y="924"/>
                  </a:cubicBezTo>
                  <a:cubicBezTo>
                    <a:pt x="268" y="924"/>
                    <a:pt x="270" y="925"/>
                    <a:pt x="273" y="926"/>
                  </a:cubicBezTo>
                  <a:cubicBezTo>
                    <a:pt x="274" y="926"/>
                    <a:pt x="274" y="926"/>
                    <a:pt x="275" y="926"/>
                  </a:cubicBezTo>
                  <a:cubicBezTo>
                    <a:pt x="292" y="930"/>
                    <a:pt x="326" y="938"/>
                    <a:pt x="398" y="955"/>
                  </a:cubicBezTo>
                  <a:cubicBezTo>
                    <a:pt x="414" y="959"/>
                    <a:pt x="496" y="976"/>
                    <a:pt x="580" y="976"/>
                  </a:cubicBezTo>
                  <a:cubicBezTo>
                    <a:pt x="747" y="976"/>
                    <a:pt x="747" y="976"/>
                    <a:pt x="747" y="976"/>
                  </a:cubicBezTo>
                  <a:cubicBezTo>
                    <a:pt x="798" y="976"/>
                    <a:pt x="835" y="956"/>
                    <a:pt x="856" y="917"/>
                  </a:cubicBezTo>
                  <a:cubicBezTo>
                    <a:pt x="857" y="917"/>
                    <a:pt x="864" y="903"/>
                    <a:pt x="869" y="884"/>
                  </a:cubicBezTo>
                  <a:cubicBezTo>
                    <a:pt x="874" y="870"/>
                    <a:pt x="875" y="851"/>
                    <a:pt x="870" y="831"/>
                  </a:cubicBezTo>
                  <a:cubicBezTo>
                    <a:pt x="903" y="808"/>
                    <a:pt x="913" y="774"/>
                    <a:pt x="920" y="752"/>
                  </a:cubicBezTo>
                  <a:cubicBezTo>
                    <a:pt x="932" y="716"/>
                    <a:pt x="928" y="688"/>
                    <a:pt x="920" y="669"/>
                  </a:cubicBezTo>
                  <a:cubicBezTo>
                    <a:pt x="939" y="651"/>
                    <a:pt x="954" y="625"/>
                    <a:pt x="961" y="585"/>
                  </a:cubicBezTo>
                  <a:cubicBezTo>
                    <a:pt x="965" y="559"/>
                    <a:pt x="961" y="534"/>
                    <a:pt x="949" y="512"/>
                  </a:cubicBezTo>
                  <a:cubicBezTo>
                    <a:pt x="966" y="493"/>
                    <a:pt x="974" y="468"/>
                    <a:pt x="975" y="446"/>
                  </a:cubicBezTo>
                  <a:cubicBezTo>
                    <a:pt x="976" y="439"/>
                    <a:pt x="976" y="439"/>
                    <a:pt x="976" y="439"/>
                  </a:cubicBezTo>
                  <a:cubicBezTo>
                    <a:pt x="976" y="435"/>
                    <a:pt x="976" y="433"/>
                    <a:pt x="976" y="424"/>
                  </a:cubicBezTo>
                  <a:cubicBezTo>
                    <a:pt x="976" y="386"/>
                    <a:pt x="949" y="336"/>
                    <a:pt x="890" y="319"/>
                  </a:cubicBezTo>
                  <a:close/>
                  <a:moveTo>
                    <a:pt x="214" y="885"/>
                  </a:moveTo>
                  <a:cubicBezTo>
                    <a:pt x="214" y="901"/>
                    <a:pt x="200" y="915"/>
                    <a:pt x="183" y="915"/>
                  </a:cubicBezTo>
                  <a:cubicBezTo>
                    <a:pt x="92" y="915"/>
                    <a:pt x="92" y="915"/>
                    <a:pt x="92" y="915"/>
                  </a:cubicBezTo>
                  <a:cubicBezTo>
                    <a:pt x="75" y="915"/>
                    <a:pt x="61" y="901"/>
                    <a:pt x="61" y="885"/>
                  </a:cubicBezTo>
                  <a:cubicBezTo>
                    <a:pt x="61" y="397"/>
                    <a:pt x="61" y="397"/>
                    <a:pt x="61" y="397"/>
                  </a:cubicBezTo>
                  <a:cubicBezTo>
                    <a:pt x="61" y="380"/>
                    <a:pt x="75" y="366"/>
                    <a:pt x="92" y="366"/>
                  </a:cubicBezTo>
                  <a:cubicBezTo>
                    <a:pt x="183" y="366"/>
                    <a:pt x="183" y="366"/>
                    <a:pt x="183" y="366"/>
                  </a:cubicBezTo>
                  <a:cubicBezTo>
                    <a:pt x="200" y="366"/>
                    <a:pt x="214" y="380"/>
                    <a:pt x="214" y="397"/>
                  </a:cubicBezTo>
                  <a:lnTo>
                    <a:pt x="214" y="885"/>
                  </a:lnTo>
                  <a:close/>
                  <a:moveTo>
                    <a:pt x="914" y="443"/>
                  </a:moveTo>
                  <a:cubicBezTo>
                    <a:pt x="914" y="458"/>
                    <a:pt x="907" y="488"/>
                    <a:pt x="854" y="488"/>
                  </a:cubicBezTo>
                  <a:cubicBezTo>
                    <a:pt x="808" y="488"/>
                    <a:pt x="793" y="488"/>
                    <a:pt x="793" y="488"/>
                  </a:cubicBezTo>
                  <a:cubicBezTo>
                    <a:pt x="785" y="488"/>
                    <a:pt x="778" y="495"/>
                    <a:pt x="778" y="503"/>
                  </a:cubicBezTo>
                  <a:cubicBezTo>
                    <a:pt x="778" y="512"/>
                    <a:pt x="785" y="519"/>
                    <a:pt x="793" y="519"/>
                  </a:cubicBezTo>
                  <a:cubicBezTo>
                    <a:pt x="793" y="519"/>
                    <a:pt x="806" y="519"/>
                    <a:pt x="852" y="519"/>
                  </a:cubicBezTo>
                  <a:cubicBezTo>
                    <a:pt x="898" y="519"/>
                    <a:pt x="904" y="556"/>
                    <a:pt x="901" y="575"/>
                  </a:cubicBezTo>
                  <a:cubicBezTo>
                    <a:pt x="897" y="598"/>
                    <a:pt x="886" y="641"/>
                    <a:pt x="835" y="641"/>
                  </a:cubicBezTo>
                  <a:cubicBezTo>
                    <a:pt x="783" y="641"/>
                    <a:pt x="763" y="641"/>
                    <a:pt x="763" y="641"/>
                  </a:cubicBezTo>
                  <a:cubicBezTo>
                    <a:pt x="754" y="641"/>
                    <a:pt x="747" y="647"/>
                    <a:pt x="747" y="656"/>
                  </a:cubicBezTo>
                  <a:cubicBezTo>
                    <a:pt x="747" y="664"/>
                    <a:pt x="754" y="671"/>
                    <a:pt x="763" y="671"/>
                  </a:cubicBezTo>
                  <a:cubicBezTo>
                    <a:pt x="763" y="671"/>
                    <a:pt x="799" y="671"/>
                    <a:pt x="823" y="671"/>
                  </a:cubicBezTo>
                  <a:cubicBezTo>
                    <a:pt x="874" y="671"/>
                    <a:pt x="870" y="710"/>
                    <a:pt x="862" y="734"/>
                  </a:cubicBezTo>
                  <a:cubicBezTo>
                    <a:pt x="852" y="764"/>
                    <a:pt x="846" y="793"/>
                    <a:pt x="782" y="793"/>
                  </a:cubicBezTo>
                  <a:cubicBezTo>
                    <a:pt x="760" y="793"/>
                    <a:pt x="732" y="793"/>
                    <a:pt x="732" y="793"/>
                  </a:cubicBezTo>
                  <a:cubicBezTo>
                    <a:pt x="723" y="793"/>
                    <a:pt x="717" y="800"/>
                    <a:pt x="717" y="808"/>
                  </a:cubicBezTo>
                  <a:cubicBezTo>
                    <a:pt x="717" y="817"/>
                    <a:pt x="723" y="824"/>
                    <a:pt x="732" y="824"/>
                  </a:cubicBezTo>
                  <a:cubicBezTo>
                    <a:pt x="732" y="824"/>
                    <a:pt x="753" y="824"/>
                    <a:pt x="780" y="824"/>
                  </a:cubicBezTo>
                  <a:cubicBezTo>
                    <a:pt x="813" y="824"/>
                    <a:pt x="815" y="855"/>
                    <a:pt x="811" y="866"/>
                  </a:cubicBezTo>
                  <a:cubicBezTo>
                    <a:pt x="807" y="879"/>
                    <a:pt x="803" y="888"/>
                    <a:pt x="803" y="888"/>
                  </a:cubicBezTo>
                  <a:cubicBezTo>
                    <a:pt x="793" y="905"/>
                    <a:pt x="779" y="915"/>
                    <a:pt x="747" y="915"/>
                  </a:cubicBezTo>
                  <a:cubicBezTo>
                    <a:pt x="580" y="915"/>
                    <a:pt x="580" y="915"/>
                    <a:pt x="580" y="915"/>
                  </a:cubicBezTo>
                  <a:cubicBezTo>
                    <a:pt x="497" y="915"/>
                    <a:pt x="414" y="896"/>
                    <a:pt x="411" y="896"/>
                  </a:cubicBezTo>
                  <a:cubicBezTo>
                    <a:pt x="285" y="866"/>
                    <a:pt x="278" y="864"/>
                    <a:pt x="270" y="862"/>
                  </a:cubicBezTo>
                  <a:cubicBezTo>
                    <a:pt x="270" y="862"/>
                    <a:pt x="244" y="857"/>
                    <a:pt x="244" y="835"/>
                  </a:cubicBezTo>
                  <a:cubicBezTo>
                    <a:pt x="244" y="414"/>
                    <a:pt x="244" y="414"/>
                    <a:pt x="244" y="414"/>
                  </a:cubicBezTo>
                  <a:cubicBezTo>
                    <a:pt x="244" y="399"/>
                    <a:pt x="253" y="386"/>
                    <a:pt x="268" y="382"/>
                  </a:cubicBezTo>
                  <a:cubicBezTo>
                    <a:pt x="270" y="381"/>
                    <a:pt x="273" y="380"/>
                    <a:pt x="275" y="380"/>
                  </a:cubicBezTo>
                  <a:cubicBezTo>
                    <a:pt x="414" y="322"/>
                    <a:pt x="456" y="195"/>
                    <a:pt x="458" y="92"/>
                  </a:cubicBezTo>
                  <a:cubicBezTo>
                    <a:pt x="458" y="77"/>
                    <a:pt x="469" y="61"/>
                    <a:pt x="488" y="61"/>
                  </a:cubicBezTo>
                  <a:cubicBezTo>
                    <a:pt x="520" y="61"/>
                    <a:pt x="577" y="126"/>
                    <a:pt x="577" y="206"/>
                  </a:cubicBezTo>
                  <a:cubicBezTo>
                    <a:pt x="577" y="278"/>
                    <a:pt x="574" y="291"/>
                    <a:pt x="549" y="366"/>
                  </a:cubicBezTo>
                  <a:cubicBezTo>
                    <a:pt x="854" y="366"/>
                    <a:pt x="852" y="370"/>
                    <a:pt x="879" y="377"/>
                  </a:cubicBezTo>
                  <a:cubicBezTo>
                    <a:pt x="912" y="387"/>
                    <a:pt x="915" y="415"/>
                    <a:pt x="915" y="424"/>
                  </a:cubicBezTo>
                  <a:cubicBezTo>
                    <a:pt x="915" y="435"/>
                    <a:pt x="915" y="433"/>
                    <a:pt x="914" y="443"/>
                  </a:cubicBezTo>
                  <a:close/>
                </a:path>
              </a:pathLst>
            </a:custGeom>
            <a:grpFill/>
            <a:ln>
              <a:noFill/>
            </a:ln>
          </p:spPr>
          <p:txBody>
            <a:bodyPr vert="horz" wrap="square" lIns="45720" tIns="22860" rIns="45720" bIns="22860" numCol="1" anchor="t" anchorCtr="0" compatLnSpc="1"/>
            <a:lstStyle/>
            <a:p>
              <a:endParaRPr lang="id-ID" sz="900" dirty="0">
                <a:latin typeface="Yuanti SC" panose="02010600040101010101" pitchFamily="2" charset="-122"/>
                <a:ea typeface="Yuanti SC" panose="02010600040101010101" pitchFamily="2" charset="-122"/>
              </a:endParaRPr>
            </a:p>
          </p:txBody>
        </p:sp>
        <p:sp>
          <p:nvSpPr>
            <p:cNvPr id="18" name="Freeform 25"/>
            <p:cNvSpPr>
              <a:spLocks noEditPoints="1"/>
            </p:cNvSpPr>
            <p:nvPr/>
          </p:nvSpPr>
          <p:spPr bwMode="auto">
            <a:xfrm>
              <a:off x="344488" y="2979738"/>
              <a:ext cx="341313" cy="346075"/>
            </a:xfrm>
            <a:custGeom>
              <a:avLst/>
              <a:gdLst>
                <a:gd name="T0" fmla="*/ 45 w 91"/>
                <a:gd name="T1" fmla="*/ 0 h 92"/>
                <a:gd name="T2" fmla="*/ 0 w 91"/>
                <a:gd name="T3" fmla="*/ 46 h 92"/>
                <a:gd name="T4" fmla="*/ 45 w 91"/>
                <a:gd name="T5" fmla="*/ 92 h 92"/>
                <a:gd name="T6" fmla="*/ 91 w 91"/>
                <a:gd name="T7" fmla="*/ 46 h 92"/>
                <a:gd name="T8" fmla="*/ 45 w 91"/>
                <a:gd name="T9" fmla="*/ 0 h 92"/>
                <a:gd name="T10" fmla="*/ 45 w 91"/>
                <a:gd name="T11" fmla="*/ 61 h 92"/>
                <a:gd name="T12" fmla="*/ 30 w 91"/>
                <a:gd name="T13" fmla="*/ 46 h 92"/>
                <a:gd name="T14" fmla="*/ 45 w 91"/>
                <a:gd name="T15" fmla="*/ 31 h 92"/>
                <a:gd name="T16" fmla="*/ 61 w 91"/>
                <a:gd name="T17" fmla="*/ 46 h 92"/>
                <a:gd name="T18" fmla="*/ 45 w 91"/>
                <a:gd name="T19"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5" y="0"/>
                  </a:moveTo>
                  <a:cubicBezTo>
                    <a:pt x="20" y="0"/>
                    <a:pt x="0" y="20"/>
                    <a:pt x="0" y="46"/>
                  </a:cubicBezTo>
                  <a:cubicBezTo>
                    <a:pt x="0" y="71"/>
                    <a:pt x="20" y="92"/>
                    <a:pt x="45" y="92"/>
                  </a:cubicBezTo>
                  <a:cubicBezTo>
                    <a:pt x="71" y="92"/>
                    <a:pt x="91" y="71"/>
                    <a:pt x="91" y="46"/>
                  </a:cubicBezTo>
                  <a:cubicBezTo>
                    <a:pt x="91" y="20"/>
                    <a:pt x="71" y="0"/>
                    <a:pt x="45" y="0"/>
                  </a:cubicBezTo>
                  <a:close/>
                  <a:moveTo>
                    <a:pt x="45" y="61"/>
                  </a:moveTo>
                  <a:cubicBezTo>
                    <a:pt x="37" y="61"/>
                    <a:pt x="30" y="54"/>
                    <a:pt x="30" y="46"/>
                  </a:cubicBezTo>
                  <a:cubicBezTo>
                    <a:pt x="30" y="37"/>
                    <a:pt x="37" y="31"/>
                    <a:pt x="45" y="31"/>
                  </a:cubicBezTo>
                  <a:cubicBezTo>
                    <a:pt x="54" y="31"/>
                    <a:pt x="61" y="37"/>
                    <a:pt x="61" y="46"/>
                  </a:cubicBezTo>
                  <a:cubicBezTo>
                    <a:pt x="61" y="54"/>
                    <a:pt x="54" y="61"/>
                    <a:pt x="45" y="61"/>
                  </a:cubicBezTo>
                  <a:close/>
                </a:path>
              </a:pathLst>
            </a:custGeom>
            <a:grpFill/>
            <a:ln>
              <a:noFill/>
            </a:ln>
          </p:spPr>
          <p:txBody>
            <a:bodyPr vert="horz" wrap="square" lIns="45720" tIns="22860" rIns="45720" bIns="22860" numCol="1" anchor="t" anchorCtr="0" compatLnSpc="1"/>
            <a:lstStyle/>
            <a:p>
              <a:endParaRPr lang="id-ID" sz="900" dirty="0">
                <a:latin typeface="Yuanti SC" panose="02010600040101010101" pitchFamily="2" charset="-122"/>
                <a:ea typeface="Yuanti SC" panose="02010600040101010101" pitchFamily="2" charset="-122"/>
              </a:endParaRPr>
            </a:p>
          </p:txBody>
        </p:sp>
      </p:grpSp>
      <p:sp>
        <p:nvSpPr>
          <p:cNvPr id="34" name="文本框 33"/>
          <p:cNvSpPr txBox="1"/>
          <p:nvPr/>
        </p:nvSpPr>
        <p:spPr>
          <a:xfrm>
            <a:off x="2114659" y="2431298"/>
            <a:ext cx="996950" cy="583565"/>
          </a:xfrm>
          <a:prstGeom prst="rect">
            <a:avLst/>
          </a:prstGeom>
          <a:noFill/>
        </p:spPr>
        <p:txBody>
          <a:bodyPr wrap="none" rtlCol="0">
            <a:spAutoFit/>
          </a:bodyPr>
          <a:lstStyle/>
          <a:p>
            <a:r>
              <a:rPr kumimoji="1" lang="zh-CN" altLang="en-US" sz="3200" b="1" dirty="0">
                <a:solidFill>
                  <a:schemeClr val="bg1"/>
                </a:solidFill>
                <a:latin typeface="Yuanti SC" panose="02010600040101010101" pitchFamily="2" charset="-122"/>
                <a:ea typeface="Yuanti SC" panose="02010600040101010101" pitchFamily="2" charset="-122"/>
              </a:rPr>
              <a:t>专业</a:t>
            </a:r>
          </a:p>
        </p:txBody>
      </p:sp>
      <p:sp>
        <p:nvSpPr>
          <p:cNvPr id="36" name="文本框 35"/>
          <p:cNvSpPr txBox="1"/>
          <p:nvPr/>
        </p:nvSpPr>
        <p:spPr>
          <a:xfrm>
            <a:off x="5809857" y="2431298"/>
            <a:ext cx="996950" cy="583565"/>
          </a:xfrm>
          <a:prstGeom prst="rect">
            <a:avLst/>
          </a:prstGeom>
          <a:noFill/>
        </p:spPr>
        <p:txBody>
          <a:bodyPr wrap="none" rtlCol="0">
            <a:spAutoFit/>
          </a:bodyPr>
          <a:lstStyle/>
          <a:p>
            <a:r>
              <a:rPr kumimoji="1" lang="zh-CN" altLang="en-US" sz="3200" b="1" dirty="0">
                <a:solidFill>
                  <a:schemeClr val="bg1"/>
                </a:solidFill>
                <a:latin typeface="Yuanti SC" panose="02010600040101010101" pitchFamily="2" charset="-122"/>
                <a:ea typeface="Yuanti SC" panose="02010600040101010101" pitchFamily="2" charset="-122"/>
              </a:rPr>
              <a:t>地区</a:t>
            </a:r>
          </a:p>
        </p:txBody>
      </p:sp>
      <p:sp>
        <p:nvSpPr>
          <p:cNvPr id="37" name="文本框 36"/>
          <p:cNvSpPr txBox="1"/>
          <p:nvPr/>
        </p:nvSpPr>
        <p:spPr>
          <a:xfrm>
            <a:off x="9643072" y="2442879"/>
            <a:ext cx="996950" cy="583565"/>
          </a:xfrm>
          <a:prstGeom prst="rect">
            <a:avLst/>
          </a:prstGeom>
          <a:noFill/>
        </p:spPr>
        <p:txBody>
          <a:bodyPr wrap="none" rtlCol="0">
            <a:spAutoFit/>
          </a:bodyPr>
          <a:lstStyle/>
          <a:p>
            <a:r>
              <a:rPr kumimoji="1" lang="zh-CN" altLang="en-US" sz="3200" b="1" dirty="0">
                <a:solidFill>
                  <a:schemeClr val="bg1"/>
                </a:solidFill>
                <a:latin typeface="Yuanti SC" panose="02010600040101010101" pitchFamily="2" charset="-122"/>
                <a:ea typeface="Yuanti SC" panose="02010600040101010101" pitchFamily="2" charset="-122"/>
              </a:rPr>
              <a:t>学校</a:t>
            </a:r>
          </a:p>
        </p:txBody>
      </p:sp>
      <p:sp>
        <p:nvSpPr>
          <p:cNvPr id="25" name="文本框 24"/>
          <p:cNvSpPr txBox="1"/>
          <p:nvPr/>
        </p:nvSpPr>
        <p:spPr>
          <a:xfrm>
            <a:off x="2590800" y="1001395"/>
            <a:ext cx="8843645" cy="583565"/>
          </a:xfrm>
          <a:prstGeom prst="rect">
            <a:avLst/>
          </a:prstGeom>
          <a:noFill/>
        </p:spPr>
        <p:txBody>
          <a:bodyPr wrap="square" rtlCol="0">
            <a:spAutoFit/>
          </a:bodyPr>
          <a:lstStyle/>
          <a:p>
            <a:pPr algn="r"/>
            <a:r>
              <a:rPr kumimoji="1" lang="zh-CN" altLang="en-US" sz="3200" b="1" dirty="0">
                <a:solidFill>
                  <a:schemeClr val="tx1">
                    <a:lumMod val="75000"/>
                    <a:lumOff val="25000"/>
                  </a:schemeClr>
                </a:solidFill>
                <a:latin typeface="Yuanti SC" panose="02010600040101010101" pitchFamily="2" charset="-122"/>
                <a:ea typeface="Yuanti SC" panose="02010600040101010101" pitchFamily="2" charset="-122"/>
                <a:cs typeface="微软雅黑" panose="020B0503020204020204" pitchFamily="34" charset="-122"/>
              </a:rPr>
              <a:t>明确读研动机</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2976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1.1.2 </a:t>
            </a:r>
            <a:r>
              <a:rPr lang="zh-CN" altLang="en-US" sz="2000">
                <a:solidFill>
                  <a:schemeClr val="accent1"/>
                </a:solidFill>
                <a:effectLst>
                  <a:outerShdw blurRad="38100" dist="25400" dir="5400000" algn="ctr" rotWithShape="0">
                    <a:srgbClr val="6E747A">
                      <a:alpha val="43000"/>
                    </a:srgbClr>
                  </a:outerShdw>
                </a:effectLst>
              </a:rPr>
              <a:t>国内升学趋势解析</a:t>
            </a:r>
          </a:p>
        </p:txBody>
      </p:sp>
      <p:cxnSp>
        <p:nvCxnSpPr>
          <p:cNvPr id="48" name="Straight Connector 3"/>
          <p:cNvCxnSpPr/>
          <p:nvPr/>
        </p:nvCxnSpPr>
        <p:spPr>
          <a:xfrm>
            <a:off x="0" y="2993266"/>
            <a:ext cx="12192000" cy="0"/>
          </a:xfrm>
          <a:prstGeom prst="line">
            <a:avLst/>
          </a:prstGeom>
          <a:ln w="28575">
            <a:solidFill>
              <a:srgbClr val="005845"/>
            </a:solidFill>
            <a:tailEnd type="triangle"/>
          </a:ln>
        </p:spPr>
        <p:style>
          <a:lnRef idx="1">
            <a:schemeClr val="accent1"/>
          </a:lnRef>
          <a:fillRef idx="0">
            <a:schemeClr val="accent1"/>
          </a:fillRef>
          <a:effectRef idx="0">
            <a:schemeClr val="accent1"/>
          </a:effectRef>
          <a:fontRef idx="minor">
            <a:schemeClr val="tx1"/>
          </a:fontRef>
        </p:style>
      </p:cxnSp>
      <p:sp>
        <p:nvSpPr>
          <p:cNvPr id="49" name="Oval 7"/>
          <p:cNvSpPr/>
          <p:nvPr/>
        </p:nvSpPr>
        <p:spPr>
          <a:xfrm>
            <a:off x="6812644" y="2848500"/>
            <a:ext cx="288000" cy="288032"/>
          </a:xfrm>
          <a:prstGeom prst="ellipse">
            <a:avLst/>
          </a:prstGeom>
          <a:solidFill>
            <a:srgbClr val="007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Yuanti SC" panose="02010600040101010101" pitchFamily="2" charset="-122"/>
            </a:endParaRPr>
          </a:p>
        </p:txBody>
      </p:sp>
      <p:sp>
        <p:nvSpPr>
          <p:cNvPr id="50" name="Oval 8"/>
          <p:cNvSpPr/>
          <p:nvPr/>
        </p:nvSpPr>
        <p:spPr>
          <a:xfrm>
            <a:off x="8347346" y="2848500"/>
            <a:ext cx="288000" cy="28803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Yuanti SC" panose="02010600040101010101" pitchFamily="2" charset="-122"/>
            </a:endParaRPr>
          </a:p>
        </p:txBody>
      </p:sp>
      <p:sp>
        <p:nvSpPr>
          <p:cNvPr id="51" name="Oval 9"/>
          <p:cNvSpPr/>
          <p:nvPr/>
        </p:nvSpPr>
        <p:spPr>
          <a:xfrm>
            <a:off x="9882048" y="2848500"/>
            <a:ext cx="288000" cy="288032"/>
          </a:xfrm>
          <a:prstGeom prst="ellipse">
            <a:avLst/>
          </a:prstGeom>
          <a:solidFill>
            <a:srgbClr val="007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Yuanti SC" panose="02010600040101010101" pitchFamily="2" charset="-122"/>
            </a:endParaRPr>
          </a:p>
        </p:txBody>
      </p:sp>
      <p:sp>
        <p:nvSpPr>
          <p:cNvPr id="52" name="Oval 10"/>
          <p:cNvSpPr/>
          <p:nvPr/>
        </p:nvSpPr>
        <p:spPr>
          <a:xfrm>
            <a:off x="11416750" y="2848500"/>
            <a:ext cx="288000" cy="28803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latin typeface="Yuanti SC" panose="02010600040101010101" pitchFamily="2" charset="-122"/>
            </a:endParaRPr>
          </a:p>
        </p:txBody>
      </p:sp>
      <p:sp>
        <p:nvSpPr>
          <p:cNvPr id="53" name="Oval 11"/>
          <p:cNvSpPr/>
          <p:nvPr/>
        </p:nvSpPr>
        <p:spPr>
          <a:xfrm>
            <a:off x="2208538" y="2848500"/>
            <a:ext cx="288000" cy="28803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Yuanti SC" panose="02010600040101010101" pitchFamily="2" charset="-122"/>
            </a:endParaRPr>
          </a:p>
        </p:txBody>
      </p:sp>
      <p:sp>
        <p:nvSpPr>
          <p:cNvPr id="54" name="Oval 12"/>
          <p:cNvSpPr/>
          <p:nvPr/>
        </p:nvSpPr>
        <p:spPr>
          <a:xfrm>
            <a:off x="3743240" y="2848500"/>
            <a:ext cx="288000" cy="288032"/>
          </a:xfrm>
          <a:prstGeom prst="ellipse">
            <a:avLst/>
          </a:prstGeom>
          <a:solidFill>
            <a:srgbClr val="007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Yuanti SC" panose="02010600040101010101" pitchFamily="2" charset="-122"/>
            </a:endParaRPr>
          </a:p>
        </p:txBody>
      </p:sp>
      <p:sp>
        <p:nvSpPr>
          <p:cNvPr id="55" name="Oval 13"/>
          <p:cNvSpPr/>
          <p:nvPr/>
        </p:nvSpPr>
        <p:spPr>
          <a:xfrm>
            <a:off x="5277942" y="2848500"/>
            <a:ext cx="288000" cy="28803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Yuanti SC" panose="02010600040101010101" pitchFamily="2" charset="-122"/>
            </a:endParaRPr>
          </a:p>
        </p:txBody>
      </p:sp>
      <p:sp>
        <p:nvSpPr>
          <p:cNvPr id="56" name="Oval 19"/>
          <p:cNvSpPr/>
          <p:nvPr/>
        </p:nvSpPr>
        <p:spPr>
          <a:xfrm>
            <a:off x="456384" y="3457535"/>
            <a:ext cx="684000" cy="684000"/>
          </a:xfrm>
          <a:prstGeom prst="ellipse">
            <a:avLst/>
          </a:prstGeom>
          <a:solidFill>
            <a:srgbClr val="007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Yuanti SC" panose="02010600040101010101" pitchFamily="2" charset="-122"/>
            </a:endParaRPr>
          </a:p>
        </p:txBody>
      </p:sp>
      <p:sp>
        <p:nvSpPr>
          <p:cNvPr id="58" name="TextBox 61"/>
          <p:cNvSpPr txBox="1"/>
          <p:nvPr/>
        </p:nvSpPr>
        <p:spPr>
          <a:xfrm>
            <a:off x="124066" y="4195320"/>
            <a:ext cx="1550267" cy="829945"/>
          </a:xfrm>
          <a:prstGeom prst="rect">
            <a:avLst/>
          </a:prstGeom>
          <a:noFill/>
        </p:spPr>
        <p:txBody>
          <a:bodyPr wrap="square" rtlCol="0" anchor="ctr">
            <a:spAutoFit/>
          </a:bodyPr>
          <a:lstStyle/>
          <a:p>
            <a:pPr algn="ctr">
              <a:lnSpc>
                <a:spcPct val="150000"/>
              </a:lnSpc>
            </a:pPr>
            <a:r>
              <a:rPr lang="en-US" altLang="ko-KR"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9</a:t>
            </a:r>
            <a:r>
              <a:rPr lang="zh-CN" altLang="en-US"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月中下旬</a:t>
            </a:r>
            <a:endParaRPr lang="en-US" altLang="zh-CN"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endParaRPr>
          </a:p>
          <a:p>
            <a:pPr algn="ctr">
              <a:lnSpc>
                <a:spcPct val="150000"/>
              </a:lnSpc>
            </a:pPr>
            <a:r>
              <a:rPr lang="zh-CN" altLang="en-US"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应届生预报名</a:t>
            </a:r>
            <a:endParaRPr lang="ko-KR" altLang="en-US" sz="1600" b="1" dirty="0">
              <a:solidFill>
                <a:schemeClr val="tx1">
                  <a:lumMod val="75000"/>
                  <a:lumOff val="25000"/>
                </a:schemeClr>
              </a:solidFill>
              <a:latin typeface="Yuanti SC" panose="02010600040101010101" pitchFamily="2" charset="-122"/>
              <a:cs typeface="Arial" panose="020B0604020202020204" pitchFamily="34" charset="0"/>
            </a:endParaRPr>
          </a:p>
        </p:txBody>
      </p:sp>
      <p:cxnSp>
        <p:nvCxnSpPr>
          <p:cNvPr id="60" name="Straight Arrow Connector 34"/>
          <p:cNvCxnSpPr/>
          <p:nvPr/>
        </p:nvCxnSpPr>
        <p:spPr>
          <a:xfrm flipV="1">
            <a:off x="808057" y="3172436"/>
            <a:ext cx="108" cy="284586"/>
          </a:xfrm>
          <a:prstGeom prst="straightConnector1">
            <a:avLst/>
          </a:prstGeom>
          <a:ln w="25400">
            <a:solidFill>
              <a:srgbClr val="00745B"/>
            </a:solidFill>
            <a:tailEnd type="arrow"/>
          </a:ln>
        </p:spPr>
        <p:style>
          <a:lnRef idx="1">
            <a:schemeClr val="accent1"/>
          </a:lnRef>
          <a:fillRef idx="0">
            <a:schemeClr val="accent1"/>
          </a:fillRef>
          <a:effectRef idx="0">
            <a:schemeClr val="accent1"/>
          </a:effectRef>
          <a:fontRef idx="minor">
            <a:schemeClr val="tx1"/>
          </a:fontRef>
        </p:style>
      </p:cxnSp>
      <p:sp>
        <p:nvSpPr>
          <p:cNvPr id="61" name="Oval 113"/>
          <p:cNvSpPr/>
          <p:nvPr/>
        </p:nvSpPr>
        <p:spPr>
          <a:xfrm>
            <a:off x="3549242" y="3487878"/>
            <a:ext cx="684000" cy="684000"/>
          </a:xfrm>
          <a:prstGeom prst="ellipse">
            <a:avLst/>
          </a:prstGeom>
          <a:solidFill>
            <a:srgbClr val="007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Yuanti SC" panose="02010600040101010101" pitchFamily="2" charset="-122"/>
            </a:endParaRPr>
          </a:p>
        </p:txBody>
      </p:sp>
      <p:cxnSp>
        <p:nvCxnSpPr>
          <p:cNvPr id="65" name="Straight Arrow Connector 115"/>
          <p:cNvCxnSpPr>
            <a:stCxn id="61" idx="0"/>
          </p:cNvCxnSpPr>
          <p:nvPr/>
        </p:nvCxnSpPr>
        <p:spPr>
          <a:xfrm flipV="1">
            <a:off x="3891242" y="3206045"/>
            <a:ext cx="0" cy="293898"/>
          </a:xfrm>
          <a:prstGeom prst="straightConnector1">
            <a:avLst/>
          </a:prstGeom>
          <a:ln w="25400">
            <a:solidFill>
              <a:srgbClr val="00745B"/>
            </a:solidFill>
            <a:tailEnd type="arrow"/>
          </a:ln>
        </p:spPr>
        <p:style>
          <a:lnRef idx="1">
            <a:schemeClr val="accent1"/>
          </a:lnRef>
          <a:fillRef idx="0">
            <a:schemeClr val="accent1"/>
          </a:fillRef>
          <a:effectRef idx="0">
            <a:schemeClr val="accent1"/>
          </a:effectRef>
          <a:fontRef idx="minor">
            <a:schemeClr val="tx1"/>
          </a:fontRef>
        </p:style>
      </p:cxnSp>
      <p:sp>
        <p:nvSpPr>
          <p:cNvPr id="66" name="Oval 119"/>
          <p:cNvSpPr/>
          <p:nvPr/>
        </p:nvSpPr>
        <p:spPr>
          <a:xfrm>
            <a:off x="6622644" y="3489037"/>
            <a:ext cx="684000" cy="684000"/>
          </a:xfrm>
          <a:prstGeom prst="ellipse">
            <a:avLst/>
          </a:prstGeom>
          <a:solidFill>
            <a:srgbClr val="007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Yuanti SC" panose="02010600040101010101" pitchFamily="2" charset="-122"/>
            </a:endParaRPr>
          </a:p>
        </p:txBody>
      </p:sp>
      <p:cxnSp>
        <p:nvCxnSpPr>
          <p:cNvPr id="70" name="Straight Arrow Connector 121"/>
          <p:cNvCxnSpPr>
            <a:stCxn id="66" idx="0"/>
          </p:cNvCxnSpPr>
          <p:nvPr/>
        </p:nvCxnSpPr>
        <p:spPr>
          <a:xfrm flipV="1">
            <a:off x="6964644" y="3203148"/>
            <a:ext cx="8215" cy="297954"/>
          </a:xfrm>
          <a:prstGeom prst="straightConnector1">
            <a:avLst/>
          </a:prstGeom>
          <a:ln w="25400">
            <a:solidFill>
              <a:srgbClr val="00745B"/>
            </a:solidFill>
            <a:tailEnd type="arrow"/>
          </a:ln>
        </p:spPr>
        <p:style>
          <a:lnRef idx="1">
            <a:schemeClr val="accent1"/>
          </a:lnRef>
          <a:fillRef idx="0">
            <a:schemeClr val="accent1"/>
          </a:fillRef>
          <a:effectRef idx="0">
            <a:schemeClr val="accent1"/>
          </a:effectRef>
          <a:fontRef idx="minor">
            <a:schemeClr val="tx1"/>
          </a:fontRef>
        </p:style>
      </p:cxnSp>
      <p:sp>
        <p:nvSpPr>
          <p:cNvPr id="71" name="Oval 125"/>
          <p:cNvSpPr/>
          <p:nvPr/>
        </p:nvSpPr>
        <p:spPr>
          <a:xfrm>
            <a:off x="9696051" y="3490195"/>
            <a:ext cx="684000" cy="684000"/>
          </a:xfrm>
          <a:prstGeom prst="ellipse">
            <a:avLst/>
          </a:prstGeom>
          <a:solidFill>
            <a:srgbClr val="007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latin typeface="Yuanti SC" panose="02010600040101010101" pitchFamily="2" charset="-122"/>
            </a:endParaRPr>
          </a:p>
        </p:txBody>
      </p:sp>
      <p:cxnSp>
        <p:nvCxnSpPr>
          <p:cNvPr id="75" name="Straight Arrow Connector 127"/>
          <p:cNvCxnSpPr/>
          <p:nvPr/>
        </p:nvCxnSpPr>
        <p:spPr>
          <a:xfrm flipH="1" flipV="1">
            <a:off x="10035761" y="3209085"/>
            <a:ext cx="4580" cy="281110"/>
          </a:xfrm>
          <a:prstGeom prst="straightConnector1">
            <a:avLst/>
          </a:prstGeom>
          <a:ln w="25400">
            <a:solidFill>
              <a:srgbClr val="00745B"/>
            </a:solidFill>
            <a:tailEnd type="arrow"/>
          </a:ln>
        </p:spPr>
        <p:style>
          <a:lnRef idx="1">
            <a:schemeClr val="accent1"/>
          </a:lnRef>
          <a:fillRef idx="0">
            <a:schemeClr val="accent1"/>
          </a:fillRef>
          <a:effectRef idx="0">
            <a:schemeClr val="accent1"/>
          </a:effectRef>
          <a:fontRef idx="minor">
            <a:schemeClr val="tx1"/>
          </a:fontRef>
        </p:style>
      </p:cxnSp>
      <p:sp>
        <p:nvSpPr>
          <p:cNvPr id="76" name="Oval 131"/>
          <p:cNvSpPr/>
          <p:nvPr/>
        </p:nvSpPr>
        <p:spPr>
          <a:xfrm>
            <a:off x="2009964" y="4995617"/>
            <a:ext cx="684000" cy="68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Yuanti SC" panose="02010600040101010101" pitchFamily="2" charset="-122"/>
            </a:endParaRPr>
          </a:p>
        </p:txBody>
      </p:sp>
      <p:sp>
        <p:nvSpPr>
          <p:cNvPr id="81" name="Oval 150"/>
          <p:cNvSpPr/>
          <p:nvPr/>
        </p:nvSpPr>
        <p:spPr>
          <a:xfrm>
            <a:off x="5071352" y="4999093"/>
            <a:ext cx="684000" cy="68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Yuanti SC" panose="02010600040101010101" pitchFamily="2" charset="-122"/>
            </a:endParaRPr>
          </a:p>
        </p:txBody>
      </p:sp>
      <p:cxnSp>
        <p:nvCxnSpPr>
          <p:cNvPr id="85" name="Straight Arrow Connector 152"/>
          <p:cNvCxnSpPr/>
          <p:nvPr/>
        </p:nvCxnSpPr>
        <p:spPr>
          <a:xfrm flipV="1">
            <a:off x="5413352" y="3209085"/>
            <a:ext cx="10503" cy="179000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6" name="Oval 156"/>
          <p:cNvSpPr/>
          <p:nvPr/>
        </p:nvSpPr>
        <p:spPr>
          <a:xfrm>
            <a:off x="8164210" y="4995617"/>
            <a:ext cx="684000" cy="68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Yuanti SC" panose="02010600040101010101" pitchFamily="2" charset="-122"/>
            </a:endParaRPr>
          </a:p>
        </p:txBody>
      </p:sp>
      <p:cxnSp>
        <p:nvCxnSpPr>
          <p:cNvPr id="90" name="Straight Arrow Connector 158"/>
          <p:cNvCxnSpPr/>
          <p:nvPr/>
        </p:nvCxnSpPr>
        <p:spPr>
          <a:xfrm flipH="1" flipV="1">
            <a:off x="8503922" y="3209085"/>
            <a:ext cx="2288" cy="178653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1" name="TextBox 94"/>
          <p:cNvSpPr txBox="1"/>
          <p:nvPr/>
        </p:nvSpPr>
        <p:spPr>
          <a:xfrm>
            <a:off x="9266555" y="2345373"/>
            <a:ext cx="1534160" cy="398780"/>
          </a:xfrm>
          <a:prstGeom prst="rect">
            <a:avLst/>
          </a:prstGeom>
          <a:noFill/>
        </p:spPr>
        <p:txBody>
          <a:bodyPr wrap="square" rtlCol="0" anchor="ctr">
            <a:spAutoFit/>
          </a:bodyPr>
          <a:lstStyle/>
          <a:p>
            <a:pPr algn="ctr"/>
            <a:r>
              <a:rPr lang="zh-CN" altLang="en-US" sz="2000" b="1" dirty="0">
                <a:solidFill>
                  <a:schemeClr val="tx1">
                    <a:lumMod val="65000"/>
                    <a:lumOff val="35000"/>
                  </a:schemeClr>
                </a:solidFill>
                <a:latin typeface="Yuanti SC" panose="02010600040101010101" pitchFamily="2" charset="-122"/>
                <a:ea typeface="Yuanti SC" panose="02010600040101010101" pitchFamily="2" charset="-122"/>
                <a:cs typeface="Arial" panose="020B0604020202020204" pitchFamily="34" charset="0"/>
              </a:rPr>
              <a:t>次年</a:t>
            </a:r>
            <a:r>
              <a:rPr lang="en-US" altLang="ko-KR" sz="2000" b="1" dirty="0">
                <a:solidFill>
                  <a:schemeClr val="tx1">
                    <a:lumMod val="65000"/>
                    <a:lumOff val="35000"/>
                  </a:schemeClr>
                </a:solidFill>
                <a:latin typeface="Yuanti SC" panose="02010600040101010101" pitchFamily="2" charset="-122"/>
                <a:ea typeface="Yuanti SC" panose="02010600040101010101" pitchFamily="2" charset="-122"/>
                <a:cs typeface="Arial" panose="020B0604020202020204" pitchFamily="34" charset="0"/>
              </a:rPr>
              <a:t>3</a:t>
            </a:r>
            <a:r>
              <a:rPr lang="en-US" altLang="zh-CN" sz="2000" b="1" dirty="0">
                <a:solidFill>
                  <a:schemeClr val="tx1">
                    <a:lumMod val="65000"/>
                    <a:lumOff val="35000"/>
                  </a:schemeClr>
                </a:solidFill>
                <a:latin typeface="Yuanti SC" panose="02010600040101010101" pitchFamily="2" charset="-122"/>
                <a:ea typeface="Yuanti SC" panose="02010600040101010101" pitchFamily="2" charset="-122"/>
                <a:cs typeface="Arial" panose="020B0604020202020204" pitchFamily="34" charset="0"/>
              </a:rPr>
              <a:t>-4</a:t>
            </a:r>
            <a:r>
              <a:rPr lang="zh-CN" altLang="en-US" sz="2000" b="1" dirty="0">
                <a:solidFill>
                  <a:schemeClr val="tx1">
                    <a:lumMod val="65000"/>
                    <a:lumOff val="35000"/>
                  </a:schemeClr>
                </a:solidFill>
                <a:latin typeface="Yuanti SC" panose="02010600040101010101" pitchFamily="2" charset="-122"/>
                <a:ea typeface="Yuanti SC" panose="02010600040101010101" pitchFamily="2" charset="-122"/>
                <a:cs typeface="Arial" panose="020B0604020202020204" pitchFamily="34" charset="0"/>
              </a:rPr>
              <a:t>月</a:t>
            </a:r>
            <a:endParaRPr lang="ko-KR" altLang="en-US" sz="2000" b="1" dirty="0">
              <a:solidFill>
                <a:schemeClr val="tx1">
                  <a:lumMod val="65000"/>
                  <a:lumOff val="35000"/>
                </a:schemeClr>
              </a:solidFill>
              <a:latin typeface="Yuanti SC" panose="02010600040101010101" pitchFamily="2" charset="-122"/>
              <a:cs typeface="Arial" panose="020B0604020202020204" pitchFamily="34" charset="0"/>
            </a:endParaRPr>
          </a:p>
        </p:txBody>
      </p:sp>
      <p:sp>
        <p:nvSpPr>
          <p:cNvPr id="92" name="TextBox 95"/>
          <p:cNvSpPr txBox="1"/>
          <p:nvPr/>
        </p:nvSpPr>
        <p:spPr>
          <a:xfrm>
            <a:off x="7857490" y="2345373"/>
            <a:ext cx="1241425" cy="398780"/>
          </a:xfrm>
          <a:prstGeom prst="rect">
            <a:avLst/>
          </a:prstGeom>
          <a:noFill/>
        </p:spPr>
        <p:txBody>
          <a:bodyPr wrap="square" rtlCol="0" anchor="ctr">
            <a:spAutoFit/>
          </a:bodyPr>
          <a:lstStyle/>
          <a:p>
            <a:pPr algn="ctr"/>
            <a:r>
              <a:rPr lang="zh-CN" altLang="en-US" sz="2000" b="1" dirty="0">
                <a:solidFill>
                  <a:schemeClr val="tx1">
                    <a:lumMod val="65000"/>
                    <a:lumOff val="35000"/>
                  </a:schemeClr>
                </a:solidFill>
                <a:latin typeface="Yuanti SC" panose="02010600040101010101" pitchFamily="2" charset="-122"/>
                <a:ea typeface="Yuanti SC" panose="02010600040101010101" pitchFamily="2" charset="-122"/>
                <a:cs typeface="Arial" panose="020B0604020202020204" pitchFamily="34" charset="0"/>
              </a:rPr>
              <a:t>次年</a:t>
            </a:r>
            <a:r>
              <a:rPr lang="en-US" altLang="ko-KR" sz="2000" b="1" dirty="0">
                <a:solidFill>
                  <a:schemeClr val="tx1">
                    <a:lumMod val="65000"/>
                    <a:lumOff val="35000"/>
                  </a:schemeClr>
                </a:solidFill>
                <a:latin typeface="Yuanti SC" panose="02010600040101010101" pitchFamily="2" charset="-122"/>
                <a:ea typeface="Yuanti SC" panose="02010600040101010101" pitchFamily="2" charset="-122"/>
                <a:cs typeface="Arial" panose="020B0604020202020204" pitchFamily="34" charset="0"/>
              </a:rPr>
              <a:t>2</a:t>
            </a:r>
            <a:r>
              <a:rPr lang="zh-CN" altLang="en-US" sz="2000" b="1" dirty="0">
                <a:solidFill>
                  <a:schemeClr val="tx1">
                    <a:lumMod val="65000"/>
                    <a:lumOff val="35000"/>
                  </a:schemeClr>
                </a:solidFill>
                <a:latin typeface="Yuanti SC" panose="02010600040101010101" pitchFamily="2" charset="-122"/>
                <a:ea typeface="Yuanti SC" panose="02010600040101010101" pitchFamily="2" charset="-122"/>
                <a:cs typeface="Arial" panose="020B0604020202020204" pitchFamily="34" charset="0"/>
              </a:rPr>
              <a:t>月</a:t>
            </a:r>
            <a:endParaRPr lang="ko-KR" altLang="en-US" sz="2000" b="1" dirty="0">
              <a:solidFill>
                <a:schemeClr val="tx1">
                  <a:lumMod val="65000"/>
                  <a:lumOff val="35000"/>
                </a:schemeClr>
              </a:solidFill>
              <a:latin typeface="Yuanti SC" panose="02010600040101010101" pitchFamily="2" charset="-122"/>
              <a:cs typeface="Arial" panose="020B0604020202020204" pitchFamily="34" charset="0"/>
            </a:endParaRPr>
          </a:p>
        </p:txBody>
      </p:sp>
      <p:sp>
        <p:nvSpPr>
          <p:cNvPr id="93" name="TextBox 96"/>
          <p:cNvSpPr txBox="1"/>
          <p:nvPr/>
        </p:nvSpPr>
        <p:spPr>
          <a:xfrm>
            <a:off x="6490305" y="2345066"/>
            <a:ext cx="932678" cy="39878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latin typeface="Yuanti SC" panose="02010600040101010101" pitchFamily="2" charset="-122"/>
                <a:ea typeface="Yuanti SC" panose="02010600040101010101" pitchFamily="2" charset="-122"/>
                <a:cs typeface="Arial" panose="020B0604020202020204" pitchFamily="34" charset="0"/>
              </a:rPr>
              <a:t>12</a:t>
            </a:r>
            <a:r>
              <a:rPr lang="zh-CN" altLang="en-US" sz="2000" b="1" dirty="0">
                <a:solidFill>
                  <a:schemeClr val="tx1">
                    <a:lumMod val="65000"/>
                    <a:lumOff val="35000"/>
                  </a:schemeClr>
                </a:solidFill>
                <a:latin typeface="Yuanti SC" panose="02010600040101010101" pitchFamily="2" charset="-122"/>
                <a:ea typeface="Yuanti SC" panose="02010600040101010101" pitchFamily="2" charset="-122"/>
                <a:cs typeface="Arial" panose="020B0604020202020204" pitchFamily="34" charset="0"/>
              </a:rPr>
              <a:t>月</a:t>
            </a:r>
            <a:endParaRPr lang="ko-KR" altLang="en-US" sz="2000" b="1" dirty="0">
              <a:solidFill>
                <a:schemeClr val="tx1">
                  <a:lumMod val="65000"/>
                  <a:lumOff val="35000"/>
                </a:schemeClr>
              </a:solidFill>
              <a:latin typeface="Yuanti SC" panose="02010600040101010101" pitchFamily="2" charset="-122"/>
              <a:cs typeface="Arial" panose="020B0604020202020204" pitchFamily="34" charset="0"/>
            </a:endParaRPr>
          </a:p>
        </p:txBody>
      </p:sp>
      <p:sp>
        <p:nvSpPr>
          <p:cNvPr id="94" name="TextBox 97"/>
          <p:cNvSpPr txBox="1"/>
          <p:nvPr/>
        </p:nvSpPr>
        <p:spPr>
          <a:xfrm>
            <a:off x="4955603" y="2345066"/>
            <a:ext cx="932678" cy="39878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latin typeface="Yuanti SC" panose="02010600040101010101" pitchFamily="2" charset="-122"/>
                <a:ea typeface="Yuanti SC" panose="02010600040101010101" pitchFamily="2" charset="-122"/>
                <a:cs typeface="Arial" panose="020B0604020202020204" pitchFamily="34" charset="0"/>
              </a:rPr>
              <a:t>12</a:t>
            </a:r>
            <a:r>
              <a:rPr lang="zh-CN" altLang="en-US" sz="2000" b="1" dirty="0">
                <a:solidFill>
                  <a:schemeClr val="tx1">
                    <a:lumMod val="65000"/>
                    <a:lumOff val="35000"/>
                  </a:schemeClr>
                </a:solidFill>
                <a:latin typeface="Yuanti SC" panose="02010600040101010101" pitchFamily="2" charset="-122"/>
                <a:ea typeface="Yuanti SC" panose="02010600040101010101" pitchFamily="2" charset="-122"/>
                <a:cs typeface="Arial" panose="020B0604020202020204" pitchFamily="34" charset="0"/>
              </a:rPr>
              <a:t>月</a:t>
            </a:r>
            <a:endParaRPr lang="ko-KR" altLang="en-US" sz="2000" b="1" dirty="0">
              <a:solidFill>
                <a:schemeClr val="tx1">
                  <a:lumMod val="65000"/>
                  <a:lumOff val="35000"/>
                </a:schemeClr>
              </a:solidFill>
              <a:latin typeface="Yuanti SC" panose="02010600040101010101" pitchFamily="2" charset="-122"/>
              <a:cs typeface="Arial" panose="020B0604020202020204" pitchFamily="34" charset="0"/>
            </a:endParaRPr>
          </a:p>
        </p:txBody>
      </p:sp>
      <p:sp>
        <p:nvSpPr>
          <p:cNvPr id="95" name="TextBox 98"/>
          <p:cNvSpPr txBox="1"/>
          <p:nvPr/>
        </p:nvSpPr>
        <p:spPr>
          <a:xfrm>
            <a:off x="3420901" y="2345066"/>
            <a:ext cx="932678" cy="39878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latin typeface="Yuanti SC" panose="02010600040101010101" pitchFamily="2" charset="-122"/>
                <a:ea typeface="Yuanti SC" panose="02010600040101010101" pitchFamily="2" charset="-122"/>
                <a:cs typeface="Arial" panose="020B0604020202020204" pitchFamily="34" charset="0"/>
              </a:rPr>
              <a:t>11</a:t>
            </a:r>
            <a:r>
              <a:rPr lang="zh-CN" altLang="en-US" sz="2000" b="1" dirty="0">
                <a:solidFill>
                  <a:schemeClr val="tx1">
                    <a:lumMod val="65000"/>
                    <a:lumOff val="35000"/>
                  </a:schemeClr>
                </a:solidFill>
                <a:latin typeface="Yuanti SC" panose="02010600040101010101" pitchFamily="2" charset="-122"/>
                <a:ea typeface="Yuanti SC" panose="02010600040101010101" pitchFamily="2" charset="-122"/>
                <a:cs typeface="Arial" panose="020B0604020202020204" pitchFamily="34" charset="0"/>
              </a:rPr>
              <a:t>月</a:t>
            </a:r>
            <a:endParaRPr lang="ko-KR" altLang="en-US" sz="2000" b="1" dirty="0">
              <a:solidFill>
                <a:schemeClr val="tx1">
                  <a:lumMod val="65000"/>
                  <a:lumOff val="35000"/>
                </a:schemeClr>
              </a:solidFill>
              <a:latin typeface="Yuanti SC" panose="02010600040101010101" pitchFamily="2" charset="-122"/>
              <a:cs typeface="Arial" panose="020B0604020202020204" pitchFamily="34" charset="0"/>
            </a:endParaRPr>
          </a:p>
        </p:txBody>
      </p:sp>
      <p:sp>
        <p:nvSpPr>
          <p:cNvPr id="96" name="TextBox 99"/>
          <p:cNvSpPr txBox="1"/>
          <p:nvPr/>
        </p:nvSpPr>
        <p:spPr>
          <a:xfrm>
            <a:off x="1886199" y="2345066"/>
            <a:ext cx="932678" cy="39878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latin typeface="Yuanti SC" panose="02010600040101010101" pitchFamily="2" charset="-122"/>
                <a:ea typeface="Yuanti SC" panose="02010600040101010101" pitchFamily="2" charset="-122"/>
                <a:cs typeface="Arial" panose="020B0604020202020204" pitchFamily="34" charset="0"/>
              </a:rPr>
              <a:t>10</a:t>
            </a:r>
            <a:r>
              <a:rPr lang="zh-CN" altLang="en-US" sz="2000" b="1" dirty="0">
                <a:solidFill>
                  <a:schemeClr val="tx1">
                    <a:lumMod val="65000"/>
                    <a:lumOff val="35000"/>
                  </a:schemeClr>
                </a:solidFill>
                <a:latin typeface="Yuanti SC" panose="02010600040101010101" pitchFamily="2" charset="-122"/>
                <a:ea typeface="Yuanti SC" panose="02010600040101010101" pitchFamily="2" charset="-122"/>
                <a:cs typeface="Arial" panose="020B0604020202020204" pitchFamily="34" charset="0"/>
              </a:rPr>
              <a:t>月</a:t>
            </a:r>
            <a:endParaRPr lang="ko-KR" altLang="en-US" sz="2000" b="1" dirty="0">
              <a:solidFill>
                <a:schemeClr val="tx1">
                  <a:lumMod val="65000"/>
                  <a:lumOff val="35000"/>
                </a:schemeClr>
              </a:solidFill>
              <a:latin typeface="Yuanti SC" panose="02010600040101010101" pitchFamily="2" charset="-122"/>
              <a:cs typeface="Arial" panose="020B0604020202020204" pitchFamily="34" charset="0"/>
            </a:endParaRPr>
          </a:p>
        </p:txBody>
      </p:sp>
      <p:sp>
        <p:nvSpPr>
          <p:cNvPr id="97" name="TextBox 100"/>
          <p:cNvSpPr txBox="1"/>
          <p:nvPr/>
        </p:nvSpPr>
        <p:spPr>
          <a:xfrm>
            <a:off x="351497" y="2345066"/>
            <a:ext cx="932678" cy="398780"/>
          </a:xfrm>
          <a:prstGeom prst="rect">
            <a:avLst/>
          </a:prstGeom>
          <a:noFill/>
        </p:spPr>
        <p:txBody>
          <a:bodyPr wrap="square" rtlCol="0" anchor="ctr">
            <a:spAutoFit/>
          </a:bodyPr>
          <a:lstStyle/>
          <a:p>
            <a:pPr algn="ctr"/>
            <a:r>
              <a:rPr lang="en-US" altLang="zh-CN" sz="2000" b="1" dirty="0">
                <a:solidFill>
                  <a:schemeClr val="tx1">
                    <a:lumMod val="65000"/>
                    <a:lumOff val="35000"/>
                  </a:schemeClr>
                </a:solidFill>
                <a:latin typeface="Yuanti SC" panose="02010600040101010101" pitchFamily="2" charset="-122"/>
                <a:ea typeface="Yuanti SC" panose="02010600040101010101" pitchFamily="2" charset="-122"/>
                <a:cs typeface="Arial" panose="020B0604020202020204" pitchFamily="34" charset="0"/>
              </a:rPr>
              <a:t>9</a:t>
            </a:r>
            <a:r>
              <a:rPr lang="zh-CN" altLang="en-US" sz="2000" b="1" dirty="0">
                <a:solidFill>
                  <a:schemeClr val="tx1">
                    <a:lumMod val="65000"/>
                    <a:lumOff val="35000"/>
                  </a:schemeClr>
                </a:solidFill>
                <a:latin typeface="Yuanti SC" panose="02010600040101010101" pitchFamily="2" charset="-122"/>
                <a:ea typeface="Yuanti SC" panose="02010600040101010101" pitchFamily="2" charset="-122"/>
                <a:cs typeface="Arial" panose="020B0604020202020204" pitchFamily="34" charset="0"/>
              </a:rPr>
              <a:t>月</a:t>
            </a:r>
            <a:endParaRPr lang="ko-KR" altLang="en-US" sz="2000" b="1" dirty="0">
              <a:solidFill>
                <a:schemeClr val="tx1">
                  <a:lumMod val="65000"/>
                  <a:lumOff val="35000"/>
                </a:schemeClr>
              </a:solidFill>
              <a:latin typeface="Yuanti SC" panose="02010600040101010101" pitchFamily="2" charset="-122"/>
              <a:cs typeface="Arial" panose="020B0604020202020204" pitchFamily="34" charset="0"/>
            </a:endParaRPr>
          </a:p>
        </p:txBody>
      </p:sp>
      <p:sp>
        <p:nvSpPr>
          <p:cNvPr id="98" name="Rectangle 7"/>
          <p:cNvSpPr/>
          <p:nvPr/>
        </p:nvSpPr>
        <p:spPr>
          <a:xfrm>
            <a:off x="2198385" y="5176595"/>
            <a:ext cx="322040" cy="32204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Yuanti SC" panose="02010600040101010101" pitchFamily="2" charset="-122"/>
            </a:endParaRPr>
          </a:p>
        </p:txBody>
      </p:sp>
      <p:sp>
        <p:nvSpPr>
          <p:cNvPr id="99" name="Rectangle 9"/>
          <p:cNvSpPr/>
          <p:nvPr/>
        </p:nvSpPr>
        <p:spPr>
          <a:xfrm>
            <a:off x="618267" y="3613364"/>
            <a:ext cx="360125" cy="33710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Yuanti SC" panose="02010600040101010101" pitchFamily="2" charset="-122"/>
            </a:endParaRPr>
          </a:p>
        </p:txBody>
      </p:sp>
      <p:sp>
        <p:nvSpPr>
          <p:cNvPr id="100" name="Oval 7"/>
          <p:cNvSpPr/>
          <p:nvPr/>
        </p:nvSpPr>
        <p:spPr>
          <a:xfrm>
            <a:off x="9854985" y="3651530"/>
            <a:ext cx="345121" cy="345121"/>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Yuanti SC" panose="02010600040101010101" pitchFamily="2" charset="-122"/>
            </a:endParaRPr>
          </a:p>
        </p:txBody>
      </p:sp>
      <p:sp>
        <p:nvSpPr>
          <p:cNvPr id="101" name="Rounded Rectangle 27"/>
          <p:cNvSpPr/>
          <p:nvPr/>
        </p:nvSpPr>
        <p:spPr>
          <a:xfrm>
            <a:off x="5240190" y="5198918"/>
            <a:ext cx="367329" cy="28215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Yuanti SC" panose="02010600040101010101" pitchFamily="2" charset="-122"/>
            </a:endParaRPr>
          </a:p>
        </p:txBody>
      </p:sp>
      <p:sp>
        <p:nvSpPr>
          <p:cNvPr id="102" name="Rounded Rectangle 7"/>
          <p:cNvSpPr/>
          <p:nvPr/>
        </p:nvSpPr>
        <p:spPr>
          <a:xfrm>
            <a:off x="6794271" y="3657366"/>
            <a:ext cx="373459" cy="322291"/>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Yuanti SC" panose="02010600040101010101" pitchFamily="2" charset="-122"/>
            </a:endParaRPr>
          </a:p>
        </p:txBody>
      </p:sp>
      <p:sp>
        <p:nvSpPr>
          <p:cNvPr id="103" name="Block Arc 25"/>
          <p:cNvSpPr/>
          <p:nvPr/>
        </p:nvSpPr>
        <p:spPr>
          <a:xfrm>
            <a:off x="3766258" y="3642130"/>
            <a:ext cx="245394" cy="354521"/>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latin typeface="Yuanti SC" panose="02010600040101010101" pitchFamily="2" charset="-122"/>
            </a:endParaRPr>
          </a:p>
        </p:txBody>
      </p:sp>
      <p:sp>
        <p:nvSpPr>
          <p:cNvPr id="104" name="Round Same Side Corner Rectangle 36"/>
          <p:cNvSpPr/>
          <p:nvPr/>
        </p:nvSpPr>
        <p:spPr>
          <a:xfrm>
            <a:off x="8324382" y="5203139"/>
            <a:ext cx="351546" cy="277938"/>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Yuanti SC" panose="02010600040101010101" pitchFamily="2" charset="-122"/>
            </a:endParaRPr>
          </a:p>
        </p:txBody>
      </p:sp>
      <p:sp>
        <p:nvSpPr>
          <p:cNvPr id="107" name="TextBox 100"/>
          <p:cNvSpPr txBox="1"/>
          <p:nvPr/>
        </p:nvSpPr>
        <p:spPr>
          <a:xfrm>
            <a:off x="10989945" y="2345373"/>
            <a:ext cx="1170940" cy="398780"/>
          </a:xfrm>
          <a:prstGeom prst="rect">
            <a:avLst/>
          </a:prstGeom>
          <a:noFill/>
        </p:spPr>
        <p:txBody>
          <a:bodyPr wrap="square" rtlCol="0" anchor="ctr">
            <a:spAutoFit/>
          </a:bodyPr>
          <a:lstStyle/>
          <a:p>
            <a:pPr algn="ctr"/>
            <a:r>
              <a:rPr lang="zh-CN" altLang="en-US" sz="2000" b="1" dirty="0">
                <a:solidFill>
                  <a:schemeClr val="tx1">
                    <a:lumMod val="65000"/>
                    <a:lumOff val="35000"/>
                  </a:schemeClr>
                </a:solidFill>
                <a:latin typeface="Yuanti SC" panose="02010600040101010101" pitchFamily="2" charset="-122"/>
                <a:ea typeface="Yuanti SC" panose="02010600040101010101" pitchFamily="2" charset="-122"/>
                <a:cs typeface="Arial" panose="020B0604020202020204" pitchFamily="34" charset="0"/>
              </a:rPr>
              <a:t>次年</a:t>
            </a:r>
            <a:r>
              <a:rPr lang="en-US" altLang="ko-KR" sz="2000" b="1" dirty="0">
                <a:solidFill>
                  <a:schemeClr val="tx1">
                    <a:lumMod val="65000"/>
                    <a:lumOff val="35000"/>
                  </a:schemeClr>
                </a:solidFill>
                <a:latin typeface="Yuanti SC" panose="02010600040101010101" pitchFamily="2" charset="-122"/>
                <a:ea typeface="Yuanti SC" panose="02010600040101010101" pitchFamily="2" charset="-122"/>
                <a:cs typeface="Arial" panose="020B0604020202020204" pitchFamily="34" charset="0"/>
              </a:rPr>
              <a:t>5</a:t>
            </a:r>
            <a:r>
              <a:rPr lang="zh-CN" altLang="en-US" sz="2000" b="1" dirty="0">
                <a:solidFill>
                  <a:schemeClr val="tx1">
                    <a:lumMod val="65000"/>
                    <a:lumOff val="35000"/>
                  </a:schemeClr>
                </a:solidFill>
                <a:latin typeface="Yuanti SC" panose="02010600040101010101" pitchFamily="2" charset="-122"/>
                <a:ea typeface="Yuanti SC" panose="02010600040101010101" pitchFamily="2" charset="-122"/>
                <a:cs typeface="Arial" panose="020B0604020202020204" pitchFamily="34" charset="0"/>
              </a:rPr>
              <a:t>月</a:t>
            </a:r>
            <a:endParaRPr lang="ko-KR" altLang="en-US" sz="2000" b="1" dirty="0">
              <a:solidFill>
                <a:schemeClr val="tx1">
                  <a:lumMod val="65000"/>
                  <a:lumOff val="35000"/>
                </a:schemeClr>
              </a:solidFill>
              <a:latin typeface="Yuanti SC" panose="02010600040101010101" pitchFamily="2" charset="-122"/>
              <a:cs typeface="Arial" panose="020B0604020202020204" pitchFamily="34" charset="0"/>
            </a:endParaRPr>
          </a:p>
        </p:txBody>
      </p:sp>
      <p:sp>
        <p:nvSpPr>
          <p:cNvPr id="109" name="Oval 11"/>
          <p:cNvSpPr/>
          <p:nvPr/>
        </p:nvSpPr>
        <p:spPr>
          <a:xfrm>
            <a:off x="673836" y="2848500"/>
            <a:ext cx="288000" cy="288032"/>
          </a:xfrm>
          <a:prstGeom prst="ellipse">
            <a:avLst/>
          </a:prstGeom>
          <a:solidFill>
            <a:srgbClr val="007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Yuanti SC" panose="02010600040101010101" pitchFamily="2" charset="-122"/>
            </a:endParaRPr>
          </a:p>
        </p:txBody>
      </p:sp>
      <p:sp>
        <p:nvSpPr>
          <p:cNvPr id="110" name="Oval 156"/>
          <p:cNvSpPr/>
          <p:nvPr/>
        </p:nvSpPr>
        <p:spPr>
          <a:xfrm>
            <a:off x="11224821" y="4958046"/>
            <a:ext cx="684000" cy="68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Yuanti SC" panose="02010600040101010101" pitchFamily="2" charset="-122"/>
            </a:endParaRPr>
          </a:p>
        </p:txBody>
      </p:sp>
      <p:sp>
        <p:nvSpPr>
          <p:cNvPr id="113" name="Oval 74"/>
          <p:cNvSpPr/>
          <p:nvPr/>
        </p:nvSpPr>
        <p:spPr>
          <a:xfrm>
            <a:off x="11450371" y="5176595"/>
            <a:ext cx="242289" cy="242289"/>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Yuanti SC" panose="02010600040101010101" pitchFamily="2" charset="-122"/>
              <a:ea typeface="Yuanti SC" panose="02010600040101010101" pitchFamily="2" charset="-122"/>
            </a:endParaRPr>
          </a:p>
        </p:txBody>
      </p:sp>
      <p:sp>
        <p:nvSpPr>
          <p:cNvPr id="115" name="TextBox 61"/>
          <p:cNvSpPr txBox="1"/>
          <p:nvPr/>
        </p:nvSpPr>
        <p:spPr>
          <a:xfrm>
            <a:off x="1564371" y="5819539"/>
            <a:ext cx="1550267" cy="829945"/>
          </a:xfrm>
          <a:prstGeom prst="rect">
            <a:avLst/>
          </a:prstGeom>
          <a:noFill/>
        </p:spPr>
        <p:txBody>
          <a:bodyPr wrap="square" rtlCol="0" anchor="ctr">
            <a:spAutoFit/>
          </a:bodyPr>
          <a:lstStyle/>
          <a:p>
            <a:pPr algn="ctr">
              <a:lnSpc>
                <a:spcPct val="150000"/>
              </a:lnSpc>
            </a:pPr>
            <a:r>
              <a:rPr lang="en-US" altLang="zh-CN"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10</a:t>
            </a:r>
            <a:r>
              <a:rPr lang="zh-CN" altLang="en-US"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月</a:t>
            </a:r>
            <a:endParaRPr lang="en-US" altLang="zh-CN"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endParaRPr>
          </a:p>
          <a:p>
            <a:pPr algn="ctr">
              <a:lnSpc>
                <a:spcPct val="150000"/>
              </a:lnSpc>
            </a:pPr>
            <a:r>
              <a:rPr lang="zh-CN" altLang="en-US"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正式报名</a:t>
            </a:r>
            <a:endParaRPr lang="ko-KR" altLang="en-US" sz="1600" b="1" dirty="0">
              <a:solidFill>
                <a:schemeClr val="tx1">
                  <a:lumMod val="75000"/>
                  <a:lumOff val="25000"/>
                </a:schemeClr>
              </a:solidFill>
              <a:latin typeface="Yuanti SC" panose="02010600040101010101" pitchFamily="2" charset="-122"/>
              <a:cs typeface="Arial" panose="020B0604020202020204" pitchFamily="34" charset="0"/>
            </a:endParaRPr>
          </a:p>
        </p:txBody>
      </p:sp>
      <p:sp>
        <p:nvSpPr>
          <p:cNvPr id="117" name="TextBox 61"/>
          <p:cNvSpPr txBox="1"/>
          <p:nvPr/>
        </p:nvSpPr>
        <p:spPr>
          <a:xfrm>
            <a:off x="6199627" y="4190144"/>
            <a:ext cx="1550267" cy="829945"/>
          </a:xfrm>
          <a:prstGeom prst="rect">
            <a:avLst/>
          </a:prstGeom>
          <a:noFill/>
        </p:spPr>
        <p:txBody>
          <a:bodyPr wrap="square" rtlCol="0" anchor="ctr">
            <a:spAutoFit/>
          </a:bodyPr>
          <a:lstStyle/>
          <a:p>
            <a:pPr algn="ctr">
              <a:lnSpc>
                <a:spcPct val="150000"/>
              </a:lnSpc>
            </a:pPr>
            <a:r>
              <a:rPr lang="en-US" altLang="zh-CN"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12</a:t>
            </a:r>
            <a:r>
              <a:rPr lang="zh-CN" altLang="en-US"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月下旬</a:t>
            </a:r>
            <a:endParaRPr lang="en-US" altLang="zh-CN"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endParaRPr>
          </a:p>
          <a:p>
            <a:pPr algn="ctr">
              <a:lnSpc>
                <a:spcPct val="150000"/>
              </a:lnSpc>
            </a:pPr>
            <a:r>
              <a:rPr lang="zh-CN" altLang="en-US" sz="1600" b="1" dirty="0">
                <a:solidFill>
                  <a:srgbClr val="C00000"/>
                </a:solidFill>
                <a:latin typeface="Yuanti SC" panose="02010600040101010101" pitchFamily="2" charset="-122"/>
                <a:ea typeface="Yuanti SC" panose="02010600040101010101" pitchFamily="2" charset="-122"/>
                <a:cs typeface="Arial" panose="020B0604020202020204" pitchFamily="34" charset="0"/>
              </a:rPr>
              <a:t>初试</a:t>
            </a:r>
          </a:p>
        </p:txBody>
      </p:sp>
      <p:sp>
        <p:nvSpPr>
          <p:cNvPr id="119" name="TextBox 61"/>
          <p:cNvSpPr txBox="1"/>
          <p:nvPr/>
        </p:nvSpPr>
        <p:spPr>
          <a:xfrm>
            <a:off x="9293059" y="4189389"/>
            <a:ext cx="1550267" cy="829945"/>
          </a:xfrm>
          <a:prstGeom prst="rect">
            <a:avLst/>
          </a:prstGeom>
          <a:noFill/>
        </p:spPr>
        <p:txBody>
          <a:bodyPr wrap="square" rtlCol="0" anchor="ctr">
            <a:spAutoFit/>
          </a:bodyPr>
          <a:lstStyle/>
          <a:p>
            <a:pPr algn="ctr">
              <a:lnSpc>
                <a:spcPct val="150000"/>
              </a:lnSpc>
            </a:pPr>
            <a:r>
              <a:rPr lang="zh-CN" altLang="en-US"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次年</a:t>
            </a:r>
            <a:r>
              <a:rPr lang="en-US" altLang="zh-CN"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3</a:t>
            </a:r>
            <a:r>
              <a:rPr lang="zh-CN" altLang="en-US"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月、</a:t>
            </a:r>
            <a:r>
              <a:rPr lang="en-US" altLang="zh-CN"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4</a:t>
            </a:r>
            <a:r>
              <a:rPr lang="zh-CN" altLang="en-US"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月</a:t>
            </a:r>
            <a:r>
              <a:rPr lang="zh-CN" altLang="en-US" sz="1600" b="1" dirty="0">
                <a:solidFill>
                  <a:srgbClr val="C00000"/>
                </a:solidFill>
                <a:latin typeface="Yuanti SC" panose="02010600040101010101" pitchFamily="2" charset="-122"/>
                <a:ea typeface="Yuanti SC" panose="02010600040101010101" pitchFamily="2" charset="-122"/>
                <a:cs typeface="Arial" panose="020B0604020202020204" pitchFamily="34" charset="0"/>
              </a:rPr>
              <a:t>复试</a:t>
            </a:r>
            <a:r>
              <a:rPr lang="en-US" altLang="zh-CN" sz="1600" b="1" dirty="0">
                <a:solidFill>
                  <a:srgbClr val="C00000"/>
                </a:solidFill>
                <a:latin typeface="Yuanti SC" panose="02010600040101010101" pitchFamily="2" charset="-122"/>
                <a:ea typeface="Yuanti SC" panose="02010600040101010101" pitchFamily="2" charset="-122"/>
                <a:cs typeface="Arial" panose="020B0604020202020204" pitchFamily="34" charset="0"/>
              </a:rPr>
              <a:t>/</a:t>
            </a:r>
            <a:r>
              <a:rPr lang="zh-CN" altLang="en-US" sz="1600" b="1" dirty="0">
                <a:solidFill>
                  <a:srgbClr val="C00000"/>
                </a:solidFill>
                <a:latin typeface="Yuanti SC" panose="02010600040101010101" pitchFamily="2" charset="-122"/>
                <a:ea typeface="Yuanti SC" panose="02010600040101010101" pitchFamily="2" charset="-122"/>
                <a:cs typeface="Arial" panose="020B0604020202020204" pitchFamily="34" charset="0"/>
              </a:rPr>
              <a:t>调剂</a:t>
            </a:r>
          </a:p>
        </p:txBody>
      </p:sp>
      <p:sp>
        <p:nvSpPr>
          <p:cNvPr id="121" name="TextBox 61"/>
          <p:cNvSpPr txBox="1"/>
          <p:nvPr/>
        </p:nvSpPr>
        <p:spPr>
          <a:xfrm>
            <a:off x="4545733" y="5817336"/>
            <a:ext cx="1550267" cy="829945"/>
          </a:xfrm>
          <a:prstGeom prst="rect">
            <a:avLst/>
          </a:prstGeom>
          <a:noFill/>
        </p:spPr>
        <p:txBody>
          <a:bodyPr wrap="square" rtlCol="0" anchor="ctr">
            <a:spAutoFit/>
          </a:bodyPr>
          <a:lstStyle/>
          <a:p>
            <a:pPr algn="ctr">
              <a:lnSpc>
                <a:spcPct val="150000"/>
              </a:lnSpc>
            </a:pPr>
            <a:r>
              <a:rPr lang="en-US" altLang="zh-CN"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12</a:t>
            </a:r>
            <a:r>
              <a:rPr lang="zh-CN" altLang="en-US"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月初</a:t>
            </a:r>
            <a:endParaRPr lang="en-US" altLang="zh-CN"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endParaRPr>
          </a:p>
          <a:p>
            <a:pPr algn="ctr">
              <a:lnSpc>
                <a:spcPct val="150000"/>
              </a:lnSpc>
            </a:pPr>
            <a:r>
              <a:rPr lang="zh-CN" altLang="en-US"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打印准考证</a:t>
            </a:r>
            <a:endParaRPr lang="ko-KR" altLang="en-US" sz="1600" b="1" dirty="0">
              <a:solidFill>
                <a:schemeClr val="tx1">
                  <a:lumMod val="75000"/>
                  <a:lumOff val="25000"/>
                </a:schemeClr>
              </a:solidFill>
              <a:latin typeface="Yuanti SC" panose="02010600040101010101" pitchFamily="2" charset="-122"/>
              <a:cs typeface="Arial" panose="020B0604020202020204" pitchFamily="34" charset="0"/>
            </a:endParaRPr>
          </a:p>
        </p:txBody>
      </p:sp>
      <p:sp>
        <p:nvSpPr>
          <p:cNvPr id="123" name="TextBox 61"/>
          <p:cNvSpPr txBox="1"/>
          <p:nvPr/>
        </p:nvSpPr>
        <p:spPr>
          <a:xfrm>
            <a:off x="3107913" y="4195320"/>
            <a:ext cx="1550267" cy="829945"/>
          </a:xfrm>
          <a:prstGeom prst="rect">
            <a:avLst/>
          </a:prstGeom>
          <a:noFill/>
        </p:spPr>
        <p:txBody>
          <a:bodyPr wrap="square" rtlCol="0" anchor="ctr">
            <a:spAutoFit/>
          </a:bodyPr>
          <a:lstStyle/>
          <a:p>
            <a:pPr algn="ctr">
              <a:lnSpc>
                <a:spcPct val="150000"/>
              </a:lnSpc>
            </a:pPr>
            <a:r>
              <a:rPr lang="en-US" altLang="zh-CN"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11</a:t>
            </a:r>
            <a:r>
              <a:rPr lang="zh-CN" altLang="en-US"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月</a:t>
            </a:r>
            <a:endParaRPr lang="en-US" altLang="zh-CN"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endParaRPr>
          </a:p>
          <a:p>
            <a:pPr algn="ctr">
              <a:lnSpc>
                <a:spcPct val="150000"/>
              </a:lnSpc>
            </a:pPr>
            <a:r>
              <a:rPr lang="zh-CN" altLang="en-US"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现场确认</a:t>
            </a:r>
            <a:endParaRPr lang="ko-KR" altLang="en-US" sz="1600" b="1" dirty="0">
              <a:solidFill>
                <a:schemeClr val="tx1">
                  <a:lumMod val="75000"/>
                  <a:lumOff val="25000"/>
                </a:schemeClr>
              </a:solidFill>
              <a:latin typeface="Yuanti SC" panose="02010600040101010101" pitchFamily="2" charset="-122"/>
              <a:cs typeface="Arial" panose="020B0604020202020204" pitchFamily="34" charset="0"/>
            </a:endParaRPr>
          </a:p>
        </p:txBody>
      </p:sp>
      <p:sp>
        <p:nvSpPr>
          <p:cNvPr id="125" name="TextBox 61"/>
          <p:cNvSpPr txBox="1"/>
          <p:nvPr/>
        </p:nvSpPr>
        <p:spPr>
          <a:xfrm>
            <a:off x="10422663" y="5814384"/>
            <a:ext cx="1843496" cy="829945"/>
          </a:xfrm>
          <a:prstGeom prst="rect">
            <a:avLst/>
          </a:prstGeom>
          <a:noFill/>
        </p:spPr>
        <p:txBody>
          <a:bodyPr wrap="square" rtlCol="0" anchor="ctr">
            <a:spAutoFit/>
          </a:bodyPr>
          <a:lstStyle/>
          <a:p>
            <a:pPr algn="ctr">
              <a:lnSpc>
                <a:spcPct val="150000"/>
              </a:lnSpc>
            </a:pPr>
            <a:r>
              <a:rPr lang="zh-CN" altLang="en-US"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次年</a:t>
            </a:r>
            <a:r>
              <a:rPr lang="en-US" altLang="zh-CN"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5</a:t>
            </a:r>
            <a:r>
              <a:rPr lang="zh-CN" altLang="en-US"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月</a:t>
            </a:r>
            <a:endParaRPr lang="en-US" altLang="zh-CN"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endParaRPr>
          </a:p>
          <a:p>
            <a:pPr algn="ctr">
              <a:lnSpc>
                <a:spcPct val="150000"/>
              </a:lnSpc>
            </a:pPr>
            <a:r>
              <a:rPr lang="zh-CN" altLang="en-US" sz="1600" b="1" dirty="0">
                <a:solidFill>
                  <a:srgbClr val="C00000"/>
                </a:solidFill>
                <a:latin typeface="Yuanti SC" panose="02010600040101010101" pitchFamily="2" charset="-122"/>
                <a:ea typeface="Yuanti SC" panose="02010600040101010101" pitchFamily="2" charset="-122"/>
                <a:cs typeface="Arial" panose="020B0604020202020204" pitchFamily="34" charset="0"/>
              </a:rPr>
              <a:t>发放录取通知书</a:t>
            </a:r>
            <a:endParaRPr lang="ko-KR" altLang="en-US" sz="1600" b="1" dirty="0">
              <a:solidFill>
                <a:srgbClr val="C00000"/>
              </a:solidFill>
              <a:latin typeface="Yuanti SC" panose="02010600040101010101" pitchFamily="2" charset="-122"/>
              <a:cs typeface="Arial" panose="020B0604020202020204" pitchFamily="34" charset="0"/>
            </a:endParaRPr>
          </a:p>
        </p:txBody>
      </p:sp>
      <p:sp>
        <p:nvSpPr>
          <p:cNvPr id="127" name="TextBox 61"/>
          <p:cNvSpPr txBox="1"/>
          <p:nvPr/>
        </p:nvSpPr>
        <p:spPr>
          <a:xfrm>
            <a:off x="7716212" y="5814384"/>
            <a:ext cx="1550267" cy="829945"/>
          </a:xfrm>
          <a:prstGeom prst="rect">
            <a:avLst/>
          </a:prstGeom>
          <a:noFill/>
        </p:spPr>
        <p:txBody>
          <a:bodyPr wrap="square" rtlCol="0" anchor="ctr">
            <a:spAutoFit/>
          </a:bodyPr>
          <a:lstStyle/>
          <a:p>
            <a:pPr algn="ctr">
              <a:lnSpc>
                <a:spcPct val="150000"/>
              </a:lnSpc>
            </a:pPr>
            <a:r>
              <a:rPr lang="zh-CN" altLang="en-US"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次年</a:t>
            </a:r>
            <a:r>
              <a:rPr lang="en-US" altLang="zh-CN"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2</a:t>
            </a:r>
            <a:r>
              <a:rPr lang="zh-CN" altLang="en-US" sz="1600" b="1" dirty="0">
                <a:solidFill>
                  <a:schemeClr val="tx1">
                    <a:lumMod val="75000"/>
                    <a:lumOff val="25000"/>
                  </a:schemeClr>
                </a:solidFill>
                <a:latin typeface="Yuanti SC" panose="02010600040101010101" pitchFamily="2" charset="-122"/>
                <a:ea typeface="Yuanti SC" panose="02010600040101010101" pitchFamily="2" charset="-122"/>
                <a:cs typeface="Arial" panose="020B0604020202020204" pitchFamily="34" charset="0"/>
              </a:rPr>
              <a:t>月中上旬初试成绩查询</a:t>
            </a:r>
            <a:endParaRPr lang="ko-KR" altLang="en-US" sz="1600" b="1" dirty="0">
              <a:solidFill>
                <a:schemeClr val="tx1">
                  <a:lumMod val="75000"/>
                  <a:lumOff val="25000"/>
                </a:schemeClr>
              </a:solidFill>
              <a:latin typeface="Yuanti SC" panose="02010600040101010101" pitchFamily="2" charset="-122"/>
              <a:cs typeface="Arial" panose="020B0604020202020204" pitchFamily="34" charset="0"/>
            </a:endParaRPr>
          </a:p>
        </p:txBody>
      </p:sp>
      <p:sp>
        <p:nvSpPr>
          <p:cNvPr id="59" name="文本框 58"/>
          <p:cNvSpPr txBox="1"/>
          <p:nvPr/>
        </p:nvSpPr>
        <p:spPr>
          <a:xfrm>
            <a:off x="8316595" y="843228"/>
            <a:ext cx="3118585" cy="583565"/>
          </a:xfrm>
          <a:prstGeom prst="rect">
            <a:avLst/>
          </a:prstGeom>
          <a:noFill/>
        </p:spPr>
        <p:txBody>
          <a:bodyPr wrap="square" rtlCol="0">
            <a:spAutoFit/>
          </a:bodyPr>
          <a:lstStyle/>
          <a:p>
            <a:pPr algn="r"/>
            <a:r>
              <a:rPr kumimoji="1" lang="zh-CN" altLang="en-US" sz="3200" b="1" dirty="0">
                <a:solidFill>
                  <a:schemeClr val="tx1">
                    <a:lumMod val="75000"/>
                    <a:lumOff val="25000"/>
                  </a:schemeClr>
                </a:solidFill>
                <a:latin typeface="Yuanti SC" panose="02010600040101010101" pitchFamily="2" charset="-122"/>
                <a:ea typeface="Yuanti SC" panose="02010600040101010101" pitchFamily="2" charset="-122"/>
                <a:cs typeface="微软雅黑" panose="020B0503020204020204" pitchFamily="34" charset="-122"/>
              </a:rPr>
              <a:t>了解考研节奏</a:t>
            </a:r>
          </a:p>
        </p:txBody>
      </p:sp>
      <p:cxnSp>
        <p:nvCxnSpPr>
          <p:cNvPr id="63" name="Straight Arrow Connector 152"/>
          <p:cNvCxnSpPr>
            <a:stCxn id="76" idx="0"/>
          </p:cNvCxnSpPr>
          <p:nvPr/>
        </p:nvCxnSpPr>
        <p:spPr>
          <a:xfrm flipH="1" flipV="1">
            <a:off x="2342684" y="3183136"/>
            <a:ext cx="9280" cy="1824546"/>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152"/>
          <p:cNvCxnSpPr/>
          <p:nvPr/>
        </p:nvCxnSpPr>
        <p:spPr>
          <a:xfrm flipV="1">
            <a:off x="11564640" y="3171071"/>
            <a:ext cx="10503" cy="179000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2468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1.1.2 </a:t>
            </a:r>
            <a:r>
              <a:rPr lang="zh-CN" altLang="en-US" sz="2000">
                <a:solidFill>
                  <a:schemeClr val="accent1"/>
                </a:solidFill>
                <a:effectLst>
                  <a:outerShdw blurRad="38100" dist="25400" dir="5400000" algn="ctr" rotWithShape="0">
                    <a:srgbClr val="6E747A">
                      <a:alpha val="43000"/>
                    </a:srgbClr>
                  </a:outerShdw>
                </a:effectLst>
              </a:rPr>
              <a:t>考研趋势解析</a:t>
            </a:r>
          </a:p>
        </p:txBody>
      </p:sp>
      <p:pic>
        <p:nvPicPr>
          <p:cNvPr id="2" name="图片 2"/>
          <p:cNvPicPr>
            <a:picLocks noChangeAspect="1"/>
          </p:cNvPicPr>
          <p:nvPr/>
        </p:nvPicPr>
        <p:blipFill>
          <a:blip r:embed="rId3"/>
          <a:stretch>
            <a:fillRect/>
          </a:stretch>
        </p:blipFill>
        <p:spPr>
          <a:xfrm>
            <a:off x="-130810" y="12065"/>
            <a:ext cx="12322810" cy="671258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75920" y="320040"/>
            <a:ext cx="2976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1.1.3 </a:t>
            </a:r>
            <a:r>
              <a:rPr lang="zh-CN" altLang="en-US" sz="2000">
                <a:solidFill>
                  <a:schemeClr val="accent1"/>
                </a:solidFill>
                <a:effectLst>
                  <a:outerShdw blurRad="38100" dist="25400" dir="5400000" algn="ctr" rotWithShape="0">
                    <a:srgbClr val="6E747A">
                      <a:alpha val="43000"/>
                    </a:srgbClr>
                  </a:outerShdw>
                </a:effectLst>
              </a:rPr>
              <a:t>出国留学趋势解析</a:t>
            </a:r>
          </a:p>
        </p:txBody>
      </p:sp>
      <p:sp>
        <p:nvSpPr>
          <p:cNvPr id="5" name="矩形 4"/>
          <p:cNvSpPr/>
          <p:nvPr/>
        </p:nvSpPr>
        <p:spPr>
          <a:xfrm>
            <a:off x="838200" y="1411353"/>
            <a:ext cx="10515600" cy="4276334"/>
          </a:xfrm>
          <a:prstGeom prst="rect">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lstStyle/>
          <a:p>
            <a:endParaRPr lang="zh-CN" altLang="en-US">
              <a:solidFill>
                <a:schemeClr val="tx1"/>
              </a:solidFill>
            </a:endParaRPr>
          </a:p>
        </p:txBody>
      </p:sp>
      <p:grpSp>
        <p:nvGrpSpPr>
          <p:cNvPr id="201" name="dde2c2de-4721-42d5-ad7a-0e7cc10103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2"/>
            </p:custDataLst>
          </p:nvPr>
        </p:nvGrpSpPr>
        <p:grpSpPr>
          <a:xfrm>
            <a:off x="3381889" y="1748998"/>
            <a:ext cx="7498776" cy="3610120"/>
            <a:chOff x="1071716" y="1247323"/>
            <a:chExt cx="10048568" cy="4837661"/>
          </a:xfrm>
          <a:solidFill>
            <a:schemeClr val="accent1">
              <a:lumMod val="60000"/>
              <a:lumOff val="40000"/>
              <a:alpha val="16000"/>
            </a:schemeClr>
          </a:solidFill>
        </p:grpSpPr>
        <p:sp>
          <p:nvSpPr>
            <p:cNvPr id="202" name="ïṥľíḓé"/>
            <p:cNvSpPr/>
            <p:nvPr/>
          </p:nvSpPr>
          <p:spPr>
            <a:xfrm>
              <a:off x="1071716" y="1560254"/>
              <a:ext cx="2892665" cy="2241492"/>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grpFill/>
            <a:ln w="25400" cap="flat">
              <a:noFill/>
              <a:prstDash val="solid"/>
              <a:miter lim="400000"/>
            </a:ln>
            <a:effectLst/>
          </p:spPr>
          <p:txBody>
            <a:bodyPr anchor="ctr"/>
            <a:lstStyle/>
            <a:p>
              <a:pPr algn="ctr"/>
              <a:endParaRPr/>
            </a:p>
          </p:txBody>
        </p:sp>
        <p:sp>
          <p:nvSpPr>
            <p:cNvPr id="203" name="îṡlïḑe"/>
            <p:cNvSpPr/>
            <p:nvPr/>
          </p:nvSpPr>
          <p:spPr>
            <a:xfrm>
              <a:off x="2659645" y="1473576"/>
              <a:ext cx="486286" cy="175323"/>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grpFill/>
            <a:ln w="25400" cap="flat">
              <a:noFill/>
              <a:prstDash val="solid"/>
              <a:miter lim="400000"/>
            </a:ln>
            <a:effectLst/>
          </p:spPr>
          <p:txBody>
            <a:bodyPr anchor="ctr"/>
            <a:lstStyle/>
            <a:p>
              <a:pPr algn="ctr"/>
              <a:endParaRPr/>
            </a:p>
          </p:txBody>
        </p:sp>
        <p:sp>
          <p:nvSpPr>
            <p:cNvPr id="204" name="í$ļíḋe"/>
            <p:cNvSpPr/>
            <p:nvPr/>
          </p:nvSpPr>
          <p:spPr>
            <a:xfrm>
              <a:off x="3184375" y="1615331"/>
              <a:ext cx="84303" cy="41888"/>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grpFill/>
            <a:ln w="25400" cap="flat">
              <a:noFill/>
              <a:prstDash val="solid"/>
              <a:miter lim="400000"/>
            </a:ln>
            <a:effectLst/>
          </p:spPr>
          <p:txBody>
            <a:bodyPr anchor="ctr"/>
            <a:lstStyle/>
            <a:p>
              <a:pPr algn="ctr"/>
              <a:endParaRPr/>
            </a:p>
          </p:txBody>
        </p:sp>
        <p:sp>
          <p:nvSpPr>
            <p:cNvPr id="205" name="iṣ1ïdé"/>
            <p:cNvSpPr/>
            <p:nvPr/>
          </p:nvSpPr>
          <p:spPr>
            <a:xfrm>
              <a:off x="3215588" y="1484505"/>
              <a:ext cx="150776" cy="76940"/>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grpFill/>
            <a:ln w="25400" cap="flat">
              <a:noFill/>
              <a:prstDash val="solid"/>
              <a:miter lim="400000"/>
            </a:ln>
            <a:effectLst/>
          </p:spPr>
          <p:txBody>
            <a:bodyPr anchor="ctr"/>
            <a:lstStyle/>
            <a:p>
              <a:pPr algn="ctr"/>
              <a:endParaRPr/>
            </a:p>
          </p:txBody>
        </p:sp>
        <p:sp>
          <p:nvSpPr>
            <p:cNvPr id="206" name="iṣlíḋé"/>
            <p:cNvSpPr/>
            <p:nvPr/>
          </p:nvSpPr>
          <p:spPr>
            <a:xfrm>
              <a:off x="3377772" y="1484037"/>
              <a:ext cx="117289" cy="51262"/>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grpFill/>
            <a:ln w="25400" cap="flat">
              <a:noFill/>
              <a:prstDash val="solid"/>
              <a:miter lim="400000"/>
            </a:ln>
            <a:effectLst/>
          </p:spPr>
          <p:txBody>
            <a:bodyPr anchor="ctr"/>
            <a:lstStyle/>
            <a:p>
              <a:pPr algn="ctr"/>
              <a:endParaRPr/>
            </a:p>
          </p:txBody>
        </p:sp>
        <p:sp>
          <p:nvSpPr>
            <p:cNvPr id="207" name="iṣḷîḋé"/>
            <p:cNvSpPr/>
            <p:nvPr/>
          </p:nvSpPr>
          <p:spPr>
            <a:xfrm>
              <a:off x="3537340" y="1418200"/>
              <a:ext cx="289161" cy="66258"/>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grpFill/>
            <a:ln w="25400" cap="flat">
              <a:noFill/>
              <a:prstDash val="solid"/>
              <a:miter lim="400000"/>
            </a:ln>
            <a:effectLst/>
          </p:spPr>
          <p:txBody>
            <a:bodyPr anchor="ctr"/>
            <a:lstStyle/>
            <a:p>
              <a:pPr algn="ctr"/>
              <a:endParaRPr/>
            </a:p>
          </p:txBody>
        </p:sp>
        <p:sp>
          <p:nvSpPr>
            <p:cNvPr id="208" name="íşlïḓê"/>
            <p:cNvSpPr/>
            <p:nvPr/>
          </p:nvSpPr>
          <p:spPr>
            <a:xfrm>
              <a:off x="3672980" y="1247323"/>
              <a:ext cx="662519" cy="187834"/>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grpFill/>
            <a:ln w="25400" cap="flat">
              <a:noFill/>
              <a:prstDash val="solid"/>
              <a:miter lim="400000"/>
            </a:ln>
            <a:effectLst/>
          </p:spPr>
          <p:txBody>
            <a:bodyPr anchor="ctr"/>
            <a:lstStyle/>
            <a:p>
              <a:pPr algn="ctr"/>
              <a:endParaRPr/>
            </a:p>
          </p:txBody>
        </p:sp>
        <p:sp>
          <p:nvSpPr>
            <p:cNvPr id="209" name="îŝļiḍé"/>
            <p:cNvSpPr/>
            <p:nvPr/>
          </p:nvSpPr>
          <p:spPr>
            <a:xfrm>
              <a:off x="4072085" y="1252852"/>
              <a:ext cx="1290276" cy="661440"/>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grpFill/>
            <a:ln w="25400" cap="flat">
              <a:noFill/>
              <a:prstDash val="solid"/>
              <a:miter lim="400000"/>
            </a:ln>
            <a:effectLst/>
          </p:spPr>
          <p:txBody>
            <a:bodyPr anchor="ctr"/>
            <a:lstStyle/>
            <a:p>
              <a:pPr algn="ctr"/>
              <a:endParaRPr/>
            </a:p>
          </p:txBody>
        </p:sp>
        <p:sp>
          <p:nvSpPr>
            <p:cNvPr id="210" name="iś1ïḑe"/>
            <p:cNvSpPr/>
            <p:nvPr/>
          </p:nvSpPr>
          <p:spPr>
            <a:xfrm>
              <a:off x="3479660" y="1494826"/>
              <a:ext cx="530890" cy="368947"/>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grpFill/>
            <a:ln w="25400" cap="flat">
              <a:noFill/>
              <a:prstDash val="solid"/>
              <a:miter lim="400000"/>
            </a:ln>
            <a:effectLst/>
          </p:spPr>
          <p:txBody>
            <a:bodyPr anchor="ctr"/>
            <a:lstStyle/>
            <a:p>
              <a:pPr algn="ctr"/>
              <a:endParaRPr/>
            </a:p>
          </p:txBody>
        </p:sp>
        <p:sp>
          <p:nvSpPr>
            <p:cNvPr id="211" name="iSľîḍe"/>
            <p:cNvSpPr/>
            <p:nvPr/>
          </p:nvSpPr>
          <p:spPr>
            <a:xfrm>
              <a:off x="3367978" y="1754955"/>
              <a:ext cx="134323" cy="63225"/>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grpFill/>
            <a:ln w="25400" cap="flat">
              <a:noFill/>
              <a:prstDash val="solid"/>
              <a:miter lim="400000"/>
            </a:ln>
            <a:effectLst/>
          </p:spPr>
          <p:txBody>
            <a:bodyPr anchor="ctr"/>
            <a:lstStyle/>
            <a:p>
              <a:pPr algn="ctr"/>
              <a:endParaRPr/>
            </a:p>
          </p:txBody>
        </p:sp>
        <p:sp>
          <p:nvSpPr>
            <p:cNvPr id="224" name="íṡ1îḓê"/>
            <p:cNvSpPr/>
            <p:nvPr/>
          </p:nvSpPr>
          <p:spPr>
            <a:xfrm>
              <a:off x="3798219" y="2232769"/>
              <a:ext cx="191559" cy="152338"/>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grpFill/>
            <a:ln w="25400" cap="flat">
              <a:noFill/>
              <a:prstDash val="solid"/>
              <a:miter lim="400000"/>
            </a:ln>
            <a:effectLst/>
          </p:spPr>
          <p:txBody>
            <a:bodyPr anchor="ctr"/>
            <a:lstStyle/>
            <a:p>
              <a:pPr algn="ctr"/>
              <a:endParaRPr/>
            </a:p>
          </p:txBody>
        </p:sp>
        <p:sp>
          <p:nvSpPr>
            <p:cNvPr id="225" name="íšḻïdè"/>
            <p:cNvSpPr/>
            <p:nvPr/>
          </p:nvSpPr>
          <p:spPr>
            <a:xfrm>
              <a:off x="3443720" y="2870076"/>
              <a:ext cx="43114" cy="31522"/>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grpFill/>
            <a:ln w="25400" cap="flat">
              <a:noFill/>
              <a:prstDash val="solid"/>
              <a:miter lim="400000"/>
            </a:ln>
            <a:effectLst/>
          </p:spPr>
          <p:txBody>
            <a:bodyPr anchor="ctr"/>
            <a:lstStyle/>
            <a:p>
              <a:pPr algn="ctr"/>
              <a:endParaRPr/>
            </a:p>
          </p:txBody>
        </p:sp>
        <p:sp>
          <p:nvSpPr>
            <p:cNvPr id="226" name="î$ḻidè"/>
            <p:cNvSpPr/>
            <p:nvPr/>
          </p:nvSpPr>
          <p:spPr>
            <a:xfrm>
              <a:off x="2721842" y="3238975"/>
              <a:ext cx="336007" cy="120179"/>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grpFill/>
            <a:ln w="25400" cap="flat">
              <a:noFill/>
              <a:prstDash val="solid"/>
              <a:miter lim="400000"/>
            </a:ln>
            <a:effectLst/>
          </p:spPr>
          <p:txBody>
            <a:bodyPr anchor="ctr"/>
            <a:lstStyle/>
            <a:p>
              <a:pPr algn="ctr"/>
              <a:endParaRPr/>
            </a:p>
          </p:txBody>
        </p:sp>
        <p:sp>
          <p:nvSpPr>
            <p:cNvPr id="227" name="işlîdê"/>
            <p:cNvSpPr/>
            <p:nvPr/>
          </p:nvSpPr>
          <p:spPr>
            <a:xfrm>
              <a:off x="3014633" y="3360630"/>
              <a:ext cx="222454" cy="69578"/>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grpFill/>
            <a:ln w="25400" cap="flat">
              <a:noFill/>
              <a:prstDash val="solid"/>
              <a:miter lim="400000"/>
            </a:ln>
            <a:effectLst/>
          </p:spPr>
          <p:txBody>
            <a:bodyPr anchor="ctr"/>
            <a:lstStyle/>
            <a:p>
              <a:pPr algn="ctr"/>
              <a:endParaRPr/>
            </a:p>
          </p:txBody>
        </p:sp>
        <p:sp>
          <p:nvSpPr>
            <p:cNvPr id="232" name="îś1îḑe"/>
            <p:cNvSpPr/>
            <p:nvPr/>
          </p:nvSpPr>
          <p:spPr>
            <a:xfrm>
              <a:off x="2895033" y="3401778"/>
              <a:ext cx="72795" cy="30633"/>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grpFill/>
            <a:ln w="25400" cap="flat">
              <a:noFill/>
              <a:prstDash val="solid"/>
              <a:miter lim="400000"/>
            </a:ln>
            <a:effectLst/>
          </p:spPr>
          <p:txBody>
            <a:bodyPr anchor="ctr"/>
            <a:lstStyle/>
            <a:p>
              <a:pPr algn="ctr"/>
              <a:endParaRPr/>
            </a:p>
          </p:txBody>
        </p:sp>
        <p:sp>
          <p:nvSpPr>
            <p:cNvPr id="236" name="íṣļiḍè"/>
            <p:cNvSpPr/>
            <p:nvPr/>
          </p:nvSpPr>
          <p:spPr>
            <a:xfrm>
              <a:off x="3271035" y="3400703"/>
              <a:ext cx="56091" cy="29497"/>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grpFill/>
            <a:ln w="25400" cap="flat">
              <a:noFill/>
              <a:prstDash val="solid"/>
              <a:miter lim="400000"/>
            </a:ln>
            <a:effectLst/>
          </p:spPr>
          <p:txBody>
            <a:bodyPr anchor="ctr"/>
            <a:lstStyle/>
            <a:p>
              <a:pPr algn="ctr"/>
              <a:endParaRPr/>
            </a:p>
          </p:txBody>
        </p:sp>
        <p:sp>
          <p:nvSpPr>
            <p:cNvPr id="237" name="ïsḻîďé"/>
            <p:cNvSpPr/>
            <p:nvPr/>
          </p:nvSpPr>
          <p:spPr>
            <a:xfrm>
              <a:off x="3099915" y="3243765"/>
              <a:ext cx="48677" cy="29627"/>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grpFill/>
            <a:ln w="25400" cap="flat">
              <a:noFill/>
              <a:prstDash val="solid"/>
              <a:miter lim="400000"/>
            </a:ln>
            <a:effectLst/>
          </p:spPr>
          <p:txBody>
            <a:bodyPr anchor="ctr"/>
            <a:lstStyle/>
            <a:p>
              <a:pPr algn="ctr"/>
              <a:endParaRPr/>
            </a:p>
          </p:txBody>
        </p:sp>
        <p:sp>
          <p:nvSpPr>
            <p:cNvPr id="238" name="ïṡlîdè"/>
            <p:cNvSpPr/>
            <p:nvPr/>
          </p:nvSpPr>
          <p:spPr>
            <a:xfrm>
              <a:off x="3040202" y="3273501"/>
              <a:ext cx="39982" cy="19197"/>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grpFill/>
            <a:ln w="25400" cap="flat">
              <a:noFill/>
              <a:prstDash val="solid"/>
              <a:miter lim="400000"/>
            </a:ln>
            <a:effectLst/>
          </p:spPr>
          <p:txBody>
            <a:bodyPr anchor="ctr"/>
            <a:lstStyle/>
            <a:p>
              <a:pPr algn="ctr"/>
              <a:endParaRPr/>
            </a:p>
          </p:txBody>
        </p:sp>
        <p:sp>
          <p:nvSpPr>
            <p:cNvPr id="239" name="iš1ïḑè"/>
            <p:cNvSpPr/>
            <p:nvPr/>
          </p:nvSpPr>
          <p:spPr>
            <a:xfrm>
              <a:off x="2935381" y="3141153"/>
              <a:ext cx="28333" cy="52676"/>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grpFill/>
            <a:ln w="25400" cap="flat">
              <a:noFill/>
              <a:prstDash val="solid"/>
              <a:miter lim="400000"/>
            </a:ln>
            <a:effectLst/>
          </p:spPr>
          <p:txBody>
            <a:bodyPr anchor="ctr"/>
            <a:lstStyle/>
            <a:p>
              <a:pPr algn="ctr"/>
              <a:endParaRPr/>
            </a:p>
          </p:txBody>
        </p:sp>
        <p:sp>
          <p:nvSpPr>
            <p:cNvPr id="240" name="ïṧliďè"/>
            <p:cNvSpPr/>
            <p:nvPr/>
          </p:nvSpPr>
          <p:spPr>
            <a:xfrm>
              <a:off x="2937717" y="3092070"/>
              <a:ext cx="33856" cy="34429"/>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grpFill/>
            <a:ln w="25400" cap="flat">
              <a:noFill/>
              <a:prstDash val="solid"/>
              <a:miter lim="400000"/>
            </a:ln>
            <a:effectLst/>
          </p:spPr>
          <p:txBody>
            <a:bodyPr anchor="ctr"/>
            <a:lstStyle/>
            <a:p>
              <a:pPr algn="ctr"/>
              <a:endParaRPr/>
            </a:p>
          </p:txBody>
        </p:sp>
        <p:sp>
          <p:nvSpPr>
            <p:cNvPr id="241" name="ïŝľîḑè"/>
            <p:cNvSpPr/>
            <p:nvPr/>
          </p:nvSpPr>
          <p:spPr>
            <a:xfrm>
              <a:off x="2983567" y="3093648"/>
              <a:ext cx="25228" cy="36298"/>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grpFill/>
            <a:ln w="25400" cap="flat">
              <a:noFill/>
              <a:prstDash val="solid"/>
              <a:miter lim="400000"/>
            </a:ln>
            <a:effectLst/>
          </p:spPr>
          <p:txBody>
            <a:bodyPr anchor="ctr"/>
            <a:lstStyle/>
            <a:p>
              <a:pPr algn="ctr"/>
              <a:endParaRPr/>
            </a:p>
          </p:txBody>
        </p:sp>
        <p:sp>
          <p:nvSpPr>
            <p:cNvPr id="242" name="ïṩḷîḍê"/>
            <p:cNvSpPr/>
            <p:nvPr/>
          </p:nvSpPr>
          <p:spPr>
            <a:xfrm>
              <a:off x="2959952" y="3134535"/>
              <a:ext cx="28911" cy="16360"/>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grpFill/>
            <a:ln w="25400" cap="flat">
              <a:noFill/>
              <a:prstDash val="solid"/>
              <a:miter lim="400000"/>
            </a:ln>
            <a:effectLst/>
          </p:spPr>
          <p:txBody>
            <a:bodyPr anchor="ctr"/>
            <a:lstStyle/>
            <a:p>
              <a:pPr algn="ctr"/>
              <a:endParaRPr/>
            </a:p>
          </p:txBody>
        </p:sp>
        <p:sp>
          <p:nvSpPr>
            <p:cNvPr id="243" name="íṩ1îḓé"/>
            <p:cNvSpPr/>
            <p:nvPr/>
          </p:nvSpPr>
          <p:spPr>
            <a:xfrm>
              <a:off x="3029817" y="3184357"/>
              <a:ext cx="16360" cy="24826"/>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grpFill/>
            <a:ln w="25400" cap="flat">
              <a:noFill/>
              <a:prstDash val="solid"/>
              <a:miter lim="400000"/>
            </a:ln>
            <a:effectLst/>
          </p:spPr>
          <p:txBody>
            <a:bodyPr anchor="ctr"/>
            <a:lstStyle/>
            <a:p>
              <a:pPr algn="ctr"/>
              <a:endParaRPr/>
            </a:p>
          </p:txBody>
        </p:sp>
        <p:sp>
          <p:nvSpPr>
            <p:cNvPr id="244" name="îşlîḍé"/>
            <p:cNvSpPr/>
            <p:nvPr/>
          </p:nvSpPr>
          <p:spPr>
            <a:xfrm>
              <a:off x="3034154" y="3223970"/>
              <a:ext cx="25012" cy="16370"/>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grpFill/>
            <a:ln w="25400" cap="flat">
              <a:noFill/>
              <a:prstDash val="solid"/>
              <a:miter lim="400000"/>
            </a:ln>
            <a:effectLst/>
          </p:spPr>
          <p:txBody>
            <a:bodyPr anchor="ctr"/>
            <a:lstStyle/>
            <a:p>
              <a:pPr algn="ctr"/>
              <a:endParaRPr/>
            </a:p>
          </p:txBody>
        </p:sp>
        <p:sp>
          <p:nvSpPr>
            <p:cNvPr id="245" name="iṡ1iḍé"/>
            <p:cNvSpPr/>
            <p:nvPr/>
          </p:nvSpPr>
          <p:spPr>
            <a:xfrm>
              <a:off x="2785378" y="3359199"/>
              <a:ext cx="31691" cy="21151"/>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grpFill/>
            <a:ln w="25400" cap="flat">
              <a:noFill/>
              <a:prstDash val="solid"/>
              <a:miter lim="400000"/>
            </a:ln>
            <a:effectLst/>
          </p:spPr>
          <p:txBody>
            <a:bodyPr anchor="ctr"/>
            <a:lstStyle/>
            <a:p>
              <a:pPr algn="ctr"/>
              <a:endParaRPr/>
            </a:p>
          </p:txBody>
        </p:sp>
        <p:sp>
          <p:nvSpPr>
            <p:cNvPr id="246" name="iṣ1îḓe"/>
            <p:cNvSpPr/>
            <p:nvPr/>
          </p:nvSpPr>
          <p:spPr>
            <a:xfrm>
              <a:off x="3344267" y="3394292"/>
              <a:ext cx="33620" cy="20352"/>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grpFill/>
            <a:ln w="25400" cap="flat">
              <a:noFill/>
              <a:prstDash val="solid"/>
              <a:miter lim="400000"/>
            </a:ln>
            <a:effectLst/>
          </p:spPr>
          <p:txBody>
            <a:bodyPr anchor="ctr"/>
            <a:lstStyle/>
            <a:p>
              <a:pPr algn="ctr"/>
              <a:endParaRPr/>
            </a:p>
          </p:txBody>
        </p:sp>
        <p:sp>
          <p:nvSpPr>
            <p:cNvPr id="247" name="ísḻïďé"/>
            <p:cNvSpPr/>
            <p:nvPr/>
          </p:nvSpPr>
          <p:spPr>
            <a:xfrm>
              <a:off x="3331641" y="3425859"/>
              <a:ext cx="28455" cy="19036"/>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grpFill/>
            <a:ln w="25400" cap="flat">
              <a:noFill/>
              <a:prstDash val="solid"/>
              <a:miter lim="400000"/>
            </a:ln>
            <a:effectLst/>
          </p:spPr>
          <p:txBody>
            <a:bodyPr anchor="ctr"/>
            <a:lstStyle/>
            <a:p>
              <a:pPr algn="ctr"/>
              <a:endParaRPr/>
            </a:p>
          </p:txBody>
        </p:sp>
        <p:sp>
          <p:nvSpPr>
            <p:cNvPr id="248" name="îṣļiḑe"/>
            <p:cNvSpPr/>
            <p:nvPr/>
          </p:nvSpPr>
          <p:spPr>
            <a:xfrm>
              <a:off x="3393321" y="3447981"/>
              <a:ext cx="35832" cy="22889"/>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grpFill/>
            <a:ln w="25400" cap="flat">
              <a:noFill/>
              <a:prstDash val="solid"/>
              <a:miter lim="400000"/>
            </a:ln>
            <a:effectLst/>
          </p:spPr>
          <p:txBody>
            <a:bodyPr anchor="ctr"/>
            <a:lstStyle/>
            <a:p>
              <a:pPr algn="ctr"/>
              <a:endParaRPr/>
            </a:p>
          </p:txBody>
        </p:sp>
        <p:sp>
          <p:nvSpPr>
            <p:cNvPr id="249" name="íṡ1îḑe"/>
            <p:cNvSpPr/>
            <p:nvPr/>
          </p:nvSpPr>
          <p:spPr>
            <a:xfrm>
              <a:off x="3434240" y="3430336"/>
              <a:ext cx="22284" cy="23522"/>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grpFill/>
            <a:ln w="25400" cap="flat">
              <a:noFill/>
              <a:prstDash val="solid"/>
              <a:miter lim="400000"/>
            </a:ln>
            <a:effectLst/>
          </p:spPr>
          <p:txBody>
            <a:bodyPr anchor="ctr"/>
            <a:lstStyle/>
            <a:p>
              <a:pPr algn="ctr"/>
              <a:endParaRPr/>
            </a:p>
          </p:txBody>
        </p:sp>
        <p:sp>
          <p:nvSpPr>
            <p:cNvPr id="250" name="i$lîḍe"/>
            <p:cNvSpPr/>
            <p:nvPr/>
          </p:nvSpPr>
          <p:spPr>
            <a:xfrm>
              <a:off x="3386807" y="3401248"/>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grpFill/>
            <a:ln w="25400" cap="flat">
              <a:noFill/>
              <a:prstDash val="solid"/>
              <a:miter lim="400000"/>
            </a:ln>
            <a:effectLst/>
          </p:spPr>
          <p:txBody>
            <a:bodyPr anchor="ctr"/>
            <a:lstStyle/>
            <a:p>
              <a:pPr algn="ctr"/>
              <a:endParaRPr/>
            </a:p>
          </p:txBody>
        </p:sp>
        <p:sp>
          <p:nvSpPr>
            <p:cNvPr id="251" name="íṣ1iḑé"/>
            <p:cNvSpPr/>
            <p:nvPr/>
          </p:nvSpPr>
          <p:spPr>
            <a:xfrm>
              <a:off x="3471329" y="3432447"/>
              <a:ext cx="25215" cy="23805"/>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grpFill/>
            <a:ln w="25400" cap="flat">
              <a:noFill/>
              <a:prstDash val="solid"/>
              <a:miter lim="400000"/>
            </a:ln>
            <a:effectLst/>
          </p:spPr>
          <p:txBody>
            <a:bodyPr anchor="ctr"/>
            <a:lstStyle/>
            <a:p>
              <a:pPr algn="ctr"/>
              <a:endParaRPr/>
            </a:p>
          </p:txBody>
        </p:sp>
        <p:sp>
          <p:nvSpPr>
            <p:cNvPr id="252" name="ïšḷïḋé"/>
            <p:cNvSpPr/>
            <p:nvPr/>
          </p:nvSpPr>
          <p:spPr>
            <a:xfrm>
              <a:off x="3444546" y="3470941"/>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grpFill/>
            <a:ln w="25400" cap="flat">
              <a:noFill/>
              <a:prstDash val="solid"/>
              <a:miter lim="400000"/>
            </a:ln>
            <a:effectLst/>
          </p:spPr>
          <p:txBody>
            <a:bodyPr anchor="ctr"/>
            <a:lstStyle/>
            <a:p>
              <a:pPr algn="ctr"/>
              <a:endParaRPr/>
            </a:p>
          </p:txBody>
        </p:sp>
        <p:sp>
          <p:nvSpPr>
            <p:cNvPr id="253" name="ïṧ1îḋê"/>
            <p:cNvSpPr/>
            <p:nvPr/>
          </p:nvSpPr>
          <p:spPr>
            <a:xfrm>
              <a:off x="3474836" y="3472701"/>
              <a:ext cx="20827" cy="33622"/>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grpFill/>
            <a:ln w="25400" cap="flat">
              <a:noFill/>
              <a:prstDash val="solid"/>
              <a:miter lim="400000"/>
            </a:ln>
            <a:effectLst/>
          </p:spPr>
          <p:txBody>
            <a:bodyPr anchor="ctr"/>
            <a:lstStyle/>
            <a:p>
              <a:pPr algn="ctr"/>
              <a:endParaRPr/>
            </a:p>
          </p:txBody>
        </p:sp>
        <p:sp>
          <p:nvSpPr>
            <p:cNvPr id="254" name="i$ḻïďe"/>
            <p:cNvSpPr/>
            <p:nvPr/>
          </p:nvSpPr>
          <p:spPr>
            <a:xfrm>
              <a:off x="3486460" y="3511833"/>
              <a:ext cx="18556" cy="17467"/>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grpFill/>
            <a:ln w="25400" cap="flat">
              <a:noFill/>
              <a:prstDash val="solid"/>
              <a:miter lim="400000"/>
            </a:ln>
            <a:effectLst/>
          </p:spPr>
          <p:txBody>
            <a:bodyPr anchor="ctr"/>
            <a:lstStyle/>
            <a:p>
              <a:pPr algn="ctr"/>
              <a:endParaRPr/>
            </a:p>
          </p:txBody>
        </p:sp>
        <p:sp>
          <p:nvSpPr>
            <p:cNvPr id="255" name="îṩ1iḍé"/>
            <p:cNvSpPr/>
            <p:nvPr/>
          </p:nvSpPr>
          <p:spPr>
            <a:xfrm>
              <a:off x="3201743" y="3611230"/>
              <a:ext cx="24821" cy="34310"/>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grpFill/>
            <a:ln w="25400" cap="flat">
              <a:noFill/>
              <a:prstDash val="solid"/>
              <a:miter lim="400000"/>
            </a:ln>
            <a:effectLst/>
          </p:spPr>
          <p:txBody>
            <a:bodyPr anchor="ctr"/>
            <a:lstStyle/>
            <a:p>
              <a:pPr algn="ctr"/>
              <a:endParaRPr/>
            </a:p>
          </p:txBody>
        </p:sp>
        <p:sp>
          <p:nvSpPr>
            <p:cNvPr id="256" name="ïṥḷîḍe"/>
            <p:cNvSpPr/>
            <p:nvPr/>
          </p:nvSpPr>
          <p:spPr>
            <a:xfrm>
              <a:off x="3163762" y="3609243"/>
              <a:ext cx="17550" cy="29518"/>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grpFill/>
            <a:ln w="25400" cap="flat">
              <a:noFill/>
              <a:prstDash val="solid"/>
              <a:miter lim="400000"/>
            </a:ln>
            <a:effectLst/>
          </p:spPr>
          <p:txBody>
            <a:bodyPr anchor="ctr"/>
            <a:lstStyle/>
            <a:p>
              <a:pPr algn="ctr"/>
              <a:endParaRPr/>
            </a:p>
          </p:txBody>
        </p:sp>
        <p:sp>
          <p:nvSpPr>
            <p:cNvPr id="257" name="íṩ1ïḋé"/>
            <p:cNvSpPr/>
            <p:nvPr/>
          </p:nvSpPr>
          <p:spPr>
            <a:xfrm>
              <a:off x="3499270" y="3543405"/>
              <a:ext cx="20061" cy="18682"/>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grpFill/>
            <a:ln w="25400" cap="flat">
              <a:noFill/>
              <a:prstDash val="solid"/>
              <a:miter lim="400000"/>
            </a:ln>
            <a:effectLst/>
          </p:spPr>
          <p:txBody>
            <a:bodyPr anchor="ctr"/>
            <a:lstStyle/>
            <a:p>
              <a:pPr algn="ctr"/>
              <a:endParaRPr/>
            </a:p>
          </p:txBody>
        </p:sp>
        <p:sp>
          <p:nvSpPr>
            <p:cNvPr id="258" name="íṡ1íḓé"/>
            <p:cNvSpPr/>
            <p:nvPr/>
          </p:nvSpPr>
          <p:spPr>
            <a:xfrm>
              <a:off x="3477190" y="3573359"/>
              <a:ext cx="16360" cy="23674"/>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grpFill/>
            <a:ln w="25400" cap="flat">
              <a:noFill/>
              <a:prstDash val="solid"/>
              <a:miter lim="400000"/>
            </a:ln>
            <a:effectLst/>
          </p:spPr>
          <p:txBody>
            <a:bodyPr anchor="ctr"/>
            <a:lstStyle/>
            <a:p>
              <a:pPr algn="ctr"/>
              <a:endParaRPr/>
            </a:p>
          </p:txBody>
        </p:sp>
        <p:sp>
          <p:nvSpPr>
            <p:cNvPr id="259" name="ïṩ1îḑe"/>
            <p:cNvSpPr/>
            <p:nvPr/>
          </p:nvSpPr>
          <p:spPr>
            <a:xfrm>
              <a:off x="3463227" y="3603633"/>
              <a:ext cx="16360" cy="18373"/>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grpFill/>
            <a:ln w="25400" cap="flat">
              <a:noFill/>
              <a:prstDash val="solid"/>
              <a:miter lim="400000"/>
            </a:ln>
            <a:effectLst/>
          </p:spPr>
          <p:txBody>
            <a:bodyPr anchor="ctr"/>
            <a:lstStyle/>
            <a:p>
              <a:pPr algn="ctr"/>
              <a:endParaRPr/>
            </a:p>
          </p:txBody>
        </p:sp>
        <p:sp>
          <p:nvSpPr>
            <p:cNvPr id="260" name="íṡḷiḑe"/>
            <p:cNvSpPr/>
            <p:nvPr/>
          </p:nvSpPr>
          <p:spPr>
            <a:xfrm>
              <a:off x="3443086" y="3638761"/>
              <a:ext cx="16360" cy="22038"/>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grpFill/>
            <a:ln w="25400" cap="flat">
              <a:noFill/>
              <a:prstDash val="solid"/>
              <a:miter lim="400000"/>
            </a:ln>
            <a:effectLst/>
          </p:spPr>
          <p:txBody>
            <a:bodyPr anchor="ctr"/>
            <a:lstStyle/>
            <a:p>
              <a:pPr algn="ctr"/>
              <a:endParaRPr/>
            </a:p>
          </p:txBody>
        </p:sp>
        <p:sp>
          <p:nvSpPr>
            <p:cNvPr id="261" name="îŝľidé"/>
            <p:cNvSpPr/>
            <p:nvPr/>
          </p:nvSpPr>
          <p:spPr>
            <a:xfrm>
              <a:off x="3429659" y="3689387"/>
              <a:ext cx="39165" cy="38527"/>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grpFill/>
            <a:ln w="25400" cap="flat">
              <a:noFill/>
              <a:prstDash val="solid"/>
              <a:miter lim="400000"/>
            </a:ln>
            <a:effectLst/>
          </p:spPr>
          <p:txBody>
            <a:bodyPr anchor="ctr"/>
            <a:lstStyle/>
            <a:p>
              <a:pPr algn="ctr"/>
              <a:endParaRPr/>
            </a:p>
          </p:txBody>
        </p:sp>
        <p:sp>
          <p:nvSpPr>
            <p:cNvPr id="262" name="ïSlïḋé"/>
            <p:cNvSpPr/>
            <p:nvPr/>
          </p:nvSpPr>
          <p:spPr>
            <a:xfrm>
              <a:off x="3541688" y="3591732"/>
              <a:ext cx="25710" cy="21915"/>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grpFill/>
            <a:ln w="25400" cap="flat">
              <a:noFill/>
              <a:prstDash val="solid"/>
              <a:miter lim="400000"/>
            </a:ln>
            <a:effectLst/>
          </p:spPr>
          <p:txBody>
            <a:bodyPr anchor="ctr"/>
            <a:lstStyle/>
            <a:p>
              <a:pPr algn="ctr"/>
              <a:endParaRPr/>
            </a:p>
          </p:txBody>
        </p:sp>
        <p:sp>
          <p:nvSpPr>
            <p:cNvPr id="263" name="îśḻiḑè"/>
            <p:cNvSpPr/>
            <p:nvPr/>
          </p:nvSpPr>
          <p:spPr>
            <a:xfrm>
              <a:off x="3470588" y="3663018"/>
              <a:ext cx="21475" cy="16360"/>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grpFill/>
            <a:ln w="25400" cap="flat">
              <a:noFill/>
              <a:prstDash val="solid"/>
              <a:miter lim="400000"/>
            </a:ln>
            <a:effectLst/>
          </p:spPr>
          <p:txBody>
            <a:bodyPr anchor="ctr"/>
            <a:lstStyle/>
            <a:p>
              <a:pPr algn="ctr"/>
              <a:endParaRPr/>
            </a:p>
          </p:txBody>
        </p:sp>
        <p:sp>
          <p:nvSpPr>
            <p:cNvPr id="264" name="ïsļídê"/>
            <p:cNvSpPr/>
            <p:nvPr/>
          </p:nvSpPr>
          <p:spPr>
            <a:xfrm>
              <a:off x="1825926" y="2244407"/>
              <a:ext cx="83204" cy="74274"/>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grpFill/>
            <a:ln w="25400" cap="flat">
              <a:noFill/>
              <a:prstDash val="solid"/>
              <a:miter lim="400000"/>
            </a:ln>
            <a:effectLst/>
          </p:spPr>
          <p:txBody>
            <a:bodyPr anchor="ctr"/>
            <a:lstStyle/>
            <a:p>
              <a:pPr algn="ctr"/>
              <a:endParaRPr/>
            </a:p>
          </p:txBody>
        </p:sp>
        <p:sp>
          <p:nvSpPr>
            <p:cNvPr id="265" name="îśḻíḍe"/>
            <p:cNvSpPr/>
            <p:nvPr/>
          </p:nvSpPr>
          <p:spPr>
            <a:xfrm>
              <a:off x="1823323" y="2056804"/>
              <a:ext cx="44228" cy="48802"/>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grpFill/>
            <a:ln w="25400" cap="flat">
              <a:noFill/>
              <a:prstDash val="solid"/>
              <a:miter lim="400000"/>
            </a:ln>
            <a:effectLst/>
          </p:spPr>
          <p:txBody>
            <a:bodyPr anchor="ctr"/>
            <a:lstStyle/>
            <a:p>
              <a:pPr algn="ctr"/>
              <a:endParaRPr/>
            </a:p>
          </p:txBody>
        </p:sp>
        <p:sp>
          <p:nvSpPr>
            <p:cNvPr id="266" name="íṡḻïdé"/>
            <p:cNvSpPr/>
            <p:nvPr/>
          </p:nvSpPr>
          <p:spPr>
            <a:xfrm>
              <a:off x="1819244" y="2000935"/>
              <a:ext cx="28061" cy="42326"/>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grpFill/>
            <a:ln w="25400" cap="flat">
              <a:noFill/>
              <a:prstDash val="solid"/>
              <a:miter lim="400000"/>
            </a:ln>
            <a:effectLst/>
          </p:spPr>
          <p:txBody>
            <a:bodyPr anchor="ctr"/>
            <a:lstStyle/>
            <a:p>
              <a:pPr algn="ctr"/>
              <a:endParaRPr/>
            </a:p>
          </p:txBody>
        </p:sp>
        <p:sp>
          <p:nvSpPr>
            <p:cNvPr id="267" name="íslíḍé"/>
            <p:cNvSpPr/>
            <p:nvPr/>
          </p:nvSpPr>
          <p:spPr>
            <a:xfrm>
              <a:off x="1856174" y="2020886"/>
              <a:ext cx="16360" cy="18569"/>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grpFill/>
            <a:ln w="25400" cap="flat">
              <a:noFill/>
              <a:prstDash val="solid"/>
              <a:miter lim="400000"/>
            </a:ln>
            <a:effectLst/>
          </p:spPr>
          <p:txBody>
            <a:bodyPr anchor="ctr"/>
            <a:lstStyle/>
            <a:p>
              <a:pPr algn="ctr"/>
              <a:endParaRPr/>
            </a:p>
          </p:txBody>
        </p:sp>
        <p:sp>
          <p:nvSpPr>
            <p:cNvPr id="268" name="íslíḓè"/>
            <p:cNvSpPr/>
            <p:nvPr/>
          </p:nvSpPr>
          <p:spPr>
            <a:xfrm>
              <a:off x="1296107" y="1987859"/>
              <a:ext cx="91303" cy="42936"/>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grpFill/>
            <a:ln w="25400" cap="flat">
              <a:noFill/>
              <a:prstDash val="solid"/>
              <a:miter lim="400000"/>
            </a:ln>
            <a:effectLst/>
          </p:spPr>
          <p:txBody>
            <a:bodyPr anchor="ctr"/>
            <a:lstStyle/>
            <a:p>
              <a:pPr algn="ctr"/>
              <a:endParaRPr/>
            </a:p>
          </p:txBody>
        </p:sp>
        <p:sp>
          <p:nvSpPr>
            <p:cNvPr id="269" name="ísḷíḋè"/>
            <p:cNvSpPr/>
            <p:nvPr/>
          </p:nvSpPr>
          <p:spPr>
            <a:xfrm>
              <a:off x="2777576" y="3634434"/>
              <a:ext cx="1575803" cy="2366543"/>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grpFill/>
            <a:ln w="25400" cap="flat">
              <a:noFill/>
              <a:prstDash val="solid"/>
              <a:miter lim="400000"/>
            </a:ln>
            <a:effectLst/>
          </p:spPr>
          <p:txBody>
            <a:bodyPr anchor="ctr"/>
            <a:lstStyle/>
            <a:p>
              <a:pPr algn="ctr"/>
              <a:endParaRPr/>
            </a:p>
          </p:txBody>
        </p:sp>
        <p:sp>
          <p:nvSpPr>
            <p:cNvPr id="270" name="îśļíḓê"/>
            <p:cNvSpPr/>
            <p:nvPr/>
          </p:nvSpPr>
          <p:spPr>
            <a:xfrm>
              <a:off x="3559421" y="5995142"/>
              <a:ext cx="176422" cy="89842"/>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grpFill/>
            <a:ln w="25400" cap="flat">
              <a:noFill/>
              <a:prstDash val="solid"/>
              <a:miter lim="400000"/>
            </a:ln>
            <a:effectLst/>
          </p:spPr>
          <p:txBody>
            <a:bodyPr anchor="ctr"/>
            <a:lstStyle/>
            <a:p>
              <a:pPr algn="ctr"/>
              <a:endParaRPr/>
            </a:p>
          </p:txBody>
        </p:sp>
        <p:sp>
          <p:nvSpPr>
            <p:cNvPr id="271" name="îṥļiḍê"/>
            <p:cNvSpPr/>
            <p:nvPr/>
          </p:nvSpPr>
          <p:spPr>
            <a:xfrm>
              <a:off x="3768642" y="5937250"/>
              <a:ext cx="110098" cy="46701"/>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grpFill/>
            <a:ln w="25400" cap="flat">
              <a:noFill/>
              <a:prstDash val="solid"/>
              <a:miter lim="400000"/>
            </a:ln>
            <a:effectLst/>
          </p:spPr>
          <p:txBody>
            <a:bodyPr anchor="ctr"/>
            <a:lstStyle/>
            <a:p>
              <a:pPr algn="ctr"/>
              <a:endParaRPr/>
            </a:p>
          </p:txBody>
        </p:sp>
        <p:sp>
          <p:nvSpPr>
            <p:cNvPr id="272" name="ïṧlíďé"/>
            <p:cNvSpPr/>
            <p:nvPr/>
          </p:nvSpPr>
          <p:spPr>
            <a:xfrm>
              <a:off x="4951705" y="2729160"/>
              <a:ext cx="2278812" cy="2612773"/>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grpFill/>
            <a:ln w="25400" cap="flat">
              <a:noFill/>
              <a:prstDash val="solid"/>
              <a:miter lim="400000"/>
            </a:ln>
            <a:effectLst/>
          </p:spPr>
          <p:txBody>
            <a:bodyPr anchor="ctr"/>
            <a:lstStyle/>
            <a:p>
              <a:pPr algn="ctr"/>
              <a:endParaRPr/>
            </a:p>
          </p:txBody>
        </p:sp>
        <p:sp>
          <p:nvSpPr>
            <p:cNvPr id="273" name="iṥļïďe"/>
            <p:cNvSpPr/>
            <p:nvPr/>
          </p:nvSpPr>
          <p:spPr>
            <a:xfrm>
              <a:off x="7392962" y="4263491"/>
              <a:ext cx="22472" cy="27321"/>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grpFill/>
            <a:ln w="25400" cap="flat">
              <a:noFill/>
              <a:prstDash val="solid"/>
              <a:miter lim="400000"/>
            </a:ln>
            <a:effectLst/>
          </p:spPr>
          <p:txBody>
            <a:bodyPr anchor="ctr"/>
            <a:lstStyle/>
            <a:p>
              <a:pPr algn="ctr"/>
              <a:endParaRPr/>
            </a:p>
          </p:txBody>
        </p:sp>
        <p:sp>
          <p:nvSpPr>
            <p:cNvPr id="274" name="î$ľîdè"/>
            <p:cNvSpPr/>
            <p:nvPr/>
          </p:nvSpPr>
          <p:spPr>
            <a:xfrm>
              <a:off x="6950702" y="4538501"/>
              <a:ext cx="248466" cy="475742"/>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grpFill/>
            <a:ln w="25400" cap="flat">
              <a:noFill/>
              <a:prstDash val="solid"/>
              <a:miter lim="400000"/>
            </a:ln>
            <a:effectLst/>
          </p:spPr>
          <p:txBody>
            <a:bodyPr anchor="ctr"/>
            <a:lstStyle/>
            <a:p>
              <a:pPr algn="ctr"/>
              <a:endParaRPr/>
            </a:p>
          </p:txBody>
        </p:sp>
        <p:sp>
          <p:nvSpPr>
            <p:cNvPr id="275" name="íslîḍê"/>
            <p:cNvSpPr/>
            <p:nvPr/>
          </p:nvSpPr>
          <p:spPr>
            <a:xfrm>
              <a:off x="7015877" y="4582107"/>
              <a:ext cx="16360" cy="25666"/>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grpFill/>
            <a:ln w="25400" cap="flat">
              <a:noFill/>
              <a:prstDash val="solid"/>
              <a:miter lim="400000"/>
            </a:ln>
            <a:effectLst/>
          </p:spPr>
          <p:txBody>
            <a:bodyPr anchor="ctr"/>
            <a:lstStyle/>
            <a:p>
              <a:pPr algn="ctr"/>
              <a:endParaRPr/>
            </a:p>
          </p:txBody>
        </p:sp>
        <p:sp>
          <p:nvSpPr>
            <p:cNvPr id="276" name="ïşľîḑê"/>
            <p:cNvSpPr/>
            <p:nvPr/>
          </p:nvSpPr>
          <p:spPr>
            <a:xfrm>
              <a:off x="6990181" y="4542570"/>
              <a:ext cx="21071" cy="20646"/>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grpFill/>
            <a:ln w="25400" cap="flat">
              <a:noFill/>
              <a:prstDash val="solid"/>
              <a:miter lim="400000"/>
            </a:ln>
            <a:effectLst/>
          </p:spPr>
          <p:txBody>
            <a:bodyPr anchor="ctr"/>
            <a:lstStyle/>
            <a:p>
              <a:pPr algn="ctr"/>
              <a:endParaRPr/>
            </a:p>
          </p:txBody>
        </p:sp>
        <p:sp>
          <p:nvSpPr>
            <p:cNvPr id="277" name="i$ḷíḑe"/>
            <p:cNvSpPr/>
            <p:nvPr/>
          </p:nvSpPr>
          <p:spPr>
            <a:xfrm>
              <a:off x="6964606" y="4555580"/>
              <a:ext cx="20339" cy="16639"/>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grpFill/>
            <a:ln w="25400" cap="flat">
              <a:noFill/>
              <a:prstDash val="solid"/>
              <a:miter lim="400000"/>
            </a:ln>
            <a:effectLst/>
          </p:spPr>
          <p:txBody>
            <a:bodyPr anchor="ctr"/>
            <a:lstStyle/>
            <a:p>
              <a:pPr algn="ctr"/>
              <a:endParaRPr/>
            </a:p>
          </p:txBody>
        </p:sp>
        <p:sp>
          <p:nvSpPr>
            <p:cNvPr id="278" name="išliḋé"/>
            <p:cNvSpPr/>
            <p:nvPr/>
          </p:nvSpPr>
          <p:spPr>
            <a:xfrm>
              <a:off x="6946134" y="4515244"/>
              <a:ext cx="16360" cy="24039"/>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grpFill/>
            <a:ln w="25400" cap="flat">
              <a:noFill/>
              <a:prstDash val="solid"/>
              <a:miter lim="400000"/>
            </a:ln>
            <a:effectLst/>
          </p:spPr>
          <p:txBody>
            <a:bodyPr anchor="ctr"/>
            <a:lstStyle/>
            <a:p>
              <a:pPr algn="ctr"/>
              <a:endParaRPr/>
            </a:p>
          </p:txBody>
        </p:sp>
        <p:sp>
          <p:nvSpPr>
            <p:cNvPr id="279" name="îŝľîḓè"/>
            <p:cNvSpPr/>
            <p:nvPr/>
          </p:nvSpPr>
          <p:spPr>
            <a:xfrm>
              <a:off x="7355849" y="4831107"/>
              <a:ext cx="26760" cy="35791"/>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grpFill/>
            <a:ln w="25400" cap="flat">
              <a:noFill/>
              <a:prstDash val="solid"/>
              <a:miter lim="400000"/>
            </a:ln>
            <a:effectLst/>
          </p:spPr>
          <p:txBody>
            <a:bodyPr anchor="ctr"/>
            <a:lstStyle/>
            <a:p>
              <a:pPr algn="ctr"/>
              <a:endParaRPr/>
            </a:p>
          </p:txBody>
        </p:sp>
        <p:sp>
          <p:nvSpPr>
            <p:cNvPr id="280" name="íSľíḓè"/>
            <p:cNvSpPr/>
            <p:nvPr/>
          </p:nvSpPr>
          <p:spPr>
            <a:xfrm>
              <a:off x="7418815" y="4803555"/>
              <a:ext cx="16360" cy="23507"/>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grpFill/>
            <a:ln w="25400" cap="flat">
              <a:noFill/>
              <a:prstDash val="solid"/>
              <a:miter lim="400000"/>
            </a:ln>
            <a:effectLst/>
          </p:spPr>
          <p:txBody>
            <a:bodyPr anchor="ctr"/>
            <a:lstStyle/>
            <a:p>
              <a:pPr algn="ctr"/>
              <a:endParaRPr/>
            </a:p>
          </p:txBody>
        </p:sp>
        <p:sp>
          <p:nvSpPr>
            <p:cNvPr id="281" name="î$ľíḑê"/>
            <p:cNvSpPr/>
            <p:nvPr/>
          </p:nvSpPr>
          <p:spPr>
            <a:xfrm>
              <a:off x="5322768" y="4656828"/>
              <a:ext cx="31865" cy="30264"/>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grpFill/>
            <a:ln w="25400" cap="flat">
              <a:noFill/>
              <a:prstDash val="solid"/>
              <a:miter lim="400000"/>
            </a:ln>
            <a:effectLst/>
          </p:spPr>
          <p:txBody>
            <a:bodyPr anchor="ctr"/>
            <a:lstStyle/>
            <a:p>
              <a:pPr algn="ctr"/>
              <a:endParaRPr/>
            </a:p>
          </p:txBody>
        </p:sp>
        <p:sp>
          <p:nvSpPr>
            <p:cNvPr id="282" name="iṣḻîḓé"/>
            <p:cNvSpPr/>
            <p:nvPr/>
          </p:nvSpPr>
          <p:spPr>
            <a:xfrm>
              <a:off x="5724659" y="4042992"/>
              <a:ext cx="23245" cy="213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grpFill/>
            <a:ln w="25400" cap="flat">
              <a:noFill/>
              <a:prstDash val="solid"/>
              <a:miter lim="400000"/>
            </a:ln>
            <a:effectLst/>
          </p:spPr>
          <p:txBody>
            <a:bodyPr anchor="ctr"/>
            <a:lstStyle/>
            <a:p>
              <a:pPr algn="ctr"/>
              <a:endParaRPr/>
            </a:p>
          </p:txBody>
        </p:sp>
        <p:sp>
          <p:nvSpPr>
            <p:cNvPr id="283" name="í$ḷíḑè"/>
            <p:cNvSpPr/>
            <p:nvPr/>
          </p:nvSpPr>
          <p:spPr>
            <a:xfrm>
              <a:off x="5797850" y="3949493"/>
              <a:ext cx="20701" cy="16360"/>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grpFill/>
            <a:ln w="25400" cap="flat">
              <a:noFill/>
              <a:prstDash val="solid"/>
              <a:miter lim="400000"/>
            </a:ln>
            <a:effectLst/>
          </p:spPr>
          <p:txBody>
            <a:bodyPr anchor="ctr"/>
            <a:lstStyle/>
            <a:p>
              <a:pPr algn="ctr"/>
              <a:endParaRPr/>
            </a:p>
          </p:txBody>
        </p:sp>
        <p:sp>
          <p:nvSpPr>
            <p:cNvPr id="284" name="i$ḻîďé"/>
            <p:cNvSpPr/>
            <p:nvPr/>
          </p:nvSpPr>
          <p:spPr>
            <a:xfrm>
              <a:off x="5771093" y="4007307"/>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grpFill/>
            <a:ln w="25400" cap="flat">
              <a:noFill/>
              <a:prstDash val="solid"/>
              <a:miter lim="400000"/>
            </a:ln>
            <a:effectLst/>
          </p:spPr>
          <p:txBody>
            <a:bodyPr anchor="ctr"/>
            <a:lstStyle/>
            <a:p>
              <a:pPr algn="ctr"/>
              <a:endParaRPr/>
            </a:p>
          </p:txBody>
        </p:sp>
        <p:sp>
          <p:nvSpPr>
            <p:cNvPr id="285" name="íśliḋé"/>
            <p:cNvSpPr/>
            <p:nvPr/>
          </p:nvSpPr>
          <p:spPr>
            <a:xfrm>
              <a:off x="4744799" y="3515700"/>
              <a:ext cx="23569" cy="20839"/>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grpFill/>
            <a:ln w="25400" cap="flat">
              <a:noFill/>
              <a:prstDash val="solid"/>
              <a:miter lim="400000"/>
            </a:ln>
            <a:effectLst/>
          </p:spPr>
          <p:txBody>
            <a:bodyPr anchor="ctr"/>
            <a:lstStyle/>
            <a:p>
              <a:pPr algn="ctr"/>
              <a:endParaRPr/>
            </a:p>
          </p:txBody>
        </p:sp>
        <p:sp>
          <p:nvSpPr>
            <p:cNvPr id="286" name="îṧľíḓè"/>
            <p:cNvSpPr/>
            <p:nvPr/>
          </p:nvSpPr>
          <p:spPr>
            <a:xfrm>
              <a:off x="4718288" y="3519867"/>
              <a:ext cx="18421" cy="17929"/>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grpFill/>
            <a:ln w="25400" cap="flat">
              <a:noFill/>
              <a:prstDash val="solid"/>
              <a:miter lim="400000"/>
            </a:ln>
            <a:effectLst/>
          </p:spPr>
          <p:txBody>
            <a:bodyPr anchor="ctr"/>
            <a:lstStyle/>
            <a:p>
              <a:pPr algn="ctr"/>
              <a:endParaRPr/>
            </a:p>
          </p:txBody>
        </p:sp>
        <p:sp>
          <p:nvSpPr>
            <p:cNvPr id="287" name="îŝliḋé"/>
            <p:cNvSpPr/>
            <p:nvPr/>
          </p:nvSpPr>
          <p:spPr>
            <a:xfrm>
              <a:off x="4711539" y="3478504"/>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grpFill/>
            <a:ln w="25400" cap="flat">
              <a:noFill/>
              <a:prstDash val="solid"/>
              <a:miter lim="400000"/>
            </a:ln>
            <a:effectLst/>
          </p:spPr>
          <p:txBody>
            <a:bodyPr anchor="ctr"/>
            <a:lstStyle/>
            <a:p>
              <a:pPr algn="ctr"/>
              <a:endParaRPr/>
            </a:p>
          </p:txBody>
        </p:sp>
        <p:sp>
          <p:nvSpPr>
            <p:cNvPr id="288" name="îşḻîḋè"/>
            <p:cNvSpPr/>
            <p:nvPr/>
          </p:nvSpPr>
          <p:spPr>
            <a:xfrm>
              <a:off x="4753604" y="3480420"/>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grpFill/>
            <a:ln w="25400" cap="flat">
              <a:noFill/>
              <a:prstDash val="solid"/>
              <a:miter lim="400000"/>
            </a:ln>
            <a:effectLst/>
          </p:spPr>
          <p:txBody>
            <a:bodyPr anchor="ctr"/>
            <a:lstStyle/>
            <a:p>
              <a:pPr algn="ctr"/>
              <a:endParaRPr/>
            </a:p>
          </p:txBody>
        </p:sp>
        <p:sp>
          <p:nvSpPr>
            <p:cNvPr id="289" name="îšľiḋé"/>
            <p:cNvSpPr/>
            <p:nvPr/>
          </p:nvSpPr>
          <p:spPr>
            <a:xfrm>
              <a:off x="4664619" y="3447009"/>
              <a:ext cx="16360" cy="22098"/>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grpFill/>
            <a:ln w="25400" cap="flat">
              <a:noFill/>
              <a:prstDash val="solid"/>
              <a:miter lim="400000"/>
            </a:ln>
            <a:effectLst/>
          </p:spPr>
          <p:txBody>
            <a:bodyPr anchor="ctr"/>
            <a:lstStyle/>
            <a:p>
              <a:pPr algn="ctr"/>
              <a:endParaRPr/>
            </a:p>
          </p:txBody>
        </p:sp>
        <p:sp>
          <p:nvSpPr>
            <p:cNvPr id="290" name="ísľîďè"/>
            <p:cNvSpPr/>
            <p:nvPr/>
          </p:nvSpPr>
          <p:spPr>
            <a:xfrm>
              <a:off x="6355015" y="1385657"/>
              <a:ext cx="4055030" cy="2652259"/>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grpFill/>
            <a:ln w="25400" cap="flat">
              <a:noFill/>
              <a:prstDash val="solid"/>
              <a:miter lim="400000"/>
            </a:ln>
            <a:effectLst/>
          </p:spPr>
          <p:txBody>
            <a:bodyPr anchor="ctr"/>
            <a:lstStyle/>
            <a:p>
              <a:pPr algn="ctr"/>
              <a:endParaRPr/>
            </a:p>
          </p:txBody>
        </p:sp>
        <p:sp>
          <p:nvSpPr>
            <p:cNvPr id="291" name="îşľíḋê"/>
            <p:cNvSpPr/>
            <p:nvPr/>
          </p:nvSpPr>
          <p:spPr>
            <a:xfrm>
              <a:off x="7558388" y="1310558"/>
              <a:ext cx="328933" cy="89526"/>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grpFill/>
            <a:ln w="25400" cap="flat">
              <a:noFill/>
              <a:prstDash val="solid"/>
              <a:miter lim="400000"/>
            </a:ln>
            <a:effectLst/>
          </p:spPr>
          <p:txBody>
            <a:bodyPr anchor="ctr"/>
            <a:lstStyle/>
            <a:p>
              <a:pPr algn="ctr"/>
              <a:endParaRPr/>
            </a:p>
          </p:txBody>
        </p:sp>
        <p:sp>
          <p:nvSpPr>
            <p:cNvPr id="292" name="íşľíďê"/>
            <p:cNvSpPr/>
            <p:nvPr/>
          </p:nvSpPr>
          <p:spPr>
            <a:xfrm>
              <a:off x="9628653" y="2148074"/>
              <a:ext cx="217835" cy="255740"/>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grpFill/>
            <a:ln w="25400" cap="flat">
              <a:noFill/>
              <a:prstDash val="solid"/>
              <a:miter lim="400000"/>
            </a:ln>
            <a:effectLst/>
          </p:spPr>
          <p:txBody>
            <a:bodyPr anchor="ctr"/>
            <a:lstStyle/>
            <a:p>
              <a:pPr algn="ctr"/>
              <a:endParaRPr/>
            </a:p>
          </p:txBody>
        </p:sp>
        <p:sp>
          <p:nvSpPr>
            <p:cNvPr id="293" name="iš1íďê"/>
            <p:cNvSpPr/>
            <p:nvPr/>
          </p:nvSpPr>
          <p:spPr>
            <a:xfrm>
              <a:off x="9834882" y="2436351"/>
              <a:ext cx="152671" cy="145223"/>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grpFill/>
            <a:ln w="25400" cap="flat">
              <a:noFill/>
              <a:prstDash val="solid"/>
              <a:miter lim="400000"/>
            </a:ln>
            <a:effectLst/>
          </p:spPr>
          <p:txBody>
            <a:bodyPr anchor="ctr"/>
            <a:lstStyle/>
            <a:p>
              <a:pPr algn="ctr"/>
              <a:endParaRPr/>
            </a:p>
          </p:txBody>
        </p:sp>
        <p:sp>
          <p:nvSpPr>
            <p:cNvPr id="294" name="ïŝ1ïḋè"/>
            <p:cNvSpPr/>
            <p:nvPr/>
          </p:nvSpPr>
          <p:spPr>
            <a:xfrm>
              <a:off x="9716338" y="2591817"/>
              <a:ext cx="274646" cy="265853"/>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grpFill/>
            <a:ln w="25400" cap="flat">
              <a:noFill/>
              <a:prstDash val="solid"/>
              <a:miter lim="400000"/>
            </a:ln>
            <a:effectLst/>
          </p:spPr>
          <p:txBody>
            <a:bodyPr anchor="ctr"/>
            <a:lstStyle/>
            <a:p>
              <a:pPr algn="ctr"/>
              <a:endParaRPr/>
            </a:p>
          </p:txBody>
        </p:sp>
        <p:sp>
          <p:nvSpPr>
            <p:cNvPr id="295" name="iṡļïdé"/>
            <p:cNvSpPr/>
            <p:nvPr/>
          </p:nvSpPr>
          <p:spPr>
            <a:xfrm>
              <a:off x="9773896" y="2850018"/>
              <a:ext cx="47636" cy="42571"/>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grpFill/>
            <a:ln w="25400" cap="flat">
              <a:noFill/>
              <a:prstDash val="solid"/>
              <a:miter lim="400000"/>
            </a:ln>
            <a:effectLst/>
          </p:spPr>
          <p:txBody>
            <a:bodyPr anchor="ctr"/>
            <a:lstStyle/>
            <a:p>
              <a:pPr algn="ctr"/>
              <a:endParaRPr/>
            </a:p>
          </p:txBody>
        </p:sp>
        <p:sp>
          <p:nvSpPr>
            <p:cNvPr id="296" name="ïšḷiḑe"/>
            <p:cNvSpPr/>
            <p:nvPr/>
          </p:nvSpPr>
          <p:spPr>
            <a:xfrm>
              <a:off x="9703522" y="2858648"/>
              <a:ext cx="58652" cy="83042"/>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grpFill/>
            <a:ln w="25400" cap="flat">
              <a:noFill/>
              <a:prstDash val="solid"/>
              <a:miter lim="400000"/>
            </a:ln>
            <a:effectLst/>
          </p:spPr>
          <p:txBody>
            <a:bodyPr anchor="ctr"/>
            <a:lstStyle/>
            <a:p>
              <a:pPr algn="ctr"/>
              <a:endParaRPr/>
            </a:p>
          </p:txBody>
        </p:sp>
        <p:sp>
          <p:nvSpPr>
            <p:cNvPr id="297" name="iśḷïḍè"/>
            <p:cNvSpPr/>
            <p:nvPr/>
          </p:nvSpPr>
          <p:spPr>
            <a:xfrm>
              <a:off x="9478424" y="3163043"/>
              <a:ext cx="55804" cy="107550"/>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grpFill/>
            <a:ln w="25400" cap="flat">
              <a:noFill/>
              <a:prstDash val="solid"/>
              <a:miter lim="400000"/>
            </a:ln>
            <a:effectLst/>
          </p:spPr>
          <p:txBody>
            <a:bodyPr anchor="ctr"/>
            <a:lstStyle/>
            <a:p>
              <a:pPr algn="ctr"/>
              <a:endParaRPr/>
            </a:p>
          </p:txBody>
        </p:sp>
        <p:sp>
          <p:nvSpPr>
            <p:cNvPr id="298" name="ïś1îdè"/>
            <p:cNvSpPr/>
            <p:nvPr/>
          </p:nvSpPr>
          <p:spPr>
            <a:xfrm>
              <a:off x="9135285" y="3359667"/>
              <a:ext cx="61216" cy="64164"/>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grpFill/>
            <a:ln w="25400" cap="flat">
              <a:noFill/>
              <a:prstDash val="solid"/>
              <a:miter lim="400000"/>
            </a:ln>
            <a:effectLst/>
          </p:spPr>
          <p:txBody>
            <a:bodyPr anchor="ctr"/>
            <a:lstStyle/>
            <a:p>
              <a:pPr algn="ctr"/>
              <a:endParaRPr/>
            </a:p>
          </p:txBody>
        </p:sp>
        <p:sp>
          <p:nvSpPr>
            <p:cNvPr id="299" name="îş1îďe"/>
            <p:cNvSpPr/>
            <p:nvPr/>
          </p:nvSpPr>
          <p:spPr>
            <a:xfrm>
              <a:off x="9517257" y="3403769"/>
              <a:ext cx="158867" cy="207893"/>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grpFill/>
            <a:ln w="25400" cap="flat">
              <a:noFill/>
              <a:prstDash val="solid"/>
              <a:miter lim="400000"/>
            </a:ln>
            <a:effectLst/>
          </p:spPr>
          <p:txBody>
            <a:bodyPr anchor="ctr"/>
            <a:lstStyle/>
            <a:p>
              <a:pPr algn="ctr"/>
              <a:endParaRPr/>
            </a:p>
          </p:txBody>
        </p:sp>
        <p:sp>
          <p:nvSpPr>
            <p:cNvPr id="300" name="išḷiḋê"/>
            <p:cNvSpPr/>
            <p:nvPr/>
          </p:nvSpPr>
          <p:spPr>
            <a:xfrm>
              <a:off x="9453604" y="3685864"/>
              <a:ext cx="89307" cy="96995"/>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grpFill/>
            <a:ln w="25400" cap="flat">
              <a:noFill/>
              <a:prstDash val="solid"/>
              <a:miter lim="400000"/>
            </a:ln>
            <a:effectLst/>
          </p:spPr>
          <p:txBody>
            <a:bodyPr anchor="ctr"/>
            <a:lstStyle/>
            <a:p>
              <a:pPr algn="ctr"/>
              <a:endParaRPr/>
            </a:p>
          </p:txBody>
        </p:sp>
        <p:sp>
          <p:nvSpPr>
            <p:cNvPr id="301" name="íṩḻîḑe"/>
            <p:cNvSpPr/>
            <p:nvPr/>
          </p:nvSpPr>
          <p:spPr>
            <a:xfrm>
              <a:off x="9553899" y="3604386"/>
              <a:ext cx="41967" cy="41633"/>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grpFill/>
            <a:ln w="25400" cap="flat">
              <a:noFill/>
              <a:prstDash val="solid"/>
              <a:miter lim="400000"/>
            </a:ln>
            <a:effectLst/>
          </p:spPr>
          <p:txBody>
            <a:bodyPr anchor="ctr"/>
            <a:lstStyle/>
            <a:p>
              <a:pPr algn="ctr"/>
              <a:endParaRPr/>
            </a:p>
          </p:txBody>
        </p:sp>
        <p:sp>
          <p:nvSpPr>
            <p:cNvPr id="302" name="işľïḋé"/>
            <p:cNvSpPr/>
            <p:nvPr/>
          </p:nvSpPr>
          <p:spPr>
            <a:xfrm>
              <a:off x="9690104" y="3635830"/>
              <a:ext cx="70568" cy="49078"/>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grpFill/>
            <a:ln w="25400" cap="flat">
              <a:noFill/>
              <a:prstDash val="solid"/>
              <a:miter lim="400000"/>
            </a:ln>
            <a:effectLst/>
          </p:spPr>
          <p:txBody>
            <a:bodyPr anchor="ctr"/>
            <a:lstStyle/>
            <a:p>
              <a:pPr algn="ctr"/>
              <a:endParaRPr/>
            </a:p>
          </p:txBody>
        </p:sp>
        <p:sp>
          <p:nvSpPr>
            <p:cNvPr id="303" name="iṧlîďê"/>
            <p:cNvSpPr/>
            <p:nvPr/>
          </p:nvSpPr>
          <p:spPr>
            <a:xfrm>
              <a:off x="9646111" y="3565738"/>
              <a:ext cx="19467" cy="25344"/>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grpFill/>
            <a:ln w="25400" cap="flat">
              <a:noFill/>
              <a:prstDash val="solid"/>
              <a:miter lim="400000"/>
            </a:ln>
            <a:effectLst/>
          </p:spPr>
          <p:txBody>
            <a:bodyPr anchor="ctr"/>
            <a:lstStyle/>
            <a:p>
              <a:pPr algn="ctr"/>
              <a:endParaRPr/>
            </a:p>
          </p:txBody>
        </p:sp>
        <p:sp>
          <p:nvSpPr>
            <p:cNvPr id="304" name="iṣlíḋe"/>
            <p:cNvSpPr/>
            <p:nvPr/>
          </p:nvSpPr>
          <p:spPr>
            <a:xfrm>
              <a:off x="9594891" y="3654803"/>
              <a:ext cx="47691" cy="48989"/>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grpFill/>
            <a:ln w="25400" cap="flat">
              <a:noFill/>
              <a:prstDash val="solid"/>
              <a:miter lim="400000"/>
            </a:ln>
            <a:effectLst/>
          </p:spPr>
          <p:txBody>
            <a:bodyPr anchor="ctr"/>
            <a:lstStyle/>
            <a:p>
              <a:pPr algn="ctr"/>
              <a:endParaRPr/>
            </a:p>
          </p:txBody>
        </p:sp>
        <p:sp>
          <p:nvSpPr>
            <p:cNvPr id="305" name="îṡḻîḓé"/>
            <p:cNvSpPr/>
            <p:nvPr/>
          </p:nvSpPr>
          <p:spPr>
            <a:xfrm>
              <a:off x="9632393" y="3706816"/>
              <a:ext cx="37284" cy="54904"/>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grpFill/>
            <a:ln w="25400" cap="flat">
              <a:noFill/>
              <a:prstDash val="solid"/>
              <a:miter lim="400000"/>
            </a:ln>
            <a:effectLst/>
          </p:spPr>
          <p:txBody>
            <a:bodyPr anchor="ctr"/>
            <a:lstStyle/>
            <a:p>
              <a:pPr algn="ctr"/>
              <a:endParaRPr/>
            </a:p>
          </p:txBody>
        </p:sp>
        <p:sp>
          <p:nvSpPr>
            <p:cNvPr id="306" name="íş1iḑê"/>
            <p:cNvSpPr/>
            <p:nvPr/>
          </p:nvSpPr>
          <p:spPr>
            <a:xfrm>
              <a:off x="9681665" y="3678031"/>
              <a:ext cx="29941" cy="51005"/>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grpFill/>
            <a:ln w="25400" cap="flat">
              <a:noFill/>
              <a:prstDash val="solid"/>
              <a:miter lim="400000"/>
            </a:ln>
            <a:effectLst/>
          </p:spPr>
          <p:txBody>
            <a:bodyPr anchor="ctr"/>
            <a:lstStyle/>
            <a:p>
              <a:pPr algn="ctr"/>
              <a:endParaRPr/>
            </a:p>
          </p:txBody>
        </p:sp>
        <p:sp>
          <p:nvSpPr>
            <p:cNvPr id="307" name="íśḷïḍe"/>
            <p:cNvSpPr/>
            <p:nvPr/>
          </p:nvSpPr>
          <p:spPr>
            <a:xfrm>
              <a:off x="9628583" y="3726518"/>
              <a:ext cx="162677" cy="158780"/>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grpFill/>
            <a:ln w="25400" cap="flat">
              <a:noFill/>
              <a:prstDash val="solid"/>
              <a:miter lim="400000"/>
            </a:ln>
            <a:effectLst/>
          </p:spPr>
          <p:txBody>
            <a:bodyPr anchor="ctr"/>
            <a:lstStyle/>
            <a:p>
              <a:pPr algn="ctr"/>
              <a:endParaRPr/>
            </a:p>
          </p:txBody>
        </p:sp>
        <p:sp>
          <p:nvSpPr>
            <p:cNvPr id="308" name="ïṧḷíḍe"/>
            <p:cNvSpPr/>
            <p:nvPr/>
          </p:nvSpPr>
          <p:spPr>
            <a:xfrm>
              <a:off x="9187751" y="3843193"/>
              <a:ext cx="329761" cy="381201"/>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grpFill/>
            <a:ln w="25400" cap="flat">
              <a:noFill/>
              <a:prstDash val="solid"/>
              <a:miter lim="400000"/>
            </a:ln>
            <a:effectLst/>
          </p:spPr>
          <p:txBody>
            <a:bodyPr anchor="ctr"/>
            <a:lstStyle/>
            <a:p>
              <a:pPr algn="ctr"/>
              <a:endParaRPr/>
            </a:p>
          </p:txBody>
        </p:sp>
        <p:sp>
          <p:nvSpPr>
            <p:cNvPr id="309" name="ïṩ1ïďé"/>
            <p:cNvSpPr/>
            <p:nvPr/>
          </p:nvSpPr>
          <p:spPr>
            <a:xfrm>
              <a:off x="9518950" y="4026819"/>
              <a:ext cx="221080" cy="264412"/>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grpFill/>
            <a:ln w="25400" cap="flat">
              <a:noFill/>
              <a:prstDash val="solid"/>
              <a:miter lim="400000"/>
            </a:ln>
            <a:effectLst/>
          </p:spPr>
          <p:txBody>
            <a:bodyPr anchor="ctr"/>
            <a:lstStyle/>
            <a:p>
              <a:pPr algn="ctr"/>
              <a:endParaRPr/>
            </a:p>
          </p:txBody>
        </p:sp>
        <p:sp>
          <p:nvSpPr>
            <p:cNvPr id="310" name="íSlîḋe"/>
            <p:cNvSpPr/>
            <p:nvPr/>
          </p:nvSpPr>
          <p:spPr>
            <a:xfrm>
              <a:off x="9816350" y="3993819"/>
              <a:ext cx="41001" cy="103795"/>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grpFill/>
            <a:ln w="25400" cap="flat">
              <a:noFill/>
              <a:prstDash val="solid"/>
              <a:miter lim="400000"/>
            </a:ln>
            <a:effectLst/>
          </p:spPr>
          <p:txBody>
            <a:bodyPr anchor="ctr"/>
            <a:lstStyle/>
            <a:p>
              <a:pPr algn="ctr"/>
              <a:endParaRPr/>
            </a:p>
          </p:txBody>
        </p:sp>
        <p:sp>
          <p:nvSpPr>
            <p:cNvPr id="311" name="iṩ1îḍè"/>
            <p:cNvSpPr/>
            <p:nvPr/>
          </p:nvSpPr>
          <p:spPr>
            <a:xfrm>
              <a:off x="9834437" y="4184237"/>
              <a:ext cx="82580" cy="37553"/>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grpFill/>
            <a:ln w="25400" cap="flat">
              <a:noFill/>
              <a:prstDash val="solid"/>
              <a:miter lim="400000"/>
            </a:ln>
            <a:effectLst/>
          </p:spPr>
          <p:txBody>
            <a:bodyPr anchor="ctr"/>
            <a:lstStyle/>
            <a:p>
              <a:pPr algn="ctr"/>
              <a:endParaRPr/>
            </a:p>
          </p:txBody>
        </p:sp>
        <p:sp>
          <p:nvSpPr>
            <p:cNvPr id="312" name="îSlíḋé"/>
            <p:cNvSpPr/>
            <p:nvPr/>
          </p:nvSpPr>
          <p:spPr>
            <a:xfrm>
              <a:off x="9664278" y="4387494"/>
              <a:ext cx="133525" cy="80961"/>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grpFill/>
            <a:ln w="25400" cap="flat">
              <a:noFill/>
              <a:prstDash val="solid"/>
              <a:miter lim="400000"/>
            </a:ln>
            <a:effectLst/>
          </p:spPr>
          <p:txBody>
            <a:bodyPr anchor="ctr"/>
            <a:lstStyle/>
            <a:p>
              <a:pPr algn="ctr"/>
              <a:endParaRPr/>
            </a:p>
          </p:txBody>
        </p:sp>
        <p:sp>
          <p:nvSpPr>
            <p:cNvPr id="313" name="iśliḍè"/>
            <p:cNvSpPr/>
            <p:nvPr/>
          </p:nvSpPr>
          <p:spPr>
            <a:xfrm>
              <a:off x="9557284" y="4379124"/>
              <a:ext cx="90437" cy="43332"/>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grpFill/>
            <a:ln w="25400" cap="flat">
              <a:noFill/>
              <a:prstDash val="solid"/>
              <a:miter lim="400000"/>
            </a:ln>
            <a:effectLst/>
          </p:spPr>
          <p:txBody>
            <a:bodyPr anchor="ctr"/>
            <a:lstStyle/>
            <a:p>
              <a:pPr algn="ctr"/>
              <a:endParaRPr/>
            </a:p>
          </p:txBody>
        </p:sp>
        <p:sp>
          <p:nvSpPr>
            <p:cNvPr id="314" name="íSḻîḓè"/>
            <p:cNvSpPr/>
            <p:nvPr/>
          </p:nvSpPr>
          <p:spPr>
            <a:xfrm>
              <a:off x="9429485" y="4387992"/>
              <a:ext cx="74217" cy="35014"/>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grpFill/>
            <a:ln w="25400" cap="flat">
              <a:noFill/>
              <a:prstDash val="solid"/>
              <a:miter lim="400000"/>
            </a:ln>
            <a:effectLst/>
          </p:spPr>
          <p:txBody>
            <a:bodyPr anchor="ctr"/>
            <a:lstStyle/>
            <a:p>
              <a:pPr algn="ctr"/>
              <a:endParaRPr/>
            </a:p>
          </p:txBody>
        </p:sp>
        <p:sp>
          <p:nvSpPr>
            <p:cNvPr id="315" name="îŝ1íḑé"/>
            <p:cNvSpPr/>
            <p:nvPr/>
          </p:nvSpPr>
          <p:spPr>
            <a:xfrm>
              <a:off x="9520068" y="4428015"/>
              <a:ext cx="55095" cy="31317"/>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grpFill/>
            <a:ln w="25400" cap="flat">
              <a:noFill/>
              <a:prstDash val="solid"/>
              <a:miter lim="400000"/>
            </a:ln>
            <a:effectLst/>
          </p:spPr>
          <p:txBody>
            <a:bodyPr anchor="ctr"/>
            <a:lstStyle/>
            <a:p>
              <a:pPr algn="ctr"/>
              <a:endParaRPr/>
            </a:p>
          </p:txBody>
        </p:sp>
        <p:sp>
          <p:nvSpPr>
            <p:cNvPr id="316" name="îṧ1îḓê"/>
            <p:cNvSpPr/>
            <p:nvPr/>
          </p:nvSpPr>
          <p:spPr>
            <a:xfrm>
              <a:off x="9067733" y="4304888"/>
              <a:ext cx="331335" cy="94555"/>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grpFill/>
            <a:ln w="25400" cap="flat">
              <a:noFill/>
              <a:prstDash val="solid"/>
              <a:miter lim="400000"/>
            </a:ln>
            <a:effectLst/>
          </p:spPr>
          <p:txBody>
            <a:bodyPr anchor="ctr"/>
            <a:lstStyle/>
            <a:p>
              <a:pPr algn="ctr"/>
              <a:endParaRPr/>
            </a:p>
          </p:txBody>
        </p:sp>
        <p:sp>
          <p:nvSpPr>
            <p:cNvPr id="317" name="ïśľíďè"/>
            <p:cNvSpPr/>
            <p:nvPr/>
          </p:nvSpPr>
          <p:spPr>
            <a:xfrm>
              <a:off x="8739813" y="3881623"/>
              <a:ext cx="352969" cy="414364"/>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grpFill/>
            <a:ln w="25400" cap="flat">
              <a:noFill/>
              <a:prstDash val="solid"/>
              <a:miter lim="400000"/>
            </a:ln>
            <a:effectLst/>
          </p:spPr>
          <p:txBody>
            <a:bodyPr anchor="ctr"/>
            <a:lstStyle/>
            <a:p>
              <a:pPr algn="ctr"/>
              <a:endParaRPr/>
            </a:p>
          </p:txBody>
        </p:sp>
        <p:sp>
          <p:nvSpPr>
            <p:cNvPr id="318" name="ïṥlíḑé"/>
            <p:cNvSpPr/>
            <p:nvPr/>
          </p:nvSpPr>
          <p:spPr>
            <a:xfrm>
              <a:off x="8199229" y="3742697"/>
              <a:ext cx="76119" cy="114668"/>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grpFill/>
            <a:ln w="25400" cap="flat">
              <a:noFill/>
              <a:prstDash val="solid"/>
              <a:miter lim="400000"/>
            </a:ln>
            <a:effectLst/>
          </p:spPr>
          <p:txBody>
            <a:bodyPr anchor="ctr"/>
            <a:lstStyle/>
            <a:p>
              <a:pPr algn="ctr"/>
              <a:endParaRPr/>
            </a:p>
          </p:txBody>
        </p:sp>
        <p:sp>
          <p:nvSpPr>
            <p:cNvPr id="319" name="íśļïḋe"/>
            <p:cNvSpPr/>
            <p:nvPr/>
          </p:nvSpPr>
          <p:spPr>
            <a:xfrm>
              <a:off x="7957224" y="3867942"/>
              <a:ext cx="20203" cy="24844"/>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grpFill/>
            <a:ln w="25400" cap="flat">
              <a:noFill/>
              <a:prstDash val="solid"/>
              <a:miter lim="400000"/>
            </a:ln>
            <a:effectLst/>
          </p:spPr>
          <p:txBody>
            <a:bodyPr anchor="ctr"/>
            <a:lstStyle/>
            <a:p>
              <a:pPr algn="ctr"/>
              <a:endParaRPr/>
            </a:p>
          </p:txBody>
        </p:sp>
        <p:sp>
          <p:nvSpPr>
            <p:cNvPr id="320" name="iṩḷïdé"/>
            <p:cNvSpPr/>
            <p:nvPr/>
          </p:nvSpPr>
          <p:spPr>
            <a:xfrm>
              <a:off x="7953865" y="3917350"/>
              <a:ext cx="21543" cy="20151"/>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grpFill/>
            <a:ln w="25400" cap="flat">
              <a:noFill/>
              <a:prstDash val="solid"/>
              <a:miter lim="400000"/>
            </a:ln>
            <a:effectLst/>
          </p:spPr>
          <p:txBody>
            <a:bodyPr anchor="ctr"/>
            <a:lstStyle/>
            <a:p>
              <a:pPr algn="ctr"/>
              <a:endParaRPr/>
            </a:p>
          </p:txBody>
        </p:sp>
        <p:sp>
          <p:nvSpPr>
            <p:cNvPr id="321" name="í$ľîḑè"/>
            <p:cNvSpPr/>
            <p:nvPr/>
          </p:nvSpPr>
          <p:spPr>
            <a:xfrm>
              <a:off x="7931635" y="3837005"/>
              <a:ext cx="18834" cy="20358"/>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grpFill/>
            <a:ln w="25400" cap="flat">
              <a:noFill/>
              <a:prstDash val="solid"/>
              <a:miter lim="400000"/>
            </a:ln>
            <a:effectLst/>
          </p:spPr>
          <p:txBody>
            <a:bodyPr anchor="ctr"/>
            <a:lstStyle/>
            <a:p>
              <a:pPr algn="ctr"/>
              <a:endParaRPr/>
            </a:p>
          </p:txBody>
        </p:sp>
        <p:sp>
          <p:nvSpPr>
            <p:cNvPr id="322" name="îṩľiḋe"/>
            <p:cNvSpPr/>
            <p:nvPr/>
          </p:nvSpPr>
          <p:spPr>
            <a:xfrm>
              <a:off x="7171214" y="3107084"/>
              <a:ext cx="22347" cy="31175"/>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grpFill/>
            <a:ln w="25400" cap="flat">
              <a:noFill/>
              <a:prstDash val="solid"/>
              <a:miter lim="400000"/>
            </a:ln>
            <a:effectLst/>
          </p:spPr>
          <p:txBody>
            <a:bodyPr anchor="ctr"/>
            <a:lstStyle/>
            <a:p>
              <a:pPr algn="ctr"/>
              <a:endParaRPr/>
            </a:p>
          </p:txBody>
        </p:sp>
        <p:sp>
          <p:nvSpPr>
            <p:cNvPr id="323" name="iSlíḓe"/>
            <p:cNvSpPr/>
            <p:nvPr/>
          </p:nvSpPr>
          <p:spPr>
            <a:xfrm>
              <a:off x="6561284" y="2785626"/>
              <a:ext cx="67222" cy="44468"/>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grpFill/>
            <a:ln w="25400" cap="flat">
              <a:noFill/>
              <a:prstDash val="solid"/>
              <a:miter lim="400000"/>
            </a:ln>
            <a:effectLst/>
          </p:spPr>
          <p:txBody>
            <a:bodyPr anchor="ctr"/>
            <a:lstStyle/>
            <a:p>
              <a:pPr algn="ctr"/>
              <a:endParaRPr/>
            </a:p>
          </p:txBody>
        </p:sp>
        <p:sp>
          <p:nvSpPr>
            <p:cNvPr id="324" name="i$1íde"/>
            <p:cNvSpPr/>
            <p:nvPr/>
          </p:nvSpPr>
          <p:spPr>
            <a:xfrm>
              <a:off x="5255087" y="1585911"/>
              <a:ext cx="2042366" cy="1189722"/>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grpFill/>
            <a:ln w="25400" cap="flat">
              <a:noFill/>
              <a:prstDash val="solid"/>
              <a:miter lim="400000"/>
            </a:ln>
            <a:effectLst/>
          </p:spPr>
          <p:txBody>
            <a:bodyPr anchor="ctr"/>
            <a:lstStyle/>
            <a:p>
              <a:pPr algn="ctr"/>
              <a:endParaRPr/>
            </a:p>
          </p:txBody>
        </p:sp>
        <p:sp>
          <p:nvSpPr>
            <p:cNvPr id="325" name="ïšļïḍè"/>
            <p:cNvSpPr/>
            <p:nvPr/>
          </p:nvSpPr>
          <p:spPr>
            <a:xfrm>
              <a:off x="6872934" y="1426645"/>
              <a:ext cx="308560" cy="179738"/>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grpFill/>
            <a:ln w="25400" cap="flat">
              <a:noFill/>
              <a:prstDash val="solid"/>
              <a:miter lim="400000"/>
            </a:ln>
            <a:effectLst/>
          </p:spPr>
          <p:txBody>
            <a:bodyPr anchor="ctr"/>
            <a:lstStyle/>
            <a:p>
              <a:pPr algn="ctr"/>
              <a:endParaRPr/>
            </a:p>
          </p:txBody>
        </p:sp>
        <p:sp>
          <p:nvSpPr>
            <p:cNvPr id="326" name="i$lïdé"/>
            <p:cNvSpPr/>
            <p:nvPr/>
          </p:nvSpPr>
          <p:spPr>
            <a:xfrm>
              <a:off x="5869377" y="1326101"/>
              <a:ext cx="358160" cy="136980"/>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grpFill/>
            <a:ln w="25400" cap="flat">
              <a:noFill/>
              <a:prstDash val="solid"/>
              <a:miter lim="400000"/>
            </a:ln>
            <a:effectLst/>
          </p:spPr>
          <p:txBody>
            <a:bodyPr anchor="ctr"/>
            <a:lstStyle/>
            <a:p>
              <a:pPr algn="ctr"/>
              <a:endParaRPr/>
            </a:p>
          </p:txBody>
        </p:sp>
        <p:sp>
          <p:nvSpPr>
            <p:cNvPr id="327" name="ï$ḻîďe"/>
            <p:cNvSpPr/>
            <p:nvPr/>
          </p:nvSpPr>
          <p:spPr>
            <a:xfrm>
              <a:off x="5016160" y="1729403"/>
              <a:ext cx="228706" cy="93668"/>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grpFill/>
            <a:ln w="25400" cap="flat">
              <a:noFill/>
              <a:prstDash val="solid"/>
              <a:miter lim="400000"/>
            </a:ln>
            <a:effectLst/>
          </p:spPr>
          <p:txBody>
            <a:bodyPr anchor="ctr"/>
            <a:lstStyle/>
            <a:p>
              <a:pPr algn="ctr"/>
              <a:endParaRPr/>
            </a:p>
          </p:txBody>
        </p:sp>
        <p:sp>
          <p:nvSpPr>
            <p:cNvPr id="328" name="i$1îḓe"/>
            <p:cNvSpPr/>
            <p:nvPr/>
          </p:nvSpPr>
          <p:spPr>
            <a:xfrm>
              <a:off x="5414902" y="1601282"/>
              <a:ext cx="41288" cy="20045"/>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grpFill/>
            <a:ln w="25400" cap="flat">
              <a:noFill/>
              <a:prstDash val="solid"/>
              <a:miter lim="400000"/>
            </a:ln>
            <a:effectLst/>
          </p:spPr>
          <p:txBody>
            <a:bodyPr anchor="ctr"/>
            <a:lstStyle/>
            <a:p>
              <a:pPr algn="ctr"/>
              <a:endParaRPr/>
            </a:p>
          </p:txBody>
        </p:sp>
        <p:sp>
          <p:nvSpPr>
            <p:cNvPr id="329" name="ïŝḷîḑê"/>
            <p:cNvSpPr/>
            <p:nvPr/>
          </p:nvSpPr>
          <p:spPr>
            <a:xfrm>
              <a:off x="5426458" y="1837882"/>
              <a:ext cx="35170" cy="22995"/>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grpFill/>
            <a:ln w="25400" cap="flat">
              <a:noFill/>
              <a:prstDash val="solid"/>
              <a:miter lim="400000"/>
            </a:ln>
            <a:effectLst/>
          </p:spPr>
          <p:txBody>
            <a:bodyPr anchor="ctr"/>
            <a:lstStyle/>
            <a:p>
              <a:pPr algn="ctr"/>
              <a:endParaRPr/>
            </a:p>
          </p:txBody>
        </p:sp>
        <p:sp>
          <p:nvSpPr>
            <p:cNvPr id="330" name="îš1íḓê"/>
            <p:cNvSpPr/>
            <p:nvPr/>
          </p:nvSpPr>
          <p:spPr>
            <a:xfrm>
              <a:off x="5430421" y="1863360"/>
              <a:ext cx="21346" cy="16360"/>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grpFill/>
            <a:ln w="25400" cap="flat">
              <a:noFill/>
              <a:prstDash val="solid"/>
              <a:miter lim="400000"/>
            </a:ln>
            <a:effectLst/>
          </p:spPr>
          <p:txBody>
            <a:bodyPr anchor="ctr"/>
            <a:lstStyle/>
            <a:p>
              <a:pPr algn="ctr"/>
              <a:endParaRPr/>
            </a:p>
          </p:txBody>
        </p:sp>
        <p:sp>
          <p:nvSpPr>
            <p:cNvPr id="331" name="ïṥḻidê"/>
            <p:cNvSpPr/>
            <p:nvPr/>
          </p:nvSpPr>
          <p:spPr>
            <a:xfrm>
              <a:off x="5276566" y="2090226"/>
              <a:ext cx="141495" cy="136887"/>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grpFill/>
            <a:ln w="25400" cap="flat">
              <a:noFill/>
              <a:prstDash val="solid"/>
              <a:miter lim="400000"/>
            </a:ln>
            <a:effectLst/>
          </p:spPr>
          <p:txBody>
            <a:bodyPr anchor="ctr"/>
            <a:lstStyle/>
            <a:p>
              <a:pPr algn="ctr"/>
              <a:endParaRPr/>
            </a:p>
          </p:txBody>
        </p:sp>
        <p:sp>
          <p:nvSpPr>
            <p:cNvPr id="332" name="ïśḻîḑé"/>
            <p:cNvSpPr/>
            <p:nvPr/>
          </p:nvSpPr>
          <p:spPr>
            <a:xfrm>
              <a:off x="5407156" y="1993299"/>
              <a:ext cx="206900" cy="271619"/>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grpFill/>
            <a:ln w="25400" cap="flat">
              <a:noFill/>
              <a:prstDash val="solid"/>
              <a:miter lim="400000"/>
            </a:ln>
            <a:effectLst/>
          </p:spPr>
          <p:txBody>
            <a:bodyPr anchor="ctr"/>
            <a:lstStyle/>
            <a:p>
              <a:pPr algn="ctr"/>
              <a:endParaRPr/>
            </a:p>
          </p:txBody>
        </p:sp>
        <p:sp>
          <p:nvSpPr>
            <p:cNvPr id="333" name="iṩlidê"/>
            <p:cNvSpPr/>
            <p:nvPr/>
          </p:nvSpPr>
          <p:spPr>
            <a:xfrm>
              <a:off x="5439609" y="2113104"/>
              <a:ext cx="16360" cy="21150"/>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grpFill/>
            <a:ln w="25400" cap="flat">
              <a:noFill/>
              <a:prstDash val="solid"/>
              <a:miter lim="400000"/>
            </a:ln>
            <a:effectLst/>
          </p:spPr>
          <p:txBody>
            <a:bodyPr anchor="ctr"/>
            <a:lstStyle/>
            <a:p>
              <a:pPr algn="ctr"/>
              <a:endParaRPr/>
            </a:p>
          </p:txBody>
        </p:sp>
        <p:sp>
          <p:nvSpPr>
            <p:cNvPr id="334" name="iṡ1ídê"/>
            <p:cNvSpPr/>
            <p:nvPr/>
          </p:nvSpPr>
          <p:spPr>
            <a:xfrm>
              <a:off x="5461229" y="2281207"/>
              <a:ext cx="17764" cy="16360"/>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grpFill/>
            <a:ln w="25400" cap="flat">
              <a:noFill/>
              <a:prstDash val="solid"/>
              <a:miter lim="400000"/>
            </a:ln>
            <a:effectLst/>
          </p:spPr>
          <p:txBody>
            <a:bodyPr anchor="ctr"/>
            <a:lstStyle/>
            <a:p>
              <a:pPr algn="ctr"/>
              <a:endParaRPr/>
            </a:p>
          </p:txBody>
        </p:sp>
        <p:sp>
          <p:nvSpPr>
            <p:cNvPr id="335" name="îṩļíḋe"/>
            <p:cNvSpPr/>
            <p:nvPr/>
          </p:nvSpPr>
          <p:spPr>
            <a:xfrm>
              <a:off x="5486629" y="2286760"/>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grpFill/>
            <a:ln w="25400" cap="flat">
              <a:noFill/>
              <a:prstDash val="solid"/>
              <a:miter lim="400000"/>
            </a:ln>
            <a:effectLst/>
          </p:spPr>
          <p:txBody>
            <a:bodyPr anchor="ctr"/>
            <a:lstStyle/>
            <a:p>
              <a:pPr algn="ctr"/>
              <a:endParaRPr/>
            </a:p>
          </p:txBody>
        </p:sp>
        <p:sp>
          <p:nvSpPr>
            <p:cNvPr id="336" name="îṣľiḓè"/>
            <p:cNvSpPr/>
            <p:nvPr/>
          </p:nvSpPr>
          <p:spPr>
            <a:xfrm>
              <a:off x="5605003" y="2617425"/>
              <a:ext cx="39478" cy="45925"/>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grpFill/>
            <a:ln w="25400" cap="flat">
              <a:noFill/>
              <a:prstDash val="solid"/>
              <a:miter lim="400000"/>
            </a:ln>
            <a:effectLst/>
          </p:spPr>
          <p:txBody>
            <a:bodyPr anchor="ctr"/>
            <a:lstStyle/>
            <a:p>
              <a:pPr algn="ctr"/>
              <a:endParaRPr/>
            </a:p>
          </p:txBody>
        </p:sp>
        <p:sp>
          <p:nvSpPr>
            <p:cNvPr id="337" name="is1iḑé"/>
            <p:cNvSpPr/>
            <p:nvPr/>
          </p:nvSpPr>
          <p:spPr>
            <a:xfrm>
              <a:off x="5813157" y="2519155"/>
              <a:ext cx="32675" cy="52401"/>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grpFill/>
            <a:ln w="25400" cap="flat">
              <a:noFill/>
              <a:prstDash val="solid"/>
              <a:miter lim="400000"/>
            </a:ln>
            <a:effectLst/>
          </p:spPr>
          <p:txBody>
            <a:bodyPr anchor="ctr"/>
            <a:lstStyle/>
            <a:p>
              <a:pPr algn="ctr"/>
              <a:endParaRPr/>
            </a:p>
          </p:txBody>
        </p:sp>
        <p:sp>
          <p:nvSpPr>
            <p:cNvPr id="338" name="íṡ1iḍe"/>
            <p:cNvSpPr/>
            <p:nvPr/>
          </p:nvSpPr>
          <p:spPr>
            <a:xfrm>
              <a:off x="5800394" y="2590774"/>
              <a:ext cx="44328" cy="77472"/>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grpFill/>
            <a:ln w="25400" cap="flat">
              <a:noFill/>
              <a:prstDash val="solid"/>
              <a:miter lim="400000"/>
            </a:ln>
            <a:effectLst/>
          </p:spPr>
          <p:txBody>
            <a:bodyPr anchor="ctr"/>
            <a:lstStyle/>
            <a:p>
              <a:pPr algn="ctr"/>
              <a:endParaRPr/>
            </a:p>
          </p:txBody>
        </p:sp>
        <p:sp>
          <p:nvSpPr>
            <p:cNvPr id="339" name="îṥḷíḋè"/>
            <p:cNvSpPr/>
            <p:nvPr/>
          </p:nvSpPr>
          <p:spPr>
            <a:xfrm>
              <a:off x="5935621" y="2695122"/>
              <a:ext cx="87464" cy="46959"/>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grpFill/>
            <a:ln w="25400" cap="flat">
              <a:noFill/>
              <a:prstDash val="solid"/>
              <a:miter lim="400000"/>
            </a:ln>
            <a:effectLst/>
          </p:spPr>
          <p:txBody>
            <a:bodyPr anchor="ctr"/>
            <a:lstStyle/>
            <a:p>
              <a:pPr algn="ctr"/>
              <a:endParaRPr/>
            </a:p>
          </p:txBody>
        </p:sp>
        <p:sp>
          <p:nvSpPr>
            <p:cNvPr id="340" name="îṣļiḍé"/>
            <p:cNvSpPr/>
            <p:nvPr/>
          </p:nvSpPr>
          <p:spPr>
            <a:xfrm>
              <a:off x="5977156" y="2768475"/>
              <a:ext cx="19383" cy="16966"/>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grpFill/>
            <a:ln w="25400" cap="flat">
              <a:noFill/>
              <a:prstDash val="solid"/>
              <a:miter lim="400000"/>
            </a:ln>
            <a:effectLst/>
          </p:spPr>
          <p:txBody>
            <a:bodyPr anchor="ctr"/>
            <a:lstStyle/>
            <a:p>
              <a:pPr algn="ctr"/>
              <a:endParaRPr/>
            </a:p>
          </p:txBody>
        </p:sp>
        <p:sp>
          <p:nvSpPr>
            <p:cNvPr id="341" name="íṩ1îdê"/>
            <p:cNvSpPr/>
            <p:nvPr/>
          </p:nvSpPr>
          <p:spPr>
            <a:xfrm>
              <a:off x="6277853" y="2784962"/>
              <a:ext cx="97332" cy="33679"/>
            </a:xfrm>
            <a:custGeom>
              <a:avLst/>
              <a:gdLst/>
              <a:ahLst/>
              <a:cxnLst>
                <a:cxn ang="0">
                  <a:pos x="wd2" y="hd2"/>
                </a:cxn>
                <a:cxn ang="5400000">
                  <a:pos x="wd2" y="hd2"/>
                </a:cxn>
                <a:cxn ang="10800000">
                  <a:pos x="wd2" y="hd2"/>
                </a:cxn>
                <a:cxn ang="16200000">
                  <a:pos x="wd2" y="hd2"/>
                </a:cxn>
              </a:cxnLst>
              <a:rect l="0" t="0" r="r" b="b"/>
              <a:pathLst>
                <a:path w="21565" h="19779" extrusionOk="0">
                  <a:moveTo>
                    <a:pt x="12434" y="4397"/>
                  </a:moveTo>
                  <a:lnTo>
                    <a:pt x="7006" y="2044"/>
                  </a:lnTo>
                  <a:lnTo>
                    <a:pt x="3364" y="1828"/>
                  </a:lnTo>
                  <a:cubicBezTo>
                    <a:pt x="2241" y="-1757"/>
                    <a:pt x="29" y="279"/>
                    <a:pt x="0" y="4926"/>
                  </a:cubicBezTo>
                  <a:cubicBezTo>
                    <a:pt x="-35" y="10379"/>
                    <a:pt x="2718" y="12346"/>
                    <a:pt x="3736" y="7595"/>
                  </a:cubicBezTo>
                  <a:lnTo>
                    <a:pt x="6269" y="12491"/>
                  </a:lnTo>
                  <a:lnTo>
                    <a:pt x="8797" y="17829"/>
                  </a:lnTo>
                  <a:cubicBezTo>
                    <a:pt x="10237" y="18722"/>
                    <a:pt x="11702" y="19311"/>
                    <a:pt x="13178" y="19590"/>
                  </a:cubicBezTo>
                  <a:cubicBezTo>
                    <a:pt x="14509" y="19843"/>
                    <a:pt x="15846" y="19843"/>
                    <a:pt x="17178" y="19590"/>
                  </a:cubicBezTo>
                  <a:lnTo>
                    <a:pt x="21565" y="16031"/>
                  </a:lnTo>
                  <a:lnTo>
                    <a:pt x="21234" y="9358"/>
                  </a:lnTo>
                  <a:cubicBezTo>
                    <a:pt x="20150" y="10055"/>
                    <a:pt x="19031" y="10305"/>
                    <a:pt x="17917" y="10099"/>
                  </a:cubicBezTo>
                  <a:cubicBezTo>
                    <a:pt x="16919" y="9915"/>
                    <a:pt x="15935" y="9366"/>
                    <a:pt x="14995" y="8468"/>
                  </a:cubicBezTo>
                  <a:lnTo>
                    <a:pt x="12434" y="4397"/>
                  </a:lnTo>
                  <a:close/>
                </a:path>
              </a:pathLst>
            </a:custGeom>
            <a:grpFill/>
            <a:ln w="25400" cap="flat">
              <a:noFill/>
              <a:prstDash val="solid"/>
              <a:miter lim="400000"/>
            </a:ln>
            <a:effectLst/>
          </p:spPr>
          <p:txBody>
            <a:bodyPr anchor="ctr"/>
            <a:lstStyle/>
            <a:p>
              <a:pPr algn="ctr"/>
              <a:endParaRPr/>
            </a:p>
          </p:txBody>
        </p:sp>
        <p:sp>
          <p:nvSpPr>
            <p:cNvPr id="342" name="isḷïďe"/>
            <p:cNvSpPr/>
            <p:nvPr/>
          </p:nvSpPr>
          <p:spPr>
            <a:xfrm>
              <a:off x="6105633" y="1911267"/>
              <a:ext cx="32397" cy="27552"/>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grpFill/>
            <a:ln w="25400" cap="flat">
              <a:noFill/>
              <a:prstDash val="solid"/>
              <a:miter lim="400000"/>
            </a:ln>
            <a:effectLst/>
          </p:spPr>
          <p:txBody>
            <a:bodyPr anchor="ctr"/>
            <a:lstStyle/>
            <a:p>
              <a:pPr algn="ctr"/>
              <a:endParaRPr/>
            </a:p>
          </p:txBody>
        </p:sp>
        <p:sp>
          <p:nvSpPr>
            <p:cNvPr id="343" name="ïšḷîdé"/>
            <p:cNvSpPr/>
            <p:nvPr/>
          </p:nvSpPr>
          <p:spPr>
            <a:xfrm>
              <a:off x="9216497" y="4500642"/>
              <a:ext cx="1322325" cy="1010305"/>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grpFill/>
            <a:ln w="25400" cap="flat">
              <a:noFill/>
              <a:prstDash val="solid"/>
              <a:miter lim="400000"/>
            </a:ln>
            <a:effectLst/>
          </p:spPr>
          <p:txBody>
            <a:bodyPr anchor="ctr"/>
            <a:lstStyle/>
            <a:p>
              <a:pPr algn="ctr"/>
              <a:endParaRPr/>
            </a:p>
          </p:txBody>
        </p:sp>
        <p:sp>
          <p:nvSpPr>
            <p:cNvPr id="344" name="îṩḻíďé"/>
            <p:cNvSpPr/>
            <p:nvPr/>
          </p:nvSpPr>
          <p:spPr>
            <a:xfrm>
              <a:off x="10006023" y="5571304"/>
              <a:ext cx="123850" cy="102464"/>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grpFill/>
            <a:ln w="25400" cap="flat">
              <a:noFill/>
              <a:prstDash val="solid"/>
              <a:miter lim="400000"/>
            </a:ln>
            <a:effectLst/>
          </p:spPr>
          <p:txBody>
            <a:bodyPr anchor="ctr"/>
            <a:lstStyle/>
            <a:p>
              <a:pPr algn="ctr"/>
              <a:endParaRPr/>
            </a:p>
          </p:txBody>
        </p:sp>
        <p:sp>
          <p:nvSpPr>
            <p:cNvPr id="345" name="í$ľïḍe"/>
            <p:cNvSpPr/>
            <p:nvPr/>
          </p:nvSpPr>
          <p:spPr>
            <a:xfrm>
              <a:off x="10572355" y="5565246"/>
              <a:ext cx="336841" cy="210563"/>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grpFill/>
            <a:ln w="25400" cap="flat">
              <a:noFill/>
              <a:prstDash val="solid"/>
              <a:miter lim="400000"/>
            </a:ln>
            <a:effectLst/>
          </p:spPr>
          <p:txBody>
            <a:bodyPr anchor="ctr"/>
            <a:lstStyle/>
            <a:p>
              <a:pPr algn="ctr"/>
              <a:endParaRPr/>
            </a:p>
          </p:txBody>
        </p:sp>
        <p:sp>
          <p:nvSpPr>
            <p:cNvPr id="346" name="ïşļíḓe"/>
            <p:cNvSpPr/>
            <p:nvPr/>
          </p:nvSpPr>
          <p:spPr>
            <a:xfrm>
              <a:off x="10955509" y="5355572"/>
              <a:ext cx="164775" cy="251094"/>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grpFill/>
            <a:ln w="25400" cap="flat">
              <a:noFill/>
              <a:prstDash val="solid"/>
              <a:miter lim="400000"/>
            </a:ln>
            <a:effectLst/>
          </p:spPr>
          <p:txBody>
            <a:bodyPr anchor="ctr"/>
            <a:lstStyle/>
            <a:p>
              <a:pPr algn="ctr"/>
              <a:endParaRPr/>
            </a:p>
          </p:txBody>
        </p:sp>
        <p:sp>
          <p:nvSpPr>
            <p:cNvPr id="347" name="íṣliďè"/>
            <p:cNvSpPr/>
            <p:nvPr/>
          </p:nvSpPr>
          <p:spPr>
            <a:xfrm>
              <a:off x="10967412" y="5132660"/>
              <a:ext cx="16360" cy="28333"/>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grpFill/>
            <a:ln w="25400" cap="flat">
              <a:noFill/>
              <a:prstDash val="solid"/>
              <a:miter lim="400000"/>
            </a:ln>
            <a:effectLst/>
          </p:spPr>
          <p:txBody>
            <a:bodyPr anchor="ctr"/>
            <a:lstStyle/>
            <a:p>
              <a:pPr algn="ctr"/>
              <a:endParaRPr/>
            </a:p>
          </p:txBody>
        </p:sp>
        <p:sp>
          <p:nvSpPr>
            <p:cNvPr id="348" name="íṥļïḑè"/>
            <p:cNvSpPr/>
            <p:nvPr/>
          </p:nvSpPr>
          <p:spPr>
            <a:xfrm>
              <a:off x="10931870" y="4777460"/>
              <a:ext cx="105002" cy="129954"/>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grpFill/>
            <a:ln w="25400" cap="flat">
              <a:noFill/>
              <a:prstDash val="solid"/>
              <a:miter lim="400000"/>
            </a:ln>
            <a:effectLst/>
          </p:spPr>
          <p:txBody>
            <a:bodyPr anchor="ctr"/>
            <a:lstStyle/>
            <a:p>
              <a:pPr algn="ctr"/>
              <a:endParaRPr/>
            </a:p>
          </p:txBody>
        </p:sp>
        <p:sp>
          <p:nvSpPr>
            <p:cNvPr id="349" name="ïSļïḑê"/>
            <p:cNvSpPr/>
            <p:nvPr/>
          </p:nvSpPr>
          <p:spPr>
            <a:xfrm>
              <a:off x="11078753" y="4636331"/>
              <a:ext cx="37595" cy="63302"/>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grpFill/>
            <a:ln w="25400" cap="flat">
              <a:noFill/>
              <a:prstDash val="solid"/>
              <a:miter lim="400000"/>
            </a:ln>
            <a:effectLst/>
          </p:spPr>
          <p:txBody>
            <a:bodyPr anchor="ctr"/>
            <a:lstStyle/>
            <a:p>
              <a:pPr algn="ctr"/>
              <a:endParaRPr/>
            </a:p>
          </p:txBody>
        </p:sp>
        <p:sp>
          <p:nvSpPr>
            <p:cNvPr id="350" name="îSļíḋê"/>
            <p:cNvSpPr/>
            <p:nvPr/>
          </p:nvSpPr>
          <p:spPr>
            <a:xfrm>
              <a:off x="10694096" y="4283499"/>
              <a:ext cx="45740" cy="64407"/>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grpFill/>
            <a:ln w="25400" cap="flat">
              <a:noFill/>
              <a:prstDash val="solid"/>
              <a:miter lim="400000"/>
            </a:ln>
            <a:effectLst/>
          </p:spPr>
          <p:txBody>
            <a:bodyPr anchor="ctr"/>
            <a:lstStyle/>
            <a:p>
              <a:pPr algn="ctr"/>
              <a:endParaRPr/>
            </a:p>
          </p:txBody>
        </p:sp>
        <p:sp>
          <p:nvSpPr>
            <p:cNvPr id="351" name="îśļîḋê"/>
            <p:cNvSpPr/>
            <p:nvPr/>
          </p:nvSpPr>
          <p:spPr>
            <a:xfrm>
              <a:off x="10754669" y="4332994"/>
              <a:ext cx="45601" cy="39490"/>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grpFill/>
            <a:ln w="25400" cap="flat">
              <a:noFill/>
              <a:prstDash val="solid"/>
              <a:miter lim="400000"/>
            </a:ln>
            <a:effectLst/>
          </p:spPr>
          <p:txBody>
            <a:bodyPr anchor="ctr"/>
            <a:lstStyle/>
            <a:p>
              <a:pPr algn="ctr"/>
              <a:endParaRPr/>
            </a:p>
          </p:txBody>
        </p:sp>
        <p:sp>
          <p:nvSpPr>
            <p:cNvPr id="352" name="íślîdè"/>
            <p:cNvSpPr/>
            <p:nvPr/>
          </p:nvSpPr>
          <p:spPr>
            <a:xfrm>
              <a:off x="10773772" y="4386273"/>
              <a:ext cx="37288" cy="38949"/>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grpFill/>
            <a:ln w="25400" cap="flat">
              <a:noFill/>
              <a:prstDash val="solid"/>
              <a:miter lim="400000"/>
            </a:ln>
            <a:effectLst/>
          </p:spPr>
          <p:txBody>
            <a:bodyPr anchor="ctr"/>
            <a:lstStyle/>
            <a:p>
              <a:pPr algn="ctr"/>
              <a:endParaRPr/>
            </a:p>
          </p:txBody>
        </p:sp>
        <p:sp>
          <p:nvSpPr>
            <p:cNvPr id="353" name="íṩļîdè"/>
            <p:cNvSpPr/>
            <p:nvPr/>
          </p:nvSpPr>
          <p:spPr>
            <a:xfrm>
              <a:off x="10819989" y="4368723"/>
              <a:ext cx="46739" cy="42114"/>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grpFill/>
            <a:ln w="25400" cap="flat">
              <a:noFill/>
              <a:prstDash val="solid"/>
              <a:miter lim="400000"/>
            </a:ln>
            <a:effectLst/>
          </p:spPr>
          <p:txBody>
            <a:bodyPr anchor="ctr"/>
            <a:lstStyle/>
            <a:p>
              <a:pPr algn="ctr"/>
              <a:endParaRPr/>
            </a:p>
          </p:txBody>
        </p:sp>
        <p:sp>
          <p:nvSpPr>
            <p:cNvPr id="354" name="iŝḷidè"/>
            <p:cNvSpPr/>
            <p:nvPr/>
          </p:nvSpPr>
          <p:spPr>
            <a:xfrm>
              <a:off x="10844148" y="4433313"/>
              <a:ext cx="37473" cy="23925"/>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grpFill/>
            <a:ln w="25400" cap="flat">
              <a:noFill/>
              <a:prstDash val="solid"/>
              <a:miter lim="400000"/>
            </a:ln>
            <a:effectLst/>
          </p:spPr>
          <p:txBody>
            <a:bodyPr anchor="ctr"/>
            <a:lstStyle/>
            <a:p>
              <a:pPr algn="ctr"/>
              <a:endParaRPr/>
            </a:p>
          </p:txBody>
        </p:sp>
        <p:sp>
          <p:nvSpPr>
            <p:cNvPr id="355" name="îşľîďé"/>
            <p:cNvSpPr/>
            <p:nvPr/>
          </p:nvSpPr>
          <p:spPr>
            <a:xfrm>
              <a:off x="10888902" y="4398838"/>
              <a:ext cx="27449" cy="54123"/>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grpFill/>
            <a:ln w="25400" cap="flat">
              <a:noFill/>
              <a:prstDash val="solid"/>
              <a:miter lim="400000"/>
            </a:ln>
            <a:effectLst/>
          </p:spPr>
          <p:txBody>
            <a:bodyPr anchor="ctr"/>
            <a:lstStyle/>
            <a:p>
              <a:pPr algn="ctr"/>
              <a:endParaRPr/>
            </a:p>
          </p:txBody>
        </p:sp>
        <p:sp>
          <p:nvSpPr>
            <p:cNvPr id="356" name="î$ľîḓé"/>
            <p:cNvSpPr/>
            <p:nvPr/>
          </p:nvSpPr>
          <p:spPr>
            <a:xfrm>
              <a:off x="10903842" y="4471308"/>
              <a:ext cx="24415" cy="210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grpFill/>
            <a:ln w="25400" cap="flat">
              <a:noFill/>
              <a:prstDash val="solid"/>
              <a:miter lim="400000"/>
            </a:ln>
            <a:effectLst/>
          </p:spPr>
          <p:txBody>
            <a:bodyPr anchor="ctr"/>
            <a:lstStyle/>
            <a:p>
              <a:pPr algn="ctr"/>
              <a:endParaRPr/>
            </a:p>
          </p:txBody>
        </p:sp>
        <p:sp>
          <p:nvSpPr>
            <p:cNvPr id="357" name="îṧľïḍè"/>
            <p:cNvSpPr/>
            <p:nvPr/>
          </p:nvSpPr>
          <p:spPr>
            <a:xfrm>
              <a:off x="10588123" y="4181404"/>
              <a:ext cx="87031" cy="76197"/>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grpFill/>
            <a:ln w="25400" cap="flat">
              <a:noFill/>
              <a:prstDash val="solid"/>
              <a:miter lim="400000"/>
            </a:ln>
            <a:effectLst/>
          </p:spPr>
          <p:txBody>
            <a:bodyPr anchor="ctr"/>
            <a:lstStyle/>
            <a:p>
              <a:pPr algn="ctr"/>
              <a:endParaRPr/>
            </a:p>
          </p:txBody>
        </p:sp>
        <p:sp>
          <p:nvSpPr>
            <p:cNvPr id="358" name="i$ḻiḑe"/>
            <p:cNvSpPr/>
            <p:nvPr/>
          </p:nvSpPr>
          <p:spPr>
            <a:xfrm>
              <a:off x="10528896" y="4237475"/>
              <a:ext cx="115414" cy="92661"/>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grpFill/>
            <a:ln w="25400" cap="flat">
              <a:noFill/>
              <a:prstDash val="solid"/>
              <a:miter lim="400000"/>
            </a:ln>
            <a:effectLst/>
          </p:spPr>
          <p:txBody>
            <a:bodyPr anchor="ctr"/>
            <a:lstStyle/>
            <a:p>
              <a:pPr algn="ctr"/>
              <a:endParaRPr/>
            </a:p>
          </p:txBody>
        </p:sp>
        <p:sp>
          <p:nvSpPr>
            <p:cNvPr id="359" name="íS1idè"/>
            <p:cNvSpPr/>
            <p:nvPr/>
          </p:nvSpPr>
          <p:spPr>
            <a:xfrm>
              <a:off x="9937920" y="4105530"/>
              <a:ext cx="657773" cy="388722"/>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grpFill/>
            <a:ln w="25400" cap="flat">
              <a:noFill/>
              <a:prstDash val="solid"/>
              <a:miter lim="400000"/>
            </a:ln>
            <a:effectLst/>
          </p:spPr>
          <p:txBody>
            <a:bodyPr anchor="ctr"/>
            <a:lstStyle/>
            <a:p>
              <a:pPr algn="ctr"/>
              <a:endParaRPr/>
            </a:p>
          </p:txBody>
        </p:sp>
        <p:sp>
          <p:nvSpPr>
            <p:cNvPr id="360" name="iṡ1íďè"/>
            <p:cNvSpPr/>
            <p:nvPr/>
          </p:nvSpPr>
          <p:spPr>
            <a:xfrm>
              <a:off x="10030474" y="3790111"/>
              <a:ext cx="18322" cy="22808"/>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grpFill/>
            <a:ln w="25400" cap="flat">
              <a:noFill/>
              <a:prstDash val="solid"/>
              <a:miter lim="400000"/>
            </a:ln>
            <a:effectLst/>
          </p:spPr>
          <p:txBody>
            <a:bodyPr anchor="ctr"/>
            <a:lstStyle/>
            <a:p>
              <a:pPr algn="ctr"/>
              <a:endParaRPr/>
            </a:p>
          </p:txBody>
        </p:sp>
        <p:sp>
          <p:nvSpPr>
            <p:cNvPr id="361" name="íŝľîďê"/>
            <p:cNvSpPr/>
            <p:nvPr/>
          </p:nvSpPr>
          <p:spPr>
            <a:xfrm>
              <a:off x="10351793" y="3476789"/>
              <a:ext cx="16360" cy="21873"/>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grpFill/>
            <a:ln w="25400" cap="flat">
              <a:noFill/>
              <a:prstDash val="solid"/>
              <a:miter lim="400000"/>
            </a:ln>
            <a:effectLst/>
          </p:spPr>
          <p:txBody>
            <a:bodyPr anchor="ctr"/>
            <a:lstStyle/>
            <a:p>
              <a:pPr algn="ctr"/>
              <a:endParaRPr/>
            </a:p>
          </p:txBody>
        </p:sp>
        <p:sp>
          <p:nvSpPr>
            <p:cNvPr id="362" name="išḷïďe"/>
            <p:cNvSpPr/>
            <p:nvPr/>
          </p:nvSpPr>
          <p:spPr>
            <a:xfrm>
              <a:off x="10325524" y="3553174"/>
              <a:ext cx="18349" cy="31158"/>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grpFill/>
            <a:ln w="25400" cap="flat">
              <a:noFill/>
              <a:prstDash val="solid"/>
              <a:miter lim="400000"/>
            </a:ln>
            <a:effectLst/>
          </p:spPr>
          <p:txBody>
            <a:bodyPr anchor="ctr"/>
            <a:lstStyle/>
            <a:p>
              <a:pPr algn="ctr"/>
              <a:endParaRPr/>
            </a:p>
          </p:txBody>
        </p:sp>
        <p:sp>
          <p:nvSpPr>
            <p:cNvPr id="363" name="iṡlíďê"/>
            <p:cNvSpPr/>
            <p:nvPr/>
          </p:nvSpPr>
          <p:spPr>
            <a:xfrm>
              <a:off x="10830737" y="3809410"/>
              <a:ext cx="19066" cy="289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grpFill/>
            <a:ln w="25400" cap="flat">
              <a:noFill/>
              <a:prstDash val="solid"/>
              <a:miter lim="400000"/>
            </a:ln>
            <a:effectLst/>
          </p:spPr>
          <p:txBody>
            <a:bodyPr anchor="ctr"/>
            <a:lstStyle/>
            <a:p>
              <a:pPr algn="ctr"/>
              <a:endParaRPr/>
            </a:p>
          </p:txBody>
        </p:sp>
      </p:grpSp>
      <p:grpSp>
        <p:nvGrpSpPr>
          <p:cNvPr id="14" name="组合 13"/>
          <p:cNvGrpSpPr/>
          <p:nvPr/>
        </p:nvGrpSpPr>
        <p:grpSpPr>
          <a:xfrm>
            <a:off x="2289213" y="2125887"/>
            <a:ext cx="6810375" cy="2364832"/>
            <a:chOff x="2612255" y="2178598"/>
            <a:chExt cx="6810375" cy="2364832"/>
          </a:xfrm>
        </p:grpSpPr>
        <p:cxnSp>
          <p:nvCxnSpPr>
            <p:cNvPr id="13" name="直接连接符 12"/>
            <p:cNvCxnSpPr/>
            <p:nvPr/>
          </p:nvCxnSpPr>
          <p:spPr>
            <a:xfrm>
              <a:off x="2612255" y="2178598"/>
              <a:ext cx="0" cy="236483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368963" y="2178598"/>
              <a:ext cx="0" cy="236483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4125671" y="2178598"/>
              <a:ext cx="0" cy="236483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4882379" y="2178598"/>
              <a:ext cx="0" cy="236483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5639087" y="2178598"/>
              <a:ext cx="0" cy="236483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6395795" y="2178598"/>
              <a:ext cx="0" cy="236483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7152503" y="2178598"/>
              <a:ext cx="0" cy="236483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7909211" y="2178598"/>
              <a:ext cx="0" cy="236483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8665919" y="2178598"/>
              <a:ext cx="0" cy="236483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9422630" y="2178598"/>
              <a:ext cx="0" cy="236483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30" name="矩形 129"/>
          <p:cNvSpPr/>
          <p:nvPr/>
        </p:nvSpPr>
        <p:spPr>
          <a:xfrm>
            <a:off x="1241794" y="2277446"/>
            <a:ext cx="955040" cy="398780"/>
          </a:xfrm>
          <a:prstGeom prst="rect">
            <a:avLst/>
          </a:prstGeom>
        </p:spPr>
        <p:txBody>
          <a:bodyPr wrap="none">
            <a:spAutoFit/>
          </a:bodyPr>
          <a:lstStyle/>
          <a:p>
            <a:r>
              <a:rPr lang="en-US" altLang="zh-CN" sz="2000" b="1">
                <a:solidFill>
                  <a:schemeClr val="bg1"/>
                </a:solidFill>
              </a:rPr>
              <a:t>2</a:t>
            </a:r>
            <a:r>
              <a:rPr lang="en-US" altLang="zh-CN" sz="100" b="1">
                <a:solidFill>
                  <a:schemeClr val="bg1"/>
                </a:solidFill>
              </a:rPr>
              <a:t> </a:t>
            </a:r>
            <a:r>
              <a:rPr lang="en-US" altLang="zh-CN" sz="2000" b="1">
                <a:solidFill>
                  <a:schemeClr val="bg1"/>
                </a:solidFill>
              </a:rPr>
              <a:t>018</a:t>
            </a:r>
            <a:r>
              <a:rPr lang="zh-CN" altLang="en-US" sz="2000" b="1" dirty="0">
                <a:solidFill>
                  <a:schemeClr val="bg1"/>
                </a:solidFill>
              </a:rPr>
              <a:t>年</a:t>
            </a:r>
          </a:p>
        </p:txBody>
      </p:sp>
      <p:sp>
        <p:nvSpPr>
          <p:cNvPr id="132" name="矩形 131"/>
          <p:cNvSpPr/>
          <p:nvPr/>
        </p:nvSpPr>
        <p:spPr>
          <a:xfrm>
            <a:off x="1241794" y="3047417"/>
            <a:ext cx="955040" cy="398780"/>
          </a:xfrm>
          <a:prstGeom prst="rect">
            <a:avLst/>
          </a:prstGeom>
        </p:spPr>
        <p:txBody>
          <a:bodyPr wrap="none">
            <a:spAutoFit/>
          </a:bodyPr>
          <a:lstStyle/>
          <a:p>
            <a:r>
              <a:rPr lang="en-US" altLang="zh-CN" sz="2000" b="1">
                <a:solidFill>
                  <a:schemeClr val="bg1"/>
                </a:solidFill>
              </a:rPr>
              <a:t>2</a:t>
            </a:r>
            <a:r>
              <a:rPr lang="en-US" altLang="zh-CN" sz="100" b="1">
                <a:solidFill>
                  <a:schemeClr val="bg1"/>
                </a:solidFill>
              </a:rPr>
              <a:t> </a:t>
            </a:r>
            <a:r>
              <a:rPr lang="en-US" altLang="zh-CN" sz="2000" b="1">
                <a:solidFill>
                  <a:schemeClr val="bg1"/>
                </a:solidFill>
              </a:rPr>
              <a:t>019</a:t>
            </a:r>
            <a:r>
              <a:rPr lang="en-US" altLang="zh-CN" sz="2000" b="1" dirty="0">
                <a:solidFill>
                  <a:schemeClr val="bg1"/>
                </a:solidFill>
              </a:rPr>
              <a:t>年</a:t>
            </a:r>
            <a:endParaRPr lang="zh-CN" altLang="en-US" sz="2000" b="1" dirty="0">
              <a:solidFill>
                <a:schemeClr val="bg1"/>
              </a:solidFill>
            </a:endParaRPr>
          </a:p>
        </p:txBody>
      </p:sp>
      <p:sp>
        <p:nvSpPr>
          <p:cNvPr id="133" name="矩形 132"/>
          <p:cNvSpPr/>
          <p:nvPr/>
        </p:nvSpPr>
        <p:spPr>
          <a:xfrm>
            <a:off x="1241794" y="3809918"/>
            <a:ext cx="955040" cy="398780"/>
          </a:xfrm>
          <a:prstGeom prst="rect">
            <a:avLst/>
          </a:prstGeom>
        </p:spPr>
        <p:txBody>
          <a:bodyPr wrap="none">
            <a:spAutoFit/>
          </a:bodyPr>
          <a:lstStyle/>
          <a:p>
            <a:r>
              <a:rPr lang="en-US" altLang="zh-CN" sz="2000" b="1">
                <a:solidFill>
                  <a:schemeClr val="bg1"/>
                </a:solidFill>
              </a:rPr>
              <a:t>2</a:t>
            </a:r>
            <a:r>
              <a:rPr lang="en-US" altLang="zh-CN" sz="100" b="1">
                <a:solidFill>
                  <a:schemeClr val="bg1"/>
                </a:solidFill>
              </a:rPr>
              <a:t> </a:t>
            </a:r>
            <a:r>
              <a:rPr lang="en-US" altLang="zh-CN" sz="2000" b="1">
                <a:solidFill>
                  <a:schemeClr val="bg1"/>
                </a:solidFill>
              </a:rPr>
              <a:t>020</a:t>
            </a:r>
            <a:r>
              <a:rPr lang="en-US" altLang="zh-CN" sz="2000" b="1" dirty="0">
                <a:solidFill>
                  <a:schemeClr val="bg1"/>
                </a:solidFill>
              </a:rPr>
              <a:t>年</a:t>
            </a:r>
            <a:endParaRPr lang="zh-CN" altLang="en-US" sz="2000" b="1" dirty="0">
              <a:solidFill>
                <a:schemeClr val="bg1"/>
              </a:solidFill>
            </a:endParaRPr>
          </a:p>
        </p:txBody>
      </p:sp>
      <p:sp>
        <p:nvSpPr>
          <p:cNvPr id="135" name="矩形 134"/>
          <p:cNvSpPr/>
          <p:nvPr/>
        </p:nvSpPr>
        <p:spPr>
          <a:xfrm>
            <a:off x="7149050" y="3075167"/>
            <a:ext cx="989330" cy="368300"/>
          </a:xfrm>
          <a:prstGeom prst="rect">
            <a:avLst/>
          </a:prstGeom>
        </p:spPr>
        <p:txBody>
          <a:bodyPr wrap="none">
            <a:spAutoFit/>
          </a:bodyPr>
          <a:lstStyle/>
          <a:p>
            <a:r>
              <a:rPr lang="en-US" altLang="zh-CN">
                <a:solidFill>
                  <a:schemeClr val="bg1"/>
                </a:solidFill>
              </a:rPr>
              <a:t>6</a:t>
            </a:r>
            <a:r>
              <a:rPr lang="en-US" altLang="zh-CN" sz="100">
                <a:solidFill>
                  <a:schemeClr val="bg1"/>
                </a:solidFill>
              </a:rPr>
              <a:t> </a:t>
            </a:r>
            <a:r>
              <a:rPr lang="en-US" altLang="zh-CN">
                <a:solidFill>
                  <a:schemeClr val="bg1"/>
                </a:solidFill>
              </a:rPr>
              <a:t>4.27</a:t>
            </a:r>
            <a:r>
              <a:rPr lang="zh-CN" altLang="en-US" dirty="0">
                <a:solidFill>
                  <a:schemeClr val="bg1"/>
                </a:solidFill>
              </a:rPr>
              <a:t>万</a:t>
            </a:r>
          </a:p>
        </p:txBody>
      </p:sp>
      <p:grpSp>
        <p:nvGrpSpPr>
          <p:cNvPr id="2" name="组合 1"/>
          <p:cNvGrpSpPr/>
          <p:nvPr/>
        </p:nvGrpSpPr>
        <p:grpSpPr>
          <a:xfrm>
            <a:off x="2093444" y="4627943"/>
            <a:ext cx="7248360" cy="261610"/>
            <a:chOff x="2356690" y="2374737"/>
            <a:chExt cx="7248360" cy="261610"/>
          </a:xfrm>
        </p:grpSpPr>
        <p:sp>
          <p:nvSpPr>
            <p:cNvPr id="62" name="矩形 61"/>
            <p:cNvSpPr/>
            <p:nvPr/>
          </p:nvSpPr>
          <p:spPr>
            <a:xfrm>
              <a:off x="2356690" y="2374737"/>
              <a:ext cx="486030" cy="261610"/>
            </a:xfrm>
            <a:prstGeom prst="rect">
              <a:avLst/>
            </a:prstGeom>
          </p:spPr>
          <p:txBody>
            <a:bodyPr wrap="none">
              <a:spAutoFit/>
            </a:bodyPr>
            <a:lstStyle/>
            <a:p>
              <a:r>
                <a:rPr lang="en-US" altLang="zh-CN" sz="1100">
                  <a:solidFill>
                    <a:schemeClr val="accent4">
                      <a:lumMod val="60000"/>
                      <a:lumOff val="40000"/>
                    </a:schemeClr>
                  </a:solidFill>
                </a:rPr>
                <a:t>5</a:t>
              </a:r>
              <a:r>
                <a:rPr lang="en-US" altLang="zh-CN" sz="100">
                  <a:solidFill>
                    <a:schemeClr val="accent4">
                      <a:lumMod val="60000"/>
                      <a:lumOff val="40000"/>
                    </a:schemeClr>
                  </a:solidFill>
                </a:rPr>
                <a:t> </a:t>
              </a:r>
              <a:r>
                <a:rPr lang="en-US" altLang="zh-CN" sz="1100">
                  <a:solidFill>
                    <a:schemeClr val="accent4">
                      <a:lumMod val="60000"/>
                      <a:lumOff val="40000"/>
                    </a:schemeClr>
                  </a:solidFill>
                </a:rPr>
                <a:t>8</a:t>
              </a:r>
              <a:r>
                <a:rPr lang="zh-CN" altLang="en-US" sz="1100" dirty="0">
                  <a:solidFill>
                    <a:schemeClr val="accent4">
                      <a:lumMod val="60000"/>
                      <a:lumOff val="40000"/>
                    </a:schemeClr>
                  </a:solidFill>
                </a:rPr>
                <a:t>万</a:t>
              </a:r>
            </a:p>
          </p:txBody>
        </p:sp>
        <p:sp>
          <p:nvSpPr>
            <p:cNvPr id="65" name="矩形 64"/>
            <p:cNvSpPr/>
            <p:nvPr/>
          </p:nvSpPr>
          <p:spPr>
            <a:xfrm>
              <a:off x="3108060" y="2374737"/>
              <a:ext cx="486030" cy="261610"/>
            </a:xfrm>
            <a:prstGeom prst="rect">
              <a:avLst/>
            </a:prstGeom>
          </p:spPr>
          <p:txBody>
            <a:bodyPr wrap="none">
              <a:spAutoFit/>
            </a:bodyPr>
            <a:lstStyle/>
            <a:p>
              <a:r>
                <a:rPr lang="en-US" altLang="zh-CN" sz="1100">
                  <a:solidFill>
                    <a:schemeClr val="accent4">
                      <a:lumMod val="60000"/>
                      <a:lumOff val="40000"/>
                    </a:schemeClr>
                  </a:solidFill>
                </a:rPr>
                <a:t>5</a:t>
              </a:r>
              <a:r>
                <a:rPr lang="en-US" altLang="zh-CN" sz="100">
                  <a:solidFill>
                    <a:schemeClr val="accent4">
                      <a:lumMod val="60000"/>
                      <a:lumOff val="40000"/>
                    </a:schemeClr>
                  </a:solidFill>
                </a:rPr>
                <a:t> </a:t>
              </a:r>
              <a:r>
                <a:rPr lang="en-US" altLang="zh-CN" sz="1100">
                  <a:solidFill>
                    <a:schemeClr val="accent4">
                      <a:lumMod val="60000"/>
                      <a:lumOff val="40000"/>
                    </a:schemeClr>
                  </a:solidFill>
                </a:rPr>
                <a:t>9</a:t>
              </a:r>
              <a:r>
                <a:rPr lang="zh-CN" altLang="en-US" sz="1100" dirty="0">
                  <a:solidFill>
                    <a:schemeClr val="accent4">
                      <a:lumMod val="60000"/>
                      <a:lumOff val="40000"/>
                    </a:schemeClr>
                  </a:solidFill>
                </a:rPr>
                <a:t>万</a:t>
              </a:r>
            </a:p>
          </p:txBody>
        </p:sp>
        <p:sp>
          <p:nvSpPr>
            <p:cNvPr id="66" name="矩形 65"/>
            <p:cNvSpPr/>
            <p:nvPr/>
          </p:nvSpPr>
          <p:spPr>
            <a:xfrm>
              <a:off x="3859430" y="2374737"/>
              <a:ext cx="486030" cy="261610"/>
            </a:xfrm>
            <a:prstGeom prst="rect">
              <a:avLst/>
            </a:prstGeom>
          </p:spPr>
          <p:txBody>
            <a:bodyPr wrap="none">
              <a:spAutoFit/>
            </a:bodyPr>
            <a:lstStyle/>
            <a:p>
              <a:r>
                <a:rPr lang="en-US" altLang="zh-CN" sz="1100">
                  <a:solidFill>
                    <a:schemeClr val="accent4">
                      <a:lumMod val="60000"/>
                      <a:lumOff val="40000"/>
                    </a:schemeClr>
                  </a:solidFill>
                </a:rPr>
                <a:t>6</a:t>
              </a:r>
              <a:r>
                <a:rPr lang="en-US" altLang="zh-CN" sz="100">
                  <a:solidFill>
                    <a:schemeClr val="accent4">
                      <a:lumMod val="60000"/>
                      <a:lumOff val="40000"/>
                    </a:schemeClr>
                  </a:solidFill>
                </a:rPr>
                <a:t> </a:t>
              </a:r>
              <a:r>
                <a:rPr lang="en-US" altLang="zh-CN" sz="1100">
                  <a:solidFill>
                    <a:schemeClr val="accent4">
                      <a:lumMod val="60000"/>
                      <a:lumOff val="40000"/>
                    </a:schemeClr>
                  </a:solidFill>
                </a:rPr>
                <a:t>0</a:t>
              </a:r>
              <a:r>
                <a:rPr lang="zh-CN" altLang="en-US" sz="1100" dirty="0">
                  <a:solidFill>
                    <a:schemeClr val="accent4">
                      <a:lumMod val="60000"/>
                      <a:lumOff val="40000"/>
                    </a:schemeClr>
                  </a:solidFill>
                </a:rPr>
                <a:t>万</a:t>
              </a:r>
            </a:p>
          </p:txBody>
        </p:sp>
        <p:sp>
          <p:nvSpPr>
            <p:cNvPr id="67" name="矩形 66"/>
            <p:cNvSpPr/>
            <p:nvPr/>
          </p:nvSpPr>
          <p:spPr>
            <a:xfrm>
              <a:off x="4610800" y="2374737"/>
              <a:ext cx="486030" cy="261610"/>
            </a:xfrm>
            <a:prstGeom prst="rect">
              <a:avLst/>
            </a:prstGeom>
          </p:spPr>
          <p:txBody>
            <a:bodyPr wrap="none">
              <a:spAutoFit/>
            </a:bodyPr>
            <a:lstStyle/>
            <a:p>
              <a:r>
                <a:rPr lang="en-US" altLang="zh-CN" sz="1100">
                  <a:solidFill>
                    <a:schemeClr val="accent4">
                      <a:lumMod val="60000"/>
                      <a:lumOff val="40000"/>
                    </a:schemeClr>
                  </a:solidFill>
                </a:rPr>
                <a:t>6</a:t>
              </a:r>
              <a:r>
                <a:rPr lang="en-US" altLang="zh-CN" sz="100">
                  <a:solidFill>
                    <a:schemeClr val="accent4">
                      <a:lumMod val="60000"/>
                      <a:lumOff val="40000"/>
                    </a:schemeClr>
                  </a:solidFill>
                </a:rPr>
                <a:t> </a:t>
              </a:r>
              <a:r>
                <a:rPr lang="en-US" altLang="zh-CN" sz="1100">
                  <a:solidFill>
                    <a:schemeClr val="accent4">
                      <a:lumMod val="60000"/>
                      <a:lumOff val="40000"/>
                    </a:schemeClr>
                  </a:solidFill>
                </a:rPr>
                <a:t>1</a:t>
              </a:r>
              <a:r>
                <a:rPr lang="zh-CN" altLang="en-US" sz="1100" dirty="0">
                  <a:solidFill>
                    <a:schemeClr val="accent4">
                      <a:lumMod val="60000"/>
                      <a:lumOff val="40000"/>
                    </a:schemeClr>
                  </a:solidFill>
                </a:rPr>
                <a:t>万</a:t>
              </a:r>
            </a:p>
          </p:txBody>
        </p:sp>
        <p:sp>
          <p:nvSpPr>
            <p:cNvPr id="68" name="矩形 67"/>
            <p:cNvSpPr/>
            <p:nvPr/>
          </p:nvSpPr>
          <p:spPr>
            <a:xfrm>
              <a:off x="5362170" y="2374737"/>
              <a:ext cx="486030" cy="261610"/>
            </a:xfrm>
            <a:prstGeom prst="rect">
              <a:avLst/>
            </a:prstGeom>
          </p:spPr>
          <p:txBody>
            <a:bodyPr wrap="none">
              <a:spAutoFit/>
            </a:bodyPr>
            <a:lstStyle/>
            <a:p>
              <a:r>
                <a:rPr lang="en-US" altLang="zh-CN" sz="1100">
                  <a:solidFill>
                    <a:schemeClr val="accent4">
                      <a:lumMod val="60000"/>
                      <a:lumOff val="40000"/>
                    </a:schemeClr>
                  </a:solidFill>
                </a:rPr>
                <a:t>6</a:t>
              </a:r>
              <a:r>
                <a:rPr lang="en-US" altLang="zh-CN" sz="100">
                  <a:solidFill>
                    <a:schemeClr val="accent4">
                      <a:lumMod val="60000"/>
                      <a:lumOff val="40000"/>
                    </a:schemeClr>
                  </a:solidFill>
                </a:rPr>
                <a:t> </a:t>
              </a:r>
              <a:r>
                <a:rPr lang="en-US" altLang="zh-CN" sz="1100">
                  <a:solidFill>
                    <a:schemeClr val="accent4">
                      <a:lumMod val="60000"/>
                      <a:lumOff val="40000"/>
                    </a:schemeClr>
                  </a:solidFill>
                </a:rPr>
                <a:t>2</a:t>
              </a:r>
              <a:r>
                <a:rPr lang="zh-CN" altLang="en-US" sz="1100" dirty="0">
                  <a:solidFill>
                    <a:schemeClr val="accent4">
                      <a:lumMod val="60000"/>
                      <a:lumOff val="40000"/>
                    </a:schemeClr>
                  </a:solidFill>
                </a:rPr>
                <a:t>万</a:t>
              </a:r>
            </a:p>
          </p:txBody>
        </p:sp>
        <p:sp>
          <p:nvSpPr>
            <p:cNvPr id="69" name="矩形 68"/>
            <p:cNvSpPr/>
            <p:nvPr/>
          </p:nvSpPr>
          <p:spPr>
            <a:xfrm>
              <a:off x="6113540" y="2374737"/>
              <a:ext cx="486030" cy="261610"/>
            </a:xfrm>
            <a:prstGeom prst="rect">
              <a:avLst/>
            </a:prstGeom>
          </p:spPr>
          <p:txBody>
            <a:bodyPr wrap="none">
              <a:spAutoFit/>
            </a:bodyPr>
            <a:lstStyle/>
            <a:p>
              <a:r>
                <a:rPr lang="en-US" altLang="zh-CN" sz="1100">
                  <a:solidFill>
                    <a:schemeClr val="accent4">
                      <a:lumMod val="60000"/>
                      <a:lumOff val="40000"/>
                    </a:schemeClr>
                  </a:solidFill>
                </a:rPr>
                <a:t>6</a:t>
              </a:r>
              <a:r>
                <a:rPr lang="en-US" altLang="zh-CN" sz="100">
                  <a:solidFill>
                    <a:schemeClr val="accent4">
                      <a:lumMod val="60000"/>
                      <a:lumOff val="40000"/>
                    </a:schemeClr>
                  </a:solidFill>
                </a:rPr>
                <a:t> </a:t>
              </a:r>
              <a:r>
                <a:rPr lang="en-US" altLang="zh-CN" sz="1100">
                  <a:solidFill>
                    <a:schemeClr val="accent4">
                      <a:lumMod val="60000"/>
                      <a:lumOff val="40000"/>
                    </a:schemeClr>
                  </a:solidFill>
                </a:rPr>
                <a:t>3</a:t>
              </a:r>
              <a:r>
                <a:rPr lang="zh-CN" altLang="en-US" sz="1100" dirty="0">
                  <a:solidFill>
                    <a:schemeClr val="accent4">
                      <a:lumMod val="60000"/>
                      <a:lumOff val="40000"/>
                    </a:schemeClr>
                  </a:solidFill>
                </a:rPr>
                <a:t>万</a:t>
              </a:r>
            </a:p>
          </p:txBody>
        </p:sp>
        <p:sp>
          <p:nvSpPr>
            <p:cNvPr id="70" name="矩形 69"/>
            <p:cNvSpPr/>
            <p:nvPr/>
          </p:nvSpPr>
          <p:spPr>
            <a:xfrm>
              <a:off x="6864910" y="2374737"/>
              <a:ext cx="486030" cy="261610"/>
            </a:xfrm>
            <a:prstGeom prst="rect">
              <a:avLst/>
            </a:prstGeom>
          </p:spPr>
          <p:txBody>
            <a:bodyPr wrap="none">
              <a:spAutoFit/>
            </a:bodyPr>
            <a:lstStyle/>
            <a:p>
              <a:r>
                <a:rPr lang="en-US" altLang="zh-CN" sz="1100">
                  <a:solidFill>
                    <a:schemeClr val="accent4">
                      <a:lumMod val="60000"/>
                      <a:lumOff val="40000"/>
                    </a:schemeClr>
                  </a:solidFill>
                </a:rPr>
                <a:t>6</a:t>
              </a:r>
              <a:r>
                <a:rPr lang="en-US" altLang="zh-CN" sz="100">
                  <a:solidFill>
                    <a:schemeClr val="accent4">
                      <a:lumMod val="60000"/>
                      <a:lumOff val="40000"/>
                    </a:schemeClr>
                  </a:solidFill>
                </a:rPr>
                <a:t> </a:t>
              </a:r>
              <a:r>
                <a:rPr lang="en-US" altLang="zh-CN" sz="1100">
                  <a:solidFill>
                    <a:schemeClr val="accent4">
                      <a:lumMod val="60000"/>
                      <a:lumOff val="40000"/>
                    </a:schemeClr>
                  </a:solidFill>
                </a:rPr>
                <a:t>4</a:t>
              </a:r>
              <a:r>
                <a:rPr lang="zh-CN" altLang="en-US" sz="1100" dirty="0">
                  <a:solidFill>
                    <a:schemeClr val="accent4">
                      <a:lumMod val="60000"/>
                      <a:lumOff val="40000"/>
                    </a:schemeClr>
                  </a:solidFill>
                </a:rPr>
                <a:t>万</a:t>
              </a:r>
            </a:p>
          </p:txBody>
        </p:sp>
        <p:sp>
          <p:nvSpPr>
            <p:cNvPr id="71" name="矩形 70"/>
            <p:cNvSpPr/>
            <p:nvPr/>
          </p:nvSpPr>
          <p:spPr>
            <a:xfrm>
              <a:off x="7616280" y="2374737"/>
              <a:ext cx="486030" cy="261610"/>
            </a:xfrm>
            <a:prstGeom prst="rect">
              <a:avLst/>
            </a:prstGeom>
          </p:spPr>
          <p:txBody>
            <a:bodyPr wrap="none">
              <a:spAutoFit/>
            </a:bodyPr>
            <a:lstStyle/>
            <a:p>
              <a:r>
                <a:rPr lang="en-US" altLang="zh-CN" sz="1100">
                  <a:solidFill>
                    <a:schemeClr val="accent4">
                      <a:lumMod val="60000"/>
                      <a:lumOff val="40000"/>
                    </a:schemeClr>
                  </a:solidFill>
                </a:rPr>
                <a:t>6</a:t>
              </a:r>
              <a:r>
                <a:rPr lang="en-US" altLang="zh-CN" sz="100">
                  <a:solidFill>
                    <a:schemeClr val="accent4">
                      <a:lumMod val="60000"/>
                      <a:lumOff val="40000"/>
                    </a:schemeClr>
                  </a:solidFill>
                </a:rPr>
                <a:t> </a:t>
              </a:r>
              <a:r>
                <a:rPr lang="en-US" altLang="zh-CN" sz="1100">
                  <a:solidFill>
                    <a:schemeClr val="accent4">
                      <a:lumMod val="60000"/>
                      <a:lumOff val="40000"/>
                    </a:schemeClr>
                  </a:solidFill>
                </a:rPr>
                <a:t>5</a:t>
              </a:r>
              <a:r>
                <a:rPr lang="zh-CN" altLang="en-US" sz="1100" dirty="0">
                  <a:solidFill>
                    <a:schemeClr val="accent4">
                      <a:lumMod val="60000"/>
                      <a:lumOff val="40000"/>
                    </a:schemeClr>
                  </a:solidFill>
                </a:rPr>
                <a:t>万</a:t>
              </a:r>
            </a:p>
          </p:txBody>
        </p:sp>
        <p:sp>
          <p:nvSpPr>
            <p:cNvPr id="72" name="矩形 71"/>
            <p:cNvSpPr/>
            <p:nvPr/>
          </p:nvSpPr>
          <p:spPr>
            <a:xfrm>
              <a:off x="8367650" y="2374737"/>
              <a:ext cx="486030" cy="261610"/>
            </a:xfrm>
            <a:prstGeom prst="rect">
              <a:avLst/>
            </a:prstGeom>
          </p:spPr>
          <p:txBody>
            <a:bodyPr wrap="none">
              <a:spAutoFit/>
            </a:bodyPr>
            <a:lstStyle/>
            <a:p>
              <a:r>
                <a:rPr lang="en-US" altLang="zh-CN" sz="1100">
                  <a:solidFill>
                    <a:schemeClr val="accent4">
                      <a:lumMod val="60000"/>
                      <a:lumOff val="40000"/>
                    </a:schemeClr>
                  </a:solidFill>
                </a:rPr>
                <a:t>6</a:t>
              </a:r>
              <a:r>
                <a:rPr lang="en-US" altLang="zh-CN" sz="100">
                  <a:solidFill>
                    <a:schemeClr val="accent4">
                      <a:lumMod val="60000"/>
                      <a:lumOff val="40000"/>
                    </a:schemeClr>
                  </a:solidFill>
                </a:rPr>
                <a:t> </a:t>
              </a:r>
              <a:r>
                <a:rPr lang="en-US" altLang="zh-CN" sz="1100">
                  <a:solidFill>
                    <a:schemeClr val="accent4">
                      <a:lumMod val="60000"/>
                      <a:lumOff val="40000"/>
                    </a:schemeClr>
                  </a:solidFill>
                </a:rPr>
                <a:t>6</a:t>
              </a:r>
              <a:r>
                <a:rPr lang="zh-CN" altLang="en-US" sz="1100" dirty="0">
                  <a:solidFill>
                    <a:schemeClr val="accent4">
                      <a:lumMod val="60000"/>
                      <a:lumOff val="40000"/>
                    </a:schemeClr>
                  </a:solidFill>
                </a:rPr>
                <a:t>万</a:t>
              </a:r>
            </a:p>
          </p:txBody>
        </p:sp>
        <p:sp>
          <p:nvSpPr>
            <p:cNvPr id="73" name="矩形 72"/>
            <p:cNvSpPr/>
            <p:nvPr/>
          </p:nvSpPr>
          <p:spPr>
            <a:xfrm>
              <a:off x="9119020" y="2374737"/>
              <a:ext cx="486030" cy="261610"/>
            </a:xfrm>
            <a:prstGeom prst="rect">
              <a:avLst/>
            </a:prstGeom>
          </p:spPr>
          <p:txBody>
            <a:bodyPr wrap="none">
              <a:spAutoFit/>
            </a:bodyPr>
            <a:lstStyle/>
            <a:p>
              <a:r>
                <a:rPr lang="en-US" altLang="zh-CN" sz="1100">
                  <a:solidFill>
                    <a:schemeClr val="accent4">
                      <a:lumMod val="60000"/>
                      <a:lumOff val="40000"/>
                    </a:schemeClr>
                  </a:solidFill>
                </a:rPr>
                <a:t>6</a:t>
              </a:r>
              <a:r>
                <a:rPr lang="en-US" altLang="zh-CN" sz="100">
                  <a:solidFill>
                    <a:schemeClr val="accent4">
                      <a:lumMod val="60000"/>
                      <a:lumOff val="40000"/>
                    </a:schemeClr>
                  </a:solidFill>
                </a:rPr>
                <a:t> </a:t>
              </a:r>
              <a:r>
                <a:rPr lang="en-US" altLang="zh-CN" sz="1100">
                  <a:solidFill>
                    <a:schemeClr val="accent4">
                      <a:lumMod val="60000"/>
                      <a:lumOff val="40000"/>
                    </a:schemeClr>
                  </a:solidFill>
                </a:rPr>
                <a:t>7</a:t>
              </a:r>
              <a:r>
                <a:rPr lang="zh-CN" altLang="en-US" sz="1100" dirty="0">
                  <a:solidFill>
                    <a:schemeClr val="accent4">
                      <a:lumMod val="60000"/>
                      <a:lumOff val="40000"/>
                    </a:schemeClr>
                  </a:solidFill>
                </a:rPr>
                <a:t>万</a:t>
              </a:r>
            </a:p>
          </p:txBody>
        </p:sp>
      </p:grpSp>
      <p:sp>
        <p:nvSpPr>
          <p:cNvPr id="121" name="ValueShape1"/>
          <p:cNvSpPr/>
          <p:nvPr/>
        </p:nvSpPr>
        <p:spPr bwMode="auto">
          <a:xfrm>
            <a:off x="2279015" y="2329815"/>
            <a:ext cx="5422265" cy="295275"/>
          </a:xfrm>
          <a:prstGeom prst="rect">
            <a:avLst/>
          </a:prstGeom>
          <a:solidFill>
            <a:srgbClr val="92D050"/>
          </a:solidFill>
          <a:ln w="28575">
            <a:solidFill>
              <a:srgbClr val="0A2073"/>
            </a:solidFill>
          </a:ln>
        </p:spPr>
        <p:txBody>
          <a:bodyPr vert="horz" wrap="square" lIns="91440" tIns="45720" rIns="91440" bIns="45720" numCol="1" rtlCol="0" anchor="t" anchorCtr="0" compatLnSpc="1"/>
          <a:lstStyle/>
          <a:p>
            <a:pPr algn="l"/>
            <a:endParaRPr lang="zh-CN" altLang="en-US"/>
          </a:p>
        </p:txBody>
      </p:sp>
      <p:sp>
        <p:nvSpPr>
          <p:cNvPr id="123" name="ValueShape1"/>
          <p:cNvSpPr/>
          <p:nvPr/>
        </p:nvSpPr>
        <p:spPr bwMode="auto">
          <a:xfrm>
            <a:off x="2279053" y="3111122"/>
            <a:ext cx="4725805" cy="303073"/>
          </a:xfrm>
          <a:prstGeom prst="rect">
            <a:avLst/>
          </a:prstGeom>
          <a:solidFill>
            <a:srgbClr val="92D050"/>
          </a:solidFill>
          <a:ln w="28575">
            <a:solidFill>
              <a:srgbClr val="0A2073"/>
            </a:solidFill>
          </a:ln>
        </p:spPr>
        <p:txBody>
          <a:bodyPr vert="horz" wrap="square" lIns="91440" tIns="45720" rIns="91440" bIns="45720" numCol="1" rtlCol="0" anchor="t" anchorCtr="0" compatLnSpc="1"/>
          <a:lstStyle/>
          <a:p>
            <a:endParaRPr lang="zh-CN" altLang="en-US"/>
          </a:p>
        </p:txBody>
      </p:sp>
      <p:grpSp>
        <p:nvGrpSpPr>
          <p:cNvPr id="30" name="图形 1"/>
          <p:cNvGrpSpPr/>
          <p:nvPr/>
        </p:nvGrpSpPr>
        <p:grpSpPr>
          <a:xfrm flipH="1">
            <a:off x="6583680" y="2162175"/>
            <a:ext cx="1136650" cy="602615"/>
            <a:chOff x="7775442" y="3487936"/>
            <a:chExt cx="994899" cy="528938"/>
          </a:xfrm>
          <a:solidFill>
            <a:schemeClr val="accent1"/>
          </a:solidFill>
        </p:grpSpPr>
        <p:grpSp>
          <p:nvGrpSpPr>
            <p:cNvPr id="31" name="图形 1"/>
            <p:cNvGrpSpPr/>
            <p:nvPr/>
          </p:nvGrpSpPr>
          <p:grpSpPr>
            <a:xfrm>
              <a:off x="8174476" y="3487936"/>
              <a:ext cx="432964" cy="201936"/>
              <a:chOff x="8174476" y="3487936"/>
              <a:chExt cx="432964" cy="201936"/>
            </a:xfrm>
            <a:solidFill>
              <a:schemeClr val="accent1"/>
            </a:solidFill>
          </p:grpSpPr>
          <p:sp>
            <p:nvSpPr>
              <p:cNvPr id="128" name="任意多边形: 形状 127"/>
              <p:cNvSpPr/>
              <p:nvPr/>
            </p:nvSpPr>
            <p:spPr>
              <a:xfrm>
                <a:off x="8187788" y="3501096"/>
                <a:ext cx="406514" cy="175612"/>
              </a:xfrm>
              <a:custGeom>
                <a:avLst/>
                <a:gdLst>
                  <a:gd name="connsiteX0" fmla="*/ 0 w 406514"/>
                  <a:gd name="connsiteY0" fmla="*/ 133486 h 175612"/>
                  <a:gd name="connsiteX1" fmla="*/ 289879 w 406514"/>
                  <a:gd name="connsiteY1" fmla="*/ 0 h 175612"/>
                  <a:gd name="connsiteX2" fmla="*/ 406515 w 406514"/>
                  <a:gd name="connsiteY2" fmla="*/ 24881 h 175612"/>
                  <a:gd name="connsiteX3" fmla="*/ 250649 w 406514"/>
                  <a:gd name="connsiteY3" fmla="*/ 175612 h 175612"/>
                </a:gdLst>
                <a:ahLst/>
                <a:cxnLst>
                  <a:cxn ang="0">
                    <a:pos x="connsiteX0" y="connsiteY0"/>
                  </a:cxn>
                  <a:cxn ang="0">
                    <a:pos x="connsiteX1" y="connsiteY1"/>
                  </a:cxn>
                  <a:cxn ang="0">
                    <a:pos x="connsiteX2" y="connsiteY2"/>
                  </a:cxn>
                  <a:cxn ang="0">
                    <a:pos x="connsiteX3" y="connsiteY3"/>
                  </a:cxn>
                </a:cxnLst>
                <a:rect l="l" t="t" r="r" b="b"/>
                <a:pathLst>
                  <a:path w="406514" h="175612">
                    <a:moveTo>
                      <a:pt x="0" y="133486"/>
                    </a:moveTo>
                    <a:lnTo>
                      <a:pt x="289879" y="0"/>
                    </a:lnTo>
                    <a:lnTo>
                      <a:pt x="406515" y="24881"/>
                    </a:lnTo>
                    <a:lnTo>
                      <a:pt x="250649" y="175612"/>
                    </a:lnTo>
                  </a:path>
                </a:pathLst>
              </a:custGeom>
              <a:solidFill>
                <a:schemeClr val="accent2"/>
              </a:solidFill>
              <a:ln w="13146" cap="flat">
                <a:noFill/>
                <a:prstDash val="solid"/>
                <a:miter/>
              </a:ln>
            </p:spPr>
            <p:txBody>
              <a:bodyPr rtlCol="0" anchor="ctr"/>
              <a:lstStyle/>
              <a:p>
                <a:endParaRPr lang="zh-CN" altLang="en-US"/>
              </a:p>
            </p:txBody>
          </p:sp>
          <p:sp>
            <p:nvSpPr>
              <p:cNvPr id="136" name="任意多边形: 形状 135"/>
              <p:cNvSpPr/>
              <p:nvPr/>
            </p:nvSpPr>
            <p:spPr>
              <a:xfrm>
                <a:off x="8174476" y="3487936"/>
                <a:ext cx="432964" cy="201936"/>
              </a:xfrm>
              <a:custGeom>
                <a:avLst/>
                <a:gdLst>
                  <a:gd name="connsiteX0" fmla="*/ 263961 w 432964"/>
                  <a:gd name="connsiteY0" fmla="*/ 201936 h 201936"/>
                  <a:gd name="connsiteX1" fmla="*/ 254483 w 432964"/>
                  <a:gd name="connsiteY1" fmla="*/ 197855 h 201936"/>
                  <a:gd name="connsiteX2" fmla="*/ 254746 w 432964"/>
                  <a:gd name="connsiteY2" fmla="*/ 179293 h 201936"/>
                  <a:gd name="connsiteX3" fmla="*/ 392840 w 432964"/>
                  <a:gd name="connsiteY3" fmla="*/ 45807 h 201936"/>
                  <a:gd name="connsiteX4" fmla="*/ 304639 w 432964"/>
                  <a:gd name="connsiteY4" fmla="*/ 26982 h 201936"/>
                  <a:gd name="connsiteX5" fmla="*/ 18710 w 432964"/>
                  <a:gd name="connsiteY5" fmla="*/ 158625 h 201936"/>
                  <a:gd name="connsiteX6" fmla="*/ 1201 w 432964"/>
                  <a:gd name="connsiteY6" fmla="*/ 152175 h 201936"/>
                  <a:gd name="connsiteX7" fmla="*/ 7652 w 432964"/>
                  <a:gd name="connsiteY7" fmla="*/ 134666 h 201936"/>
                  <a:gd name="connsiteX8" fmla="*/ 297662 w 432964"/>
                  <a:gd name="connsiteY8" fmla="*/ 1180 h 201936"/>
                  <a:gd name="connsiteX9" fmla="*/ 305955 w 432964"/>
                  <a:gd name="connsiteY9" fmla="*/ 259 h 201936"/>
                  <a:gd name="connsiteX10" fmla="*/ 422591 w 432964"/>
                  <a:gd name="connsiteY10" fmla="*/ 25139 h 201936"/>
                  <a:gd name="connsiteX11" fmla="*/ 432464 w 432964"/>
                  <a:gd name="connsiteY11" fmla="*/ 34354 h 201936"/>
                  <a:gd name="connsiteX12" fmla="*/ 428910 w 432964"/>
                  <a:gd name="connsiteY12" fmla="*/ 47387 h 201936"/>
                  <a:gd name="connsiteX13" fmla="*/ 273044 w 432964"/>
                  <a:gd name="connsiteY13" fmla="*/ 198118 h 201936"/>
                  <a:gd name="connsiteX14" fmla="*/ 263961 w 432964"/>
                  <a:gd name="connsiteY14" fmla="*/ 201936 h 20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964" h="201936">
                    <a:moveTo>
                      <a:pt x="263961" y="201936"/>
                    </a:moveTo>
                    <a:cubicBezTo>
                      <a:pt x="260538" y="201936"/>
                      <a:pt x="257116" y="200620"/>
                      <a:pt x="254483" y="197855"/>
                    </a:cubicBezTo>
                    <a:cubicBezTo>
                      <a:pt x="249480" y="192589"/>
                      <a:pt x="249612" y="184296"/>
                      <a:pt x="254746" y="179293"/>
                    </a:cubicBezTo>
                    <a:lnTo>
                      <a:pt x="392840" y="45807"/>
                    </a:lnTo>
                    <a:lnTo>
                      <a:pt x="304639" y="26982"/>
                    </a:lnTo>
                    <a:lnTo>
                      <a:pt x="18710" y="158625"/>
                    </a:lnTo>
                    <a:cubicBezTo>
                      <a:pt x="12127" y="161653"/>
                      <a:pt x="4360" y="158757"/>
                      <a:pt x="1201" y="152175"/>
                    </a:cubicBezTo>
                    <a:cubicBezTo>
                      <a:pt x="-1827" y="145593"/>
                      <a:pt x="1069" y="137694"/>
                      <a:pt x="7652" y="134666"/>
                    </a:cubicBezTo>
                    <a:lnTo>
                      <a:pt x="297662" y="1180"/>
                    </a:lnTo>
                    <a:cubicBezTo>
                      <a:pt x="300295" y="-5"/>
                      <a:pt x="303191" y="-268"/>
                      <a:pt x="305955" y="259"/>
                    </a:cubicBezTo>
                    <a:lnTo>
                      <a:pt x="422591" y="25139"/>
                    </a:lnTo>
                    <a:cubicBezTo>
                      <a:pt x="427330" y="26192"/>
                      <a:pt x="431148" y="29747"/>
                      <a:pt x="432464" y="34354"/>
                    </a:cubicBezTo>
                    <a:cubicBezTo>
                      <a:pt x="433781" y="39093"/>
                      <a:pt x="432464" y="44096"/>
                      <a:pt x="428910" y="47387"/>
                    </a:cubicBezTo>
                    <a:lnTo>
                      <a:pt x="273044" y="198118"/>
                    </a:lnTo>
                    <a:cubicBezTo>
                      <a:pt x="270543" y="200751"/>
                      <a:pt x="267252" y="201936"/>
                      <a:pt x="263961" y="201936"/>
                    </a:cubicBezTo>
                    <a:close/>
                  </a:path>
                </a:pathLst>
              </a:custGeom>
              <a:solidFill>
                <a:srgbClr val="0A2073"/>
              </a:solidFill>
              <a:ln w="13146" cap="flat">
                <a:noFill/>
                <a:prstDash val="solid"/>
                <a:miter/>
              </a:ln>
            </p:spPr>
            <p:txBody>
              <a:bodyPr rtlCol="0" anchor="ctr"/>
              <a:lstStyle/>
              <a:p>
                <a:endParaRPr lang="zh-CN" altLang="en-US"/>
              </a:p>
            </p:txBody>
          </p:sp>
        </p:grpSp>
        <p:grpSp>
          <p:nvGrpSpPr>
            <p:cNvPr id="137" name="图形 1"/>
            <p:cNvGrpSpPr/>
            <p:nvPr/>
          </p:nvGrpSpPr>
          <p:grpSpPr>
            <a:xfrm>
              <a:off x="7775442" y="3550725"/>
              <a:ext cx="994899" cy="378606"/>
              <a:chOff x="7775442" y="3550725"/>
              <a:chExt cx="994899" cy="378606"/>
            </a:xfrm>
            <a:solidFill>
              <a:schemeClr val="accent1"/>
            </a:solidFill>
          </p:grpSpPr>
          <p:sp>
            <p:nvSpPr>
              <p:cNvPr id="138" name="任意多边形: 形状 137"/>
              <p:cNvSpPr/>
              <p:nvPr/>
            </p:nvSpPr>
            <p:spPr>
              <a:xfrm>
                <a:off x="7788524" y="3563963"/>
                <a:ext cx="968621" cy="352166"/>
              </a:xfrm>
              <a:custGeom>
                <a:avLst/>
                <a:gdLst>
                  <a:gd name="connsiteX0" fmla="*/ 968622 w 968621"/>
                  <a:gd name="connsiteY0" fmla="*/ 100634 h 352166"/>
                  <a:gd name="connsiteX1" fmla="*/ 892268 w 968621"/>
                  <a:gd name="connsiteY1" fmla="*/ 84310 h 352166"/>
                  <a:gd name="connsiteX2" fmla="*/ 838031 w 968621"/>
                  <a:gd name="connsiteY2" fmla="*/ 149605 h 352166"/>
                  <a:gd name="connsiteX3" fmla="*/ 823551 w 968621"/>
                  <a:gd name="connsiteY3" fmla="*/ 145261 h 352166"/>
                  <a:gd name="connsiteX4" fmla="*/ 156382 w 968621"/>
                  <a:gd name="connsiteY4" fmla="*/ 2691 h 352166"/>
                  <a:gd name="connsiteX5" fmla="*/ 1438 w 968621"/>
                  <a:gd name="connsiteY5" fmla="*/ 76543 h 352166"/>
                  <a:gd name="connsiteX6" fmla="*/ 112545 w 968621"/>
                  <a:gd name="connsiteY6" fmla="*/ 207265 h 352166"/>
                  <a:gd name="connsiteX7" fmla="*/ 779713 w 968621"/>
                  <a:gd name="connsiteY7" fmla="*/ 349835 h 352166"/>
                  <a:gd name="connsiteX8" fmla="*/ 902537 w 968621"/>
                  <a:gd name="connsiteY8" fmla="*/ 274666 h 352166"/>
                  <a:gd name="connsiteX9" fmla="*/ 968622 w 968621"/>
                  <a:gd name="connsiteY9" fmla="*/ 100634 h 35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8621" h="352166">
                    <a:moveTo>
                      <a:pt x="968622" y="100634"/>
                    </a:moveTo>
                    <a:lnTo>
                      <a:pt x="892268" y="84310"/>
                    </a:lnTo>
                    <a:lnTo>
                      <a:pt x="838031" y="149605"/>
                    </a:lnTo>
                    <a:cubicBezTo>
                      <a:pt x="833424" y="147894"/>
                      <a:pt x="828553" y="146314"/>
                      <a:pt x="823551" y="145261"/>
                    </a:cubicBezTo>
                    <a:lnTo>
                      <a:pt x="156382" y="2691"/>
                    </a:lnTo>
                    <a:cubicBezTo>
                      <a:pt x="99907" y="-9420"/>
                      <a:pt x="13550" y="20068"/>
                      <a:pt x="1438" y="76543"/>
                    </a:cubicBezTo>
                    <a:cubicBezTo>
                      <a:pt x="-10673" y="133018"/>
                      <a:pt x="56070" y="195154"/>
                      <a:pt x="112545" y="207265"/>
                    </a:cubicBezTo>
                    <a:lnTo>
                      <a:pt x="779713" y="349835"/>
                    </a:lnTo>
                    <a:cubicBezTo>
                      <a:pt x="834477" y="361551"/>
                      <a:pt x="888187" y="327982"/>
                      <a:pt x="902537" y="274666"/>
                    </a:cubicBezTo>
                    <a:lnTo>
                      <a:pt x="968622" y="100634"/>
                    </a:lnTo>
                    <a:close/>
                  </a:path>
                </a:pathLst>
              </a:custGeom>
              <a:solidFill>
                <a:srgbClr val="FFFFFF"/>
              </a:solidFill>
              <a:ln w="13146" cap="flat">
                <a:noFill/>
                <a:prstDash val="solid"/>
                <a:miter/>
              </a:ln>
            </p:spPr>
            <p:txBody>
              <a:bodyPr rtlCol="0" anchor="ctr"/>
              <a:lstStyle/>
              <a:p>
                <a:endParaRPr lang="zh-CN" altLang="en-US"/>
              </a:p>
            </p:txBody>
          </p:sp>
          <p:sp>
            <p:nvSpPr>
              <p:cNvPr id="139" name="任意多边形: 形状 138"/>
              <p:cNvSpPr/>
              <p:nvPr/>
            </p:nvSpPr>
            <p:spPr>
              <a:xfrm>
                <a:off x="7775442" y="3550725"/>
                <a:ext cx="994899" cy="378606"/>
              </a:xfrm>
              <a:custGeom>
                <a:avLst/>
                <a:gdLst>
                  <a:gd name="connsiteX0" fmla="*/ 814779 w 994899"/>
                  <a:gd name="connsiteY0" fmla="*/ 378606 h 378606"/>
                  <a:gd name="connsiteX1" fmla="*/ 814779 w 994899"/>
                  <a:gd name="connsiteY1" fmla="*/ 378606 h 378606"/>
                  <a:gd name="connsiteX2" fmla="*/ 790162 w 994899"/>
                  <a:gd name="connsiteY2" fmla="*/ 375973 h 378606"/>
                  <a:gd name="connsiteX3" fmla="*/ 122994 w 994899"/>
                  <a:gd name="connsiteY3" fmla="*/ 233404 h 378606"/>
                  <a:gd name="connsiteX4" fmla="*/ 1750 w 994899"/>
                  <a:gd name="connsiteY4" fmla="*/ 87016 h 378606"/>
                  <a:gd name="connsiteX5" fmla="*/ 142608 w 994899"/>
                  <a:gd name="connsiteY5" fmla="*/ 0 h 378606"/>
                  <a:gd name="connsiteX6" fmla="*/ 172228 w 994899"/>
                  <a:gd name="connsiteY6" fmla="*/ 3028 h 378606"/>
                  <a:gd name="connsiteX7" fmla="*/ 839396 w 994899"/>
                  <a:gd name="connsiteY7" fmla="*/ 145597 h 378606"/>
                  <a:gd name="connsiteX8" fmla="*/ 846768 w 994899"/>
                  <a:gd name="connsiteY8" fmla="*/ 147440 h 378606"/>
                  <a:gd name="connsiteX9" fmla="*/ 895213 w 994899"/>
                  <a:gd name="connsiteY9" fmla="*/ 89123 h 378606"/>
                  <a:gd name="connsiteX10" fmla="*/ 908114 w 994899"/>
                  <a:gd name="connsiteY10" fmla="*/ 84647 h 378606"/>
                  <a:gd name="connsiteX11" fmla="*/ 984467 w 994899"/>
                  <a:gd name="connsiteY11" fmla="*/ 100970 h 378606"/>
                  <a:gd name="connsiteX12" fmla="*/ 993287 w 994899"/>
                  <a:gd name="connsiteY12" fmla="*/ 107553 h 378606"/>
                  <a:gd name="connsiteX13" fmla="*/ 994077 w 994899"/>
                  <a:gd name="connsiteY13" fmla="*/ 118479 h 378606"/>
                  <a:gd name="connsiteX14" fmla="*/ 928124 w 994899"/>
                  <a:gd name="connsiteY14" fmla="*/ 292511 h 378606"/>
                  <a:gd name="connsiteX15" fmla="*/ 814779 w 994899"/>
                  <a:gd name="connsiteY15" fmla="*/ 378606 h 378606"/>
                  <a:gd name="connsiteX16" fmla="*/ 142477 w 994899"/>
                  <a:gd name="connsiteY16" fmla="*/ 26460 h 378606"/>
                  <a:gd name="connsiteX17" fmla="*/ 27420 w 994899"/>
                  <a:gd name="connsiteY17" fmla="*/ 92545 h 378606"/>
                  <a:gd name="connsiteX18" fmla="*/ 128523 w 994899"/>
                  <a:gd name="connsiteY18" fmla="*/ 207733 h 378606"/>
                  <a:gd name="connsiteX19" fmla="*/ 795691 w 994899"/>
                  <a:gd name="connsiteY19" fmla="*/ 350303 h 378606"/>
                  <a:gd name="connsiteX20" fmla="*/ 814911 w 994899"/>
                  <a:gd name="connsiteY20" fmla="*/ 352277 h 378606"/>
                  <a:gd name="connsiteX21" fmla="*/ 903112 w 994899"/>
                  <a:gd name="connsiteY21" fmla="*/ 284481 h 378606"/>
                  <a:gd name="connsiteX22" fmla="*/ 964063 w 994899"/>
                  <a:gd name="connsiteY22" fmla="*/ 123481 h 378606"/>
                  <a:gd name="connsiteX23" fmla="*/ 910484 w 994899"/>
                  <a:gd name="connsiteY23" fmla="*/ 112028 h 378606"/>
                  <a:gd name="connsiteX24" fmla="*/ 861381 w 994899"/>
                  <a:gd name="connsiteY24" fmla="*/ 171136 h 378606"/>
                  <a:gd name="connsiteX25" fmla="*/ 846637 w 994899"/>
                  <a:gd name="connsiteY25" fmla="*/ 175086 h 378606"/>
                  <a:gd name="connsiteX26" fmla="*/ 834130 w 994899"/>
                  <a:gd name="connsiteY26" fmla="*/ 171268 h 378606"/>
                  <a:gd name="connsiteX27" fmla="*/ 166699 w 994899"/>
                  <a:gd name="connsiteY27" fmla="*/ 28830 h 378606"/>
                  <a:gd name="connsiteX28" fmla="*/ 142477 w 994899"/>
                  <a:gd name="connsiteY28" fmla="*/ 26460 h 3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94899" h="378606">
                    <a:moveTo>
                      <a:pt x="814779" y="378606"/>
                    </a:moveTo>
                    <a:lnTo>
                      <a:pt x="814779" y="378606"/>
                    </a:lnTo>
                    <a:cubicBezTo>
                      <a:pt x="806485" y="378606"/>
                      <a:pt x="798192" y="377685"/>
                      <a:pt x="790162" y="375973"/>
                    </a:cubicBezTo>
                    <a:lnTo>
                      <a:pt x="122994" y="233404"/>
                    </a:lnTo>
                    <a:cubicBezTo>
                      <a:pt x="64281" y="220897"/>
                      <a:pt x="-12599" y="153891"/>
                      <a:pt x="1750" y="87016"/>
                    </a:cubicBezTo>
                    <a:cubicBezTo>
                      <a:pt x="13335" y="32516"/>
                      <a:pt x="82447" y="0"/>
                      <a:pt x="142608" y="0"/>
                    </a:cubicBezTo>
                    <a:cubicBezTo>
                      <a:pt x="153140" y="0"/>
                      <a:pt x="163013" y="1053"/>
                      <a:pt x="172228" y="3028"/>
                    </a:cubicBezTo>
                    <a:lnTo>
                      <a:pt x="839396" y="145597"/>
                    </a:lnTo>
                    <a:cubicBezTo>
                      <a:pt x="841766" y="146124"/>
                      <a:pt x="844267" y="146782"/>
                      <a:pt x="846768" y="147440"/>
                    </a:cubicBezTo>
                    <a:lnTo>
                      <a:pt x="895213" y="89123"/>
                    </a:lnTo>
                    <a:cubicBezTo>
                      <a:pt x="898372" y="85305"/>
                      <a:pt x="903243" y="83725"/>
                      <a:pt x="908114" y="84647"/>
                    </a:cubicBezTo>
                    <a:lnTo>
                      <a:pt x="984467" y="100970"/>
                    </a:lnTo>
                    <a:cubicBezTo>
                      <a:pt x="988285" y="101760"/>
                      <a:pt x="991444" y="104130"/>
                      <a:pt x="993287" y="107553"/>
                    </a:cubicBezTo>
                    <a:cubicBezTo>
                      <a:pt x="995130" y="110975"/>
                      <a:pt x="995393" y="114925"/>
                      <a:pt x="994077" y="118479"/>
                    </a:cubicBezTo>
                    <a:lnTo>
                      <a:pt x="928124" y="292511"/>
                    </a:lnTo>
                    <a:cubicBezTo>
                      <a:pt x="914565" y="342667"/>
                      <a:pt x="867831" y="378606"/>
                      <a:pt x="814779" y="378606"/>
                    </a:cubicBezTo>
                    <a:close/>
                    <a:moveTo>
                      <a:pt x="142477" y="26460"/>
                    </a:moveTo>
                    <a:cubicBezTo>
                      <a:pt x="93900" y="26460"/>
                      <a:pt x="36109" y="51736"/>
                      <a:pt x="27420" y="92545"/>
                    </a:cubicBezTo>
                    <a:cubicBezTo>
                      <a:pt x="17547" y="138620"/>
                      <a:pt x="75997" y="196412"/>
                      <a:pt x="128523" y="207733"/>
                    </a:cubicBezTo>
                    <a:lnTo>
                      <a:pt x="795691" y="350303"/>
                    </a:lnTo>
                    <a:cubicBezTo>
                      <a:pt x="802009" y="351619"/>
                      <a:pt x="808460" y="352277"/>
                      <a:pt x="814911" y="352277"/>
                    </a:cubicBezTo>
                    <a:cubicBezTo>
                      <a:pt x="856115" y="352277"/>
                      <a:pt x="892317" y="324369"/>
                      <a:pt x="903112" y="284481"/>
                    </a:cubicBezTo>
                    <a:lnTo>
                      <a:pt x="964063" y="123481"/>
                    </a:lnTo>
                    <a:lnTo>
                      <a:pt x="910484" y="112028"/>
                    </a:lnTo>
                    <a:lnTo>
                      <a:pt x="861381" y="171136"/>
                    </a:lnTo>
                    <a:cubicBezTo>
                      <a:pt x="857826" y="175481"/>
                      <a:pt x="851902" y="177060"/>
                      <a:pt x="846637" y="175086"/>
                    </a:cubicBezTo>
                    <a:cubicBezTo>
                      <a:pt x="842029" y="173374"/>
                      <a:pt x="837948" y="172189"/>
                      <a:pt x="834130" y="171268"/>
                    </a:cubicBezTo>
                    <a:lnTo>
                      <a:pt x="166699" y="28830"/>
                    </a:lnTo>
                    <a:cubicBezTo>
                      <a:pt x="159327" y="27250"/>
                      <a:pt x="151165" y="26460"/>
                      <a:pt x="142477" y="26460"/>
                    </a:cubicBezTo>
                    <a:close/>
                  </a:path>
                </a:pathLst>
              </a:custGeom>
              <a:solidFill>
                <a:srgbClr val="0A2073"/>
              </a:solidFill>
              <a:ln w="13146" cap="flat">
                <a:noFill/>
                <a:prstDash val="solid"/>
                <a:miter/>
              </a:ln>
            </p:spPr>
            <p:txBody>
              <a:bodyPr rtlCol="0" anchor="ctr"/>
              <a:lstStyle/>
              <a:p>
                <a:endParaRPr lang="zh-CN" altLang="en-US"/>
              </a:p>
            </p:txBody>
          </p:sp>
        </p:grpSp>
        <p:grpSp>
          <p:nvGrpSpPr>
            <p:cNvPr id="140" name="图形 1"/>
            <p:cNvGrpSpPr/>
            <p:nvPr/>
          </p:nvGrpSpPr>
          <p:grpSpPr>
            <a:xfrm>
              <a:off x="8144883" y="3721810"/>
              <a:ext cx="441915" cy="295064"/>
              <a:chOff x="8144883" y="3721810"/>
              <a:chExt cx="441915" cy="295064"/>
            </a:xfrm>
            <a:solidFill>
              <a:schemeClr val="accent1"/>
            </a:solidFill>
          </p:grpSpPr>
          <p:sp>
            <p:nvSpPr>
              <p:cNvPr id="141" name="任意多边形: 形状 140"/>
              <p:cNvSpPr/>
              <p:nvPr/>
            </p:nvSpPr>
            <p:spPr>
              <a:xfrm>
                <a:off x="8158036" y="3734894"/>
                <a:ext cx="415466" cy="268552"/>
              </a:xfrm>
              <a:custGeom>
                <a:avLst/>
                <a:gdLst>
                  <a:gd name="connsiteX0" fmla="*/ 0 w 415466"/>
                  <a:gd name="connsiteY0" fmla="*/ 0 h 268552"/>
                  <a:gd name="connsiteX1" fmla="*/ 263945 w 415466"/>
                  <a:gd name="connsiteY1" fmla="*/ 56475 h 268552"/>
                  <a:gd name="connsiteX2" fmla="*/ 415466 w 415466"/>
                  <a:gd name="connsiteY2" fmla="*/ 268552 h 268552"/>
                  <a:gd name="connsiteX3" fmla="*/ 278426 w 415466"/>
                  <a:gd name="connsiteY3" fmla="*/ 239327 h 268552"/>
                </a:gdLst>
                <a:ahLst/>
                <a:cxnLst>
                  <a:cxn ang="0">
                    <a:pos x="connsiteX0" y="connsiteY0"/>
                  </a:cxn>
                  <a:cxn ang="0">
                    <a:pos x="connsiteX1" y="connsiteY1"/>
                  </a:cxn>
                  <a:cxn ang="0">
                    <a:pos x="connsiteX2" y="connsiteY2"/>
                  </a:cxn>
                  <a:cxn ang="0">
                    <a:pos x="connsiteX3" y="connsiteY3"/>
                  </a:cxn>
                </a:cxnLst>
                <a:rect l="l" t="t" r="r" b="b"/>
                <a:pathLst>
                  <a:path w="415466" h="268552">
                    <a:moveTo>
                      <a:pt x="0" y="0"/>
                    </a:moveTo>
                    <a:lnTo>
                      <a:pt x="263945" y="56475"/>
                    </a:lnTo>
                    <a:lnTo>
                      <a:pt x="415466" y="268552"/>
                    </a:lnTo>
                    <a:lnTo>
                      <a:pt x="278426" y="239327"/>
                    </a:lnTo>
                    <a:close/>
                  </a:path>
                </a:pathLst>
              </a:custGeom>
              <a:solidFill>
                <a:schemeClr val="accent2"/>
              </a:solidFill>
              <a:ln w="13146" cap="flat">
                <a:noFill/>
                <a:prstDash val="solid"/>
                <a:miter/>
              </a:ln>
            </p:spPr>
            <p:txBody>
              <a:bodyPr rtlCol="0" anchor="ctr"/>
              <a:lstStyle/>
              <a:p>
                <a:endParaRPr lang="zh-CN" altLang="en-US"/>
              </a:p>
            </p:txBody>
          </p:sp>
          <p:sp>
            <p:nvSpPr>
              <p:cNvPr id="142" name="任意多边形: 形状 141"/>
              <p:cNvSpPr/>
              <p:nvPr/>
            </p:nvSpPr>
            <p:spPr>
              <a:xfrm>
                <a:off x="8144883" y="3721810"/>
                <a:ext cx="441915" cy="295064"/>
              </a:xfrm>
              <a:custGeom>
                <a:avLst/>
                <a:gdLst>
                  <a:gd name="connsiteX0" fmla="*/ 428619 w 441915"/>
                  <a:gd name="connsiteY0" fmla="*/ 294801 h 295064"/>
                  <a:gd name="connsiteX1" fmla="*/ 425855 w 441915"/>
                  <a:gd name="connsiteY1" fmla="*/ 294538 h 295064"/>
                  <a:gd name="connsiteX2" fmla="*/ 288814 w 441915"/>
                  <a:gd name="connsiteY2" fmla="*/ 265182 h 295064"/>
                  <a:gd name="connsiteX3" fmla="*/ 283022 w 441915"/>
                  <a:gd name="connsiteY3" fmla="*/ 262286 h 295064"/>
                  <a:gd name="connsiteX4" fmla="*/ 4596 w 441915"/>
                  <a:gd name="connsiteY4" fmla="*/ 23090 h 295064"/>
                  <a:gd name="connsiteX5" fmla="*/ 1437 w 441915"/>
                  <a:gd name="connsiteY5" fmla="*/ 7292 h 295064"/>
                  <a:gd name="connsiteX6" fmla="*/ 15918 w 441915"/>
                  <a:gd name="connsiteY6" fmla="*/ 315 h 295064"/>
                  <a:gd name="connsiteX7" fmla="*/ 279862 w 441915"/>
                  <a:gd name="connsiteY7" fmla="*/ 56790 h 295064"/>
                  <a:gd name="connsiteX8" fmla="*/ 287761 w 441915"/>
                  <a:gd name="connsiteY8" fmla="*/ 62056 h 295064"/>
                  <a:gd name="connsiteX9" fmla="*/ 437966 w 441915"/>
                  <a:gd name="connsiteY9" fmla="*/ 272422 h 295064"/>
                  <a:gd name="connsiteX10" fmla="*/ 441915 w 441915"/>
                  <a:gd name="connsiteY10" fmla="*/ 281900 h 295064"/>
                  <a:gd name="connsiteX11" fmla="*/ 428751 w 441915"/>
                  <a:gd name="connsiteY11" fmla="*/ 295065 h 295064"/>
                  <a:gd name="connsiteX12" fmla="*/ 428619 w 441915"/>
                  <a:gd name="connsiteY12" fmla="*/ 294801 h 295064"/>
                  <a:gd name="connsiteX13" fmla="*/ 297503 w 441915"/>
                  <a:gd name="connsiteY13" fmla="*/ 240169 h 295064"/>
                  <a:gd name="connsiteX14" fmla="*/ 398078 w 441915"/>
                  <a:gd name="connsiteY14" fmla="*/ 261627 h 295064"/>
                  <a:gd name="connsiteX15" fmla="*/ 269199 w 441915"/>
                  <a:gd name="connsiteY15" fmla="*/ 81276 h 295064"/>
                  <a:gd name="connsiteX16" fmla="*/ 60676 w 441915"/>
                  <a:gd name="connsiteY16" fmla="*/ 36781 h 295064"/>
                  <a:gd name="connsiteX17" fmla="*/ 297503 w 441915"/>
                  <a:gd name="connsiteY17" fmla="*/ 240169 h 29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1915" h="295064">
                    <a:moveTo>
                      <a:pt x="428619" y="294801"/>
                    </a:moveTo>
                    <a:cubicBezTo>
                      <a:pt x="427698" y="294801"/>
                      <a:pt x="426776" y="294670"/>
                      <a:pt x="425855" y="294538"/>
                    </a:cubicBezTo>
                    <a:lnTo>
                      <a:pt x="288814" y="265182"/>
                    </a:lnTo>
                    <a:cubicBezTo>
                      <a:pt x="286708" y="264655"/>
                      <a:pt x="284602" y="263734"/>
                      <a:pt x="283022" y="262286"/>
                    </a:cubicBezTo>
                    <a:lnTo>
                      <a:pt x="4596" y="23090"/>
                    </a:lnTo>
                    <a:cubicBezTo>
                      <a:pt x="-11" y="19140"/>
                      <a:pt x="-1328" y="12690"/>
                      <a:pt x="1437" y="7292"/>
                    </a:cubicBezTo>
                    <a:cubicBezTo>
                      <a:pt x="4070" y="1895"/>
                      <a:pt x="10125" y="-1001"/>
                      <a:pt x="15918" y="315"/>
                    </a:cubicBezTo>
                    <a:lnTo>
                      <a:pt x="279862" y="56790"/>
                    </a:lnTo>
                    <a:cubicBezTo>
                      <a:pt x="283022" y="57449"/>
                      <a:pt x="285918" y="59292"/>
                      <a:pt x="287761" y="62056"/>
                    </a:cubicBezTo>
                    <a:lnTo>
                      <a:pt x="437966" y="272422"/>
                    </a:lnTo>
                    <a:cubicBezTo>
                      <a:pt x="440467" y="274792"/>
                      <a:pt x="441915" y="278214"/>
                      <a:pt x="441915" y="281900"/>
                    </a:cubicBezTo>
                    <a:cubicBezTo>
                      <a:pt x="441915" y="289141"/>
                      <a:pt x="435991" y="295065"/>
                      <a:pt x="428751" y="295065"/>
                    </a:cubicBezTo>
                    <a:cubicBezTo>
                      <a:pt x="428751" y="294801"/>
                      <a:pt x="428751" y="294801"/>
                      <a:pt x="428619" y="294801"/>
                    </a:cubicBezTo>
                    <a:close/>
                    <a:moveTo>
                      <a:pt x="297503" y="240169"/>
                    </a:moveTo>
                    <a:lnTo>
                      <a:pt x="398078" y="261627"/>
                    </a:lnTo>
                    <a:lnTo>
                      <a:pt x="269199" y="81276"/>
                    </a:lnTo>
                    <a:lnTo>
                      <a:pt x="60676" y="36781"/>
                    </a:lnTo>
                    <a:lnTo>
                      <a:pt x="297503" y="240169"/>
                    </a:lnTo>
                    <a:close/>
                  </a:path>
                </a:pathLst>
              </a:custGeom>
              <a:solidFill>
                <a:srgbClr val="0A2073"/>
              </a:solidFill>
              <a:ln w="13146" cap="flat">
                <a:noFill/>
                <a:prstDash val="solid"/>
                <a:miter/>
              </a:ln>
            </p:spPr>
            <p:txBody>
              <a:bodyPr rtlCol="0" anchor="ctr"/>
              <a:lstStyle/>
              <a:p>
                <a:endParaRPr lang="zh-CN" altLang="en-US"/>
              </a:p>
            </p:txBody>
          </p:sp>
        </p:grpSp>
        <p:sp>
          <p:nvSpPr>
            <p:cNvPr id="143" name="任意多边形: 形状 142"/>
            <p:cNvSpPr/>
            <p:nvPr/>
          </p:nvSpPr>
          <p:spPr>
            <a:xfrm>
              <a:off x="7882375" y="3647878"/>
              <a:ext cx="244593" cy="76879"/>
            </a:xfrm>
            <a:custGeom>
              <a:avLst/>
              <a:gdLst>
                <a:gd name="connsiteX0" fmla="*/ 239064 w 244593"/>
                <a:gd name="connsiteY0" fmla="*/ 76880 h 76879"/>
                <a:gd name="connsiteX1" fmla="*/ 231692 w 244593"/>
                <a:gd name="connsiteY1" fmla="*/ 75300 h 76879"/>
                <a:gd name="connsiteX2" fmla="*/ 237221 w 244593"/>
                <a:gd name="connsiteY2" fmla="*/ 49498 h 76879"/>
                <a:gd name="connsiteX3" fmla="*/ 244593 w 244593"/>
                <a:gd name="connsiteY3" fmla="*/ 51078 h 76879"/>
                <a:gd name="connsiteX4" fmla="*/ 239064 w 244593"/>
                <a:gd name="connsiteY4" fmla="*/ 76880 h 76879"/>
                <a:gd name="connsiteX5" fmla="*/ 192989 w 244593"/>
                <a:gd name="connsiteY5" fmla="*/ 67138 h 76879"/>
                <a:gd name="connsiteX6" fmla="*/ 154418 w 244593"/>
                <a:gd name="connsiteY6" fmla="*/ 58845 h 76879"/>
                <a:gd name="connsiteX7" fmla="*/ 159947 w 244593"/>
                <a:gd name="connsiteY7" fmla="*/ 33042 h 76879"/>
                <a:gd name="connsiteX8" fmla="*/ 198518 w 244593"/>
                <a:gd name="connsiteY8" fmla="*/ 41336 h 76879"/>
                <a:gd name="connsiteX9" fmla="*/ 192989 w 244593"/>
                <a:gd name="connsiteY9" fmla="*/ 67138 h 76879"/>
                <a:gd name="connsiteX10" fmla="*/ 115846 w 244593"/>
                <a:gd name="connsiteY10" fmla="*/ 50551 h 76879"/>
                <a:gd name="connsiteX11" fmla="*/ 77275 w 244593"/>
                <a:gd name="connsiteY11" fmla="*/ 42257 h 76879"/>
                <a:gd name="connsiteX12" fmla="*/ 82804 w 244593"/>
                <a:gd name="connsiteY12" fmla="*/ 16455 h 76879"/>
                <a:gd name="connsiteX13" fmla="*/ 121375 w 244593"/>
                <a:gd name="connsiteY13" fmla="*/ 24749 h 76879"/>
                <a:gd name="connsiteX14" fmla="*/ 115846 w 244593"/>
                <a:gd name="connsiteY14" fmla="*/ 50551 h 76879"/>
                <a:gd name="connsiteX15" fmla="*/ 38571 w 244593"/>
                <a:gd name="connsiteY15" fmla="*/ 34096 h 76879"/>
                <a:gd name="connsiteX16" fmla="*/ 0 w 244593"/>
                <a:gd name="connsiteY16" fmla="*/ 25802 h 76879"/>
                <a:gd name="connsiteX17" fmla="*/ 5529 w 244593"/>
                <a:gd name="connsiteY17" fmla="*/ 0 h 76879"/>
                <a:gd name="connsiteX18" fmla="*/ 44101 w 244593"/>
                <a:gd name="connsiteY18" fmla="*/ 8294 h 76879"/>
                <a:gd name="connsiteX19" fmla="*/ 38571 w 244593"/>
                <a:gd name="connsiteY19" fmla="*/ 34096 h 76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93" h="76879">
                  <a:moveTo>
                    <a:pt x="239064" y="76880"/>
                  </a:moveTo>
                  <a:lnTo>
                    <a:pt x="231692" y="75300"/>
                  </a:lnTo>
                  <a:lnTo>
                    <a:pt x="237221" y="49498"/>
                  </a:lnTo>
                  <a:lnTo>
                    <a:pt x="244593" y="51078"/>
                  </a:lnTo>
                  <a:lnTo>
                    <a:pt x="239064" y="76880"/>
                  </a:lnTo>
                  <a:close/>
                  <a:moveTo>
                    <a:pt x="192989" y="67138"/>
                  </a:moveTo>
                  <a:lnTo>
                    <a:pt x="154418" y="58845"/>
                  </a:lnTo>
                  <a:lnTo>
                    <a:pt x="159947" y="33042"/>
                  </a:lnTo>
                  <a:lnTo>
                    <a:pt x="198518" y="41336"/>
                  </a:lnTo>
                  <a:lnTo>
                    <a:pt x="192989" y="67138"/>
                  </a:lnTo>
                  <a:close/>
                  <a:moveTo>
                    <a:pt x="115846" y="50551"/>
                  </a:moveTo>
                  <a:lnTo>
                    <a:pt x="77275" y="42257"/>
                  </a:lnTo>
                  <a:lnTo>
                    <a:pt x="82804" y="16455"/>
                  </a:lnTo>
                  <a:lnTo>
                    <a:pt x="121375" y="24749"/>
                  </a:lnTo>
                  <a:lnTo>
                    <a:pt x="115846" y="50551"/>
                  </a:lnTo>
                  <a:close/>
                  <a:moveTo>
                    <a:pt x="38571" y="34096"/>
                  </a:moveTo>
                  <a:lnTo>
                    <a:pt x="0" y="25802"/>
                  </a:lnTo>
                  <a:lnTo>
                    <a:pt x="5529" y="0"/>
                  </a:lnTo>
                  <a:lnTo>
                    <a:pt x="44101" y="8294"/>
                  </a:lnTo>
                  <a:lnTo>
                    <a:pt x="38571" y="34096"/>
                  </a:lnTo>
                  <a:close/>
                </a:path>
              </a:pathLst>
            </a:custGeom>
            <a:solidFill>
              <a:schemeClr val="accent1"/>
            </a:solidFill>
            <a:ln w="13146" cap="flat">
              <a:noFill/>
              <a:prstDash val="solid"/>
              <a:miter/>
            </a:ln>
          </p:spPr>
          <p:txBody>
            <a:bodyPr rtlCol="0" anchor="ctr"/>
            <a:lstStyle/>
            <a:p>
              <a:endParaRPr lang="zh-CN" altLang="en-US"/>
            </a:p>
          </p:txBody>
        </p:sp>
      </p:grpSp>
      <p:grpSp>
        <p:nvGrpSpPr>
          <p:cNvPr id="189" name="图形 1"/>
          <p:cNvGrpSpPr/>
          <p:nvPr/>
        </p:nvGrpSpPr>
        <p:grpSpPr>
          <a:xfrm flipH="1">
            <a:off x="5861509" y="2948735"/>
            <a:ext cx="1156708" cy="614964"/>
            <a:chOff x="7775442" y="3487936"/>
            <a:chExt cx="994899" cy="528938"/>
          </a:xfrm>
          <a:solidFill>
            <a:schemeClr val="accent1"/>
          </a:solidFill>
        </p:grpSpPr>
        <p:grpSp>
          <p:nvGrpSpPr>
            <p:cNvPr id="190" name="图形 1"/>
            <p:cNvGrpSpPr/>
            <p:nvPr/>
          </p:nvGrpSpPr>
          <p:grpSpPr>
            <a:xfrm>
              <a:off x="8174476" y="3487936"/>
              <a:ext cx="432964" cy="201936"/>
              <a:chOff x="8174476" y="3487936"/>
              <a:chExt cx="432964" cy="201936"/>
            </a:xfrm>
            <a:solidFill>
              <a:schemeClr val="accent1"/>
            </a:solidFill>
          </p:grpSpPr>
          <p:sp>
            <p:nvSpPr>
              <p:cNvPr id="198" name="任意多边形: 形状 197"/>
              <p:cNvSpPr/>
              <p:nvPr/>
            </p:nvSpPr>
            <p:spPr>
              <a:xfrm>
                <a:off x="8187788" y="3501096"/>
                <a:ext cx="406514" cy="175612"/>
              </a:xfrm>
              <a:custGeom>
                <a:avLst/>
                <a:gdLst>
                  <a:gd name="connsiteX0" fmla="*/ 0 w 406514"/>
                  <a:gd name="connsiteY0" fmla="*/ 133486 h 175612"/>
                  <a:gd name="connsiteX1" fmla="*/ 289879 w 406514"/>
                  <a:gd name="connsiteY1" fmla="*/ 0 h 175612"/>
                  <a:gd name="connsiteX2" fmla="*/ 406515 w 406514"/>
                  <a:gd name="connsiteY2" fmla="*/ 24881 h 175612"/>
                  <a:gd name="connsiteX3" fmla="*/ 250649 w 406514"/>
                  <a:gd name="connsiteY3" fmla="*/ 175612 h 175612"/>
                </a:gdLst>
                <a:ahLst/>
                <a:cxnLst>
                  <a:cxn ang="0">
                    <a:pos x="connsiteX0" y="connsiteY0"/>
                  </a:cxn>
                  <a:cxn ang="0">
                    <a:pos x="connsiteX1" y="connsiteY1"/>
                  </a:cxn>
                  <a:cxn ang="0">
                    <a:pos x="connsiteX2" y="connsiteY2"/>
                  </a:cxn>
                  <a:cxn ang="0">
                    <a:pos x="connsiteX3" y="connsiteY3"/>
                  </a:cxn>
                </a:cxnLst>
                <a:rect l="l" t="t" r="r" b="b"/>
                <a:pathLst>
                  <a:path w="406514" h="175612">
                    <a:moveTo>
                      <a:pt x="0" y="133486"/>
                    </a:moveTo>
                    <a:lnTo>
                      <a:pt x="289879" y="0"/>
                    </a:lnTo>
                    <a:lnTo>
                      <a:pt x="406515" y="24881"/>
                    </a:lnTo>
                    <a:lnTo>
                      <a:pt x="250649" y="175612"/>
                    </a:lnTo>
                  </a:path>
                </a:pathLst>
              </a:custGeom>
              <a:solidFill>
                <a:schemeClr val="accent2"/>
              </a:solidFill>
              <a:ln w="13146" cap="flat">
                <a:noFill/>
                <a:prstDash val="solid"/>
                <a:miter/>
              </a:ln>
            </p:spPr>
            <p:txBody>
              <a:bodyPr rtlCol="0" anchor="ctr"/>
              <a:lstStyle/>
              <a:p>
                <a:endParaRPr lang="zh-CN" altLang="en-US"/>
              </a:p>
            </p:txBody>
          </p:sp>
          <p:sp>
            <p:nvSpPr>
              <p:cNvPr id="199" name="任意多边形: 形状 198"/>
              <p:cNvSpPr/>
              <p:nvPr/>
            </p:nvSpPr>
            <p:spPr>
              <a:xfrm>
                <a:off x="8174476" y="3487936"/>
                <a:ext cx="432964" cy="201936"/>
              </a:xfrm>
              <a:custGeom>
                <a:avLst/>
                <a:gdLst>
                  <a:gd name="connsiteX0" fmla="*/ 263961 w 432964"/>
                  <a:gd name="connsiteY0" fmla="*/ 201936 h 201936"/>
                  <a:gd name="connsiteX1" fmla="*/ 254483 w 432964"/>
                  <a:gd name="connsiteY1" fmla="*/ 197855 h 201936"/>
                  <a:gd name="connsiteX2" fmla="*/ 254746 w 432964"/>
                  <a:gd name="connsiteY2" fmla="*/ 179293 h 201936"/>
                  <a:gd name="connsiteX3" fmla="*/ 392840 w 432964"/>
                  <a:gd name="connsiteY3" fmla="*/ 45807 h 201936"/>
                  <a:gd name="connsiteX4" fmla="*/ 304639 w 432964"/>
                  <a:gd name="connsiteY4" fmla="*/ 26982 h 201936"/>
                  <a:gd name="connsiteX5" fmla="*/ 18710 w 432964"/>
                  <a:gd name="connsiteY5" fmla="*/ 158625 h 201936"/>
                  <a:gd name="connsiteX6" fmla="*/ 1201 w 432964"/>
                  <a:gd name="connsiteY6" fmla="*/ 152175 h 201936"/>
                  <a:gd name="connsiteX7" fmla="*/ 7652 w 432964"/>
                  <a:gd name="connsiteY7" fmla="*/ 134666 h 201936"/>
                  <a:gd name="connsiteX8" fmla="*/ 297662 w 432964"/>
                  <a:gd name="connsiteY8" fmla="*/ 1180 h 201936"/>
                  <a:gd name="connsiteX9" fmla="*/ 305955 w 432964"/>
                  <a:gd name="connsiteY9" fmla="*/ 259 h 201936"/>
                  <a:gd name="connsiteX10" fmla="*/ 422591 w 432964"/>
                  <a:gd name="connsiteY10" fmla="*/ 25139 h 201936"/>
                  <a:gd name="connsiteX11" fmla="*/ 432464 w 432964"/>
                  <a:gd name="connsiteY11" fmla="*/ 34354 h 201936"/>
                  <a:gd name="connsiteX12" fmla="*/ 428910 w 432964"/>
                  <a:gd name="connsiteY12" fmla="*/ 47387 h 201936"/>
                  <a:gd name="connsiteX13" fmla="*/ 273044 w 432964"/>
                  <a:gd name="connsiteY13" fmla="*/ 198118 h 201936"/>
                  <a:gd name="connsiteX14" fmla="*/ 263961 w 432964"/>
                  <a:gd name="connsiteY14" fmla="*/ 201936 h 20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964" h="201936">
                    <a:moveTo>
                      <a:pt x="263961" y="201936"/>
                    </a:moveTo>
                    <a:cubicBezTo>
                      <a:pt x="260538" y="201936"/>
                      <a:pt x="257116" y="200620"/>
                      <a:pt x="254483" y="197855"/>
                    </a:cubicBezTo>
                    <a:cubicBezTo>
                      <a:pt x="249480" y="192589"/>
                      <a:pt x="249612" y="184296"/>
                      <a:pt x="254746" y="179293"/>
                    </a:cubicBezTo>
                    <a:lnTo>
                      <a:pt x="392840" y="45807"/>
                    </a:lnTo>
                    <a:lnTo>
                      <a:pt x="304639" y="26982"/>
                    </a:lnTo>
                    <a:lnTo>
                      <a:pt x="18710" y="158625"/>
                    </a:lnTo>
                    <a:cubicBezTo>
                      <a:pt x="12127" y="161653"/>
                      <a:pt x="4360" y="158757"/>
                      <a:pt x="1201" y="152175"/>
                    </a:cubicBezTo>
                    <a:cubicBezTo>
                      <a:pt x="-1827" y="145593"/>
                      <a:pt x="1069" y="137694"/>
                      <a:pt x="7652" y="134666"/>
                    </a:cubicBezTo>
                    <a:lnTo>
                      <a:pt x="297662" y="1180"/>
                    </a:lnTo>
                    <a:cubicBezTo>
                      <a:pt x="300295" y="-5"/>
                      <a:pt x="303191" y="-268"/>
                      <a:pt x="305955" y="259"/>
                    </a:cubicBezTo>
                    <a:lnTo>
                      <a:pt x="422591" y="25139"/>
                    </a:lnTo>
                    <a:cubicBezTo>
                      <a:pt x="427330" y="26192"/>
                      <a:pt x="431148" y="29747"/>
                      <a:pt x="432464" y="34354"/>
                    </a:cubicBezTo>
                    <a:cubicBezTo>
                      <a:pt x="433781" y="39093"/>
                      <a:pt x="432464" y="44096"/>
                      <a:pt x="428910" y="47387"/>
                    </a:cubicBezTo>
                    <a:lnTo>
                      <a:pt x="273044" y="198118"/>
                    </a:lnTo>
                    <a:cubicBezTo>
                      <a:pt x="270543" y="200751"/>
                      <a:pt x="267252" y="201936"/>
                      <a:pt x="263961" y="201936"/>
                    </a:cubicBezTo>
                    <a:close/>
                  </a:path>
                </a:pathLst>
              </a:custGeom>
              <a:solidFill>
                <a:srgbClr val="0A2073"/>
              </a:solidFill>
              <a:ln w="13146" cap="flat">
                <a:noFill/>
                <a:prstDash val="solid"/>
                <a:miter/>
              </a:ln>
            </p:spPr>
            <p:txBody>
              <a:bodyPr rtlCol="0" anchor="ctr"/>
              <a:lstStyle/>
              <a:p>
                <a:endParaRPr lang="zh-CN" altLang="en-US"/>
              </a:p>
            </p:txBody>
          </p:sp>
        </p:grpSp>
        <p:grpSp>
          <p:nvGrpSpPr>
            <p:cNvPr id="191" name="图形 1"/>
            <p:cNvGrpSpPr/>
            <p:nvPr/>
          </p:nvGrpSpPr>
          <p:grpSpPr>
            <a:xfrm>
              <a:off x="7775442" y="3550725"/>
              <a:ext cx="994899" cy="378606"/>
              <a:chOff x="7775442" y="3550725"/>
              <a:chExt cx="994899" cy="378606"/>
            </a:xfrm>
            <a:solidFill>
              <a:schemeClr val="accent1"/>
            </a:solidFill>
          </p:grpSpPr>
          <p:sp>
            <p:nvSpPr>
              <p:cNvPr id="196" name="任意多边形: 形状 195"/>
              <p:cNvSpPr/>
              <p:nvPr/>
            </p:nvSpPr>
            <p:spPr>
              <a:xfrm>
                <a:off x="7788524" y="3563963"/>
                <a:ext cx="968621" cy="352166"/>
              </a:xfrm>
              <a:custGeom>
                <a:avLst/>
                <a:gdLst>
                  <a:gd name="connsiteX0" fmla="*/ 968622 w 968621"/>
                  <a:gd name="connsiteY0" fmla="*/ 100634 h 352166"/>
                  <a:gd name="connsiteX1" fmla="*/ 892268 w 968621"/>
                  <a:gd name="connsiteY1" fmla="*/ 84310 h 352166"/>
                  <a:gd name="connsiteX2" fmla="*/ 838031 w 968621"/>
                  <a:gd name="connsiteY2" fmla="*/ 149605 h 352166"/>
                  <a:gd name="connsiteX3" fmla="*/ 823551 w 968621"/>
                  <a:gd name="connsiteY3" fmla="*/ 145261 h 352166"/>
                  <a:gd name="connsiteX4" fmla="*/ 156382 w 968621"/>
                  <a:gd name="connsiteY4" fmla="*/ 2691 h 352166"/>
                  <a:gd name="connsiteX5" fmla="*/ 1438 w 968621"/>
                  <a:gd name="connsiteY5" fmla="*/ 76543 h 352166"/>
                  <a:gd name="connsiteX6" fmla="*/ 112545 w 968621"/>
                  <a:gd name="connsiteY6" fmla="*/ 207265 h 352166"/>
                  <a:gd name="connsiteX7" fmla="*/ 779713 w 968621"/>
                  <a:gd name="connsiteY7" fmla="*/ 349835 h 352166"/>
                  <a:gd name="connsiteX8" fmla="*/ 902537 w 968621"/>
                  <a:gd name="connsiteY8" fmla="*/ 274666 h 352166"/>
                  <a:gd name="connsiteX9" fmla="*/ 968622 w 968621"/>
                  <a:gd name="connsiteY9" fmla="*/ 100634 h 35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8621" h="352166">
                    <a:moveTo>
                      <a:pt x="968622" y="100634"/>
                    </a:moveTo>
                    <a:lnTo>
                      <a:pt x="892268" y="84310"/>
                    </a:lnTo>
                    <a:lnTo>
                      <a:pt x="838031" y="149605"/>
                    </a:lnTo>
                    <a:cubicBezTo>
                      <a:pt x="833424" y="147894"/>
                      <a:pt x="828553" y="146314"/>
                      <a:pt x="823551" y="145261"/>
                    </a:cubicBezTo>
                    <a:lnTo>
                      <a:pt x="156382" y="2691"/>
                    </a:lnTo>
                    <a:cubicBezTo>
                      <a:pt x="99907" y="-9420"/>
                      <a:pt x="13550" y="20068"/>
                      <a:pt x="1438" y="76543"/>
                    </a:cubicBezTo>
                    <a:cubicBezTo>
                      <a:pt x="-10673" y="133018"/>
                      <a:pt x="56070" y="195154"/>
                      <a:pt x="112545" y="207265"/>
                    </a:cubicBezTo>
                    <a:lnTo>
                      <a:pt x="779713" y="349835"/>
                    </a:lnTo>
                    <a:cubicBezTo>
                      <a:pt x="834477" y="361551"/>
                      <a:pt x="888187" y="327982"/>
                      <a:pt x="902537" y="274666"/>
                    </a:cubicBezTo>
                    <a:lnTo>
                      <a:pt x="968622" y="100634"/>
                    </a:lnTo>
                    <a:close/>
                  </a:path>
                </a:pathLst>
              </a:custGeom>
              <a:solidFill>
                <a:srgbClr val="FFFFFF"/>
              </a:solidFill>
              <a:ln w="13146" cap="flat">
                <a:noFill/>
                <a:prstDash val="solid"/>
                <a:miter/>
              </a:ln>
            </p:spPr>
            <p:txBody>
              <a:bodyPr rtlCol="0" anchor="ctr"/>
              <a:lstStyle/>
              <a:p>
                <a:endParaRPr lang="zh-CN" altLang="en-US"/>
              </a:p>
            </p:txBody>
          </p:sp>
          <p:sp>
            <p:nvSpPr>
              <p:cNvPr id="197" name="任意多边形: 形状 196"/>
              <p:cNvSpPr/>
              <p:nvPr/>
            </p:nvSpPr>
            <p:spPr>
              <a:xfrm>
                <a:off x="7775442" y="3550725"/>
                <a:ext cx="994899" cy="378606"/>
              </a:xfrm>
              <a:custGeom>
                <a:avLst/>
                <a:gdLst>
                  <a:gd name="connsiteX0" fmla="*/ 814779 w 994899"/>
                  <a:gd name="connsiteY0" fmla="*/ 378606 h 378606"/>
                  <a:gd name="connsiteX1" fmla="*/ 814779 w 994899"/>
                  <a:gd name="connsiteY1" fmla="*/ 378606 h 378606"/>
                  <a:gd name="connsiteX2" fmla="*/ 790162 w 994899"/>
                  <a:gd name="connsiteY2" fmla="*/ 375973 h 378606"/>
                  <a:gd name="connsiteX3" fmla="*/ 122994 w 994899"/>
                  <a:gd name="connsiteY3" fmla="*/ 233404 h 378606"/>
                  <a:gd name="connsiteX4" fmla="*/ 1750 w 994899"/>
                  <a:gd name="connsiteY4" fmla="*/ 87016 h 378606"/>
                  <a:gd name="connsiteX5" fmla="*/ 142608 w 994899"/>
                  <a:gd name="connsiteY5" fmla="*/ 0 h 378606"/>
                  <a:gd name="connsiteX6" fmla="*/ 172228 w 994899"/>
                  <a:gd name="connsiteY6" fmla="*/ 3028 h 378606"/>
                  <a:gd name="connsiteX7" fmla="*/ 839396 w 994899"/>
                  <a:gd name="connsiteY7" fmla="*/ 145597 h 378606"/>
                  <a:gd name="connsiteX8" fmla="*/ 846768 w 994899"/>
                  <a:gd name="connsiteY8" fmla="*/ 147440 h 378606"/>
                  <a:gd name="connsiteX9" fmla="*/ 895213 w 994899"/>
                  <a:gd name="connsiteY9" fmla="*/ 89123 h 378606"/>
                  <a:gd name="connsiteX10" fmla="*/ 908114 w 994899"/>
                  <a:gd name="connsiteY10" fmla="*/ 84647 h 378606"/>
                  <a:gd name="connsiteX11" fmla="*/ 984467 w 994899"/>
                  <a:gd name="connsiteY11" fmla="*/ 100970 h 378606"/>
                  <a:gd name="connsiteX12" fmla="*/ 993287 w 994899"/>
                  <a:gd name="connsiteY12" fmla="*/ 107553 h 378606"/>
                  <a:gd name="connsiteX13" fmla="*/ 994077 w 994899"/>
                  <a:gd name="connsiteY13" fmla="*/ 118479 h 378606"/>
                  <a:gd name="connsiteX14" fmla="*/ 928124 w 994899"/>
                  <a:gd name="connsiteY14" fmla="*/ 292511 h 378606"/>
                  <a:gd name="connsiteX15" fmla="*/ 814779 w 994899"/>
                  <a:gd name="connsiteY15" fmla="*/ 378606 h 378606"/>
                  <a:gd name="connsiteX16" fmla="*/ 142477 w 994899"/>
                  <a:gd name="connsiteY16" fmla="*/ 26460 h 378606"/>
                  <a:gd name="connsiteX17" fmla="*/ 27420 w 994899"/>
                  <a:gd name="connsiteY17" fmla="*/ 92545 h 378606"/>
                  <a:gd name="connsiteX18" fmla="*/ 128523 w 994899"/>
                  <a:gd name="connsiteY18" fmla="*/ 207733 h 378606"/>
                  <a:gd name="connsiteX19" fmla="*/ 795691 w 994899"/>
                  <a:gd name="connsiteY19" fmla="*/ 350303 h 378606"/>
                  <a:gd name="connsiteX20" fmla="*/ 814911 w 994899"/>
                  <a:gd name="connsiteY20" fmla="*/ 352277 h 378606"/>
                  <a:gd name="connsiteX21" fmla="*/ 903112 w 994899"/>
                  <a:gd name="connsiteY21" fmla="*/ 284481 h 378606"/>
                  <a:gd name="connsiteX22" fmla="*/ 964063 w 994899"/>
                  <a:gd name="connsiteY22" fmla="*/ 123481 h 378606"/>
                  <a:gd name="connsiteX23" fmla="*/ 910484 w 994899"/>
                  <a:gd name="connsiteY23" fmla="*/ 112028 h 378606"/>
                  <a:gd name="connsiteX24" fmla="*/ 861381 w 994899"/>
                  <a:gd name="connsiteY24" fmla="*/ 171136 h 378606"/>
                  <a:gd name="connsiteX25" fmla="*/ 846637 w 994899"/>
                  <a:gd name="connsiteY25" fmla="*/ 175086 h 378606"/>
                  <a:gd name="connsiteX26" fmla="*/ 834130 w 994899"/>
                  <a:gd name="connsiteY26" fmla="*/ 171268 h 378606"/>
                  <a:gd name="connsiteX27" fmla="*/ 166699 w 994899"/>
                  <a:gd name="connsiteY27" fmla="*/ 28830 h 378606"/>
                  <a:gd name="connsiteX28" fmla="*/ 142477 w 994899"/>
                  <a:gd name="connsiteY28" fmla="*/ 26460 h 3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94899" h="378606">
                    <a:moveTo>
                      <a:pt x="814779" y="378606"/>
                    </a:moveTo>
                    <a:lnTo>
                      <a:pt x="814779" y="378606"/>
                    </a:lnTo>
                    <a:cubicBezTo>
                      <a:pt x="806485" y="378606"/>
                      <a:pt x="798192" y="377685"/>
                      <a:pt x="790162" y="375973"/>
                    </a:cubicBezTo>
                    <a:lnTo>
                      <a:pt x="122994" y="233404"/>
                    </a:lnTo>
                    <a:cubicBezTo>
                      <a:pt x="64281" y="220897"/>
                      <a:pt x="-12599" y="153891"/>
                      <a:pt x="1750" y="87016"/>
                    </a:cubicBezTo>
                    <a:cubicBezTo>
                      <a:pt x="13335" y="32516"/>
                      <a:pt x="82447" y="0"/>
                      <a:pt x="142608" y="0"/>
                    </a:cubicBezTo>
                    <a:cubicBezTo>
                      <a:pt x="153140" y="0"/>
                      <a:pt x="163013" y="1053"/>
                      <a:pt x="172228" y="3028"/>
                    </a:cubicBezTo>
                    <a:lnTo>
                      <a:pt x="839396" y="145597"/>
                    </a:lnTo>
                    <a:cubicBezTo>
                      <a:pt x="841766" y="146124"/>
                      <a:pt x="844267" y="146782"/>
                      <a:pt x="846768" y="147440"/>
                    </a:cubicBezTo>
                    <a:lnTo>
                      <a:pt x="895213" y="89123"/>
                    </a:lnTo>
                    <a:cubicBezTo>
                      <a:pt x="898372" y="85305"/>
                      <a:pt x="903243" y="83725"/>
                      <a:pt x="908114" y="84647"/>
                    </a:cubicBezTo>
                    <a:lnTo>
                      <a:pt x="984467" y="100970"/>
                    </a:lnTo>
                    <a:cubicBezTo>
                      <a:pt x="988285" y="101760"/>
                      <a:pt x="991444" y="104130"/>
                      <a:pt x="993287" y="107553"/>
                    </a:cubicBezTo>
                    <a:cubicBezTo>
                      <a:pt x="995130" y="110975"/>
                      <a:pt x="995393" y="114925"/>
                      <a:pt x="994077" y="118479"/>
                    </a:cubicBezTo>
                    <a:lnTo>
                      <a:pt x="928124" y="292511"/>
                    </a:lnTo>
                    <a:cubicBezTo>
                      <a:pt x="914565" y="342667"/>
                      <a:pt x="867831" y="378606"/>
                      <a:pt x="814779" y="378606"/>
                    </a:cubicBezTo>
                    <a:close/>
                    <a:moveTo>
                      <a:pt x="142477" y="26460"/>
                    </a:moveTo>
                    <a:cubicBezTo>
                      <a:pt x="93900" y="26460"/>
                      <a:pt x="36109" y="51736"/>
                      <a:pt x="27420" y="92545"/>
                    </a:cubicBezTo>
                    <a:cubicBezTo>
                      <a:pt x="17547" y="138620"/>
                      <a:pt x="75997" y="196412"/>
                      <a:pt x="128523" y="207733"/>
                    </a:cubicBezTo>
                    <a:lnTo>
                      <a:pt x="795691" y="350303"/>
                    </a:lnTo>
                    <a:cubicBezTo>
                      <a:pt x="802009" y="351619"/>
                      <a:pt x="808460" y="352277"/>
                      <a:pt x="814911" y="352277"/>
                    </a:cubicBezTo>
                    <a:cubicBezTo>
                      <a:pt x="856115" y="352277"/>
                      <a:pt x="892317" y="324369"/>
                      <a:pt x="903112" y="284481"/>
                    </a:cubicBezTo>
                    <a:lnTo>
                      <a:pt x="964063" y="123481"/>
                    </a:lnTo>
                    <a:lnTo>
                      <a:pt x="910484" y="112028"/>
                    </a:lnTo>
                    <a:lnTo>
                      <a:pt x="861381" y="171136"/>
                    </a:lnTo>
                    <a:cubicBezTo>
                      <a:pt x="857826" y="175481"/>
                      <a:pt x="851902" y="177060"/>
                      <a:pt x="846637" y="175086"/>
                    </a:cubicBezTo>
                    <a:cubicBezTo>
                      <a:pt x="842029" y="173374"/>
                      <a:pt x="837948" y="172189"/>
                      <a:pt x="834130" y="171268"/>
                    </a:cubicBezTo>
                    <a:lnTo>
                      <a:pt x="166699" y="28830"/>
                    </a:lnTo>
                    <a:cubicBezTo>
                      <a:pt x="159327" y="27250"/>
                      <a:pt x="151165" y="26460"/>
                      <a:pt x="142477" y="26460"/>
                    </a:cubicBezTo>
                    <a:close/>
                  </a:path>
                </a:pathLst>
              </a:custGeom>
              <a:solidFill>
                <a:srgbClr val="0A2073"/>
              </a:solidFill>
              <a:ln w="13146" cap="flat">
                <a:noFill/>
                <a:prstDash val="solid"/>
                <a:miter/>
              </a:ln>
            </p:spPr>
            <p:txBody>
              <a:bodyPr rtlCol="0" anchor="ctr"/>
              <a:lstStyle/>
              <a:p>
                <a:endParaRPr lang="zh-CN" altLang="en-US"/>
              </a:p>
            </p:txBody>
          </p:sp>
        </p:grpSp>
        <p:grpSp>
          <p:nvGrpSpPr>
            <p:cNvPr id="192" name="图形 1"/>
            <p:cNvGrpSpPr/>
            <p:nvPr/>
          </p:nvGrpSpPr>
          <p:grpSpPr>
            <a:xfrm>
              <a:off x="8144883" y="3721810"/>
              <a:ext cx="441915" cy="295064"/>
              <a:chOff x="8144883" y="3721810"/>
              <a:chExt cx="441915" cy="295064"/>
            </a:xfrm>
            <a:solidFill>
              <a:schemeClr val="accent1"/>
            </a:solidFill>
          </p:grpSpPr>
          <p:sp>
            <p:nvSpPr>
              <p:cNvPr id="194" name="任意多边形: 形状 193"/>
              <p:cNvSpPr/>
              <p:nvPr/>
            </p:nvSpPr>
            <p:spPr>
              <a:xfrm>
                <a:off x="8158036" y="3734894"/>
                <a:ext cx="415466" cy="268552"/>
              </a:xfrm>
              <a:custGeom>
                <a:avLst/>
                <a:gdLst>
                  <a:gd name="connsiteX0" fmla="*/ 0 w 415466"/>
                  <a:gd name="connsiteY0" fmla="*/ 0 h 268552"/>
                  <a:gd name="connsiteX1" fmla="*/ 263945 w 415466"/>
                  <a:gd name="connsiteY1" fmla="*/ 56475 h 268552"/>
                  <a:gd name="connsiteX2" fmla="*/ 415466 w 415466"/>
                  <a:gd name="connsiteY2" fmla="*/ 268552 h 268552"/>
                  <a:gd name="connsiteX3" fmla="*/ 278426 w 415466"/>
                  <a:gd name="connsiteY3" fmla="*/ 239327 h 268552"/>
                </a:gdLst>
                <a:ahLst/>
                <a:cxnLst>
                  <a:cxn ang="0">
                    <a:pos x="connsiteX0" y="connsiteY0"/>
                  </a:cxn>
                  <a:cxn ang="0">
                    <a:pos x="connsiteX1" y="connsiteY1"/>
                  </a:cxn>
                  <a:cxn ang="0">
                    <a:pos x="connsiteX2" y="connsiteY2"/>
                  </a:cxn>
                  <a:cxn ang="0">
                    <a:pos x="connsiteX3" y="connsiteY3"/>
                  </a:cxn>
                </a:cxnLst>
                <a:rect l="l" t="t" r="r" b="b"/>
                <a:pathLst>
                  <a:path w="415466" h="268552">
                    <a:moveTo>
                      <a:pt x="0" y="0"/>
                    </a:moveTo>
                    <a:lnTo>
                      <a:pt x="263945" y="56475"/>
                    </a:lnTo>
                    <a:lnTo>
                      <a:pt x="415466" y="268552"/>
                    </a:lnTo>
                    <a:lnTo>
                      <a:pt x="278426" y="239327"/>
                    </a:lnTo>
                    <a:close/>
                  </a:path>
                </a:pathLst>
              </a:custGeom>
              <a:solidFill>
                <a:schemeClr val="accent2"/>
              </a:solidFill>
              <a:ln w="13146" cap="flat">
                <a:noFill/>
                <a:prstDash val="solid"/>
                <a:miter/>
              </a:ln>
            </p:spPr>
            <p:txBody>
              <a:bodyPr rtlCol="0" anchor="ctr"/>
              <a:lstStyle/>
              <a:p>
                <a:endParaRPr lang="zh-CN" altLang="en-US"/>
              </a:p>
            </p:txBody>
          </p:sp>
          <p:sp>
            <p:nvSpPr>
              <p:cNvPr id="195" name="任意多边形: 形状 194"/>
              <p:cNvSpPr/>
              <p:nvPr/>
            </p:nvSpPr>
            <p:spPr>
              <a:xfrm>
                <a:off x="8144883" y="3721810"/>
                <a:ext cx="441915" cy="295064"/>
              </a:xfrm>
              <a:custGeom>
                <a:avLst/>
                <a:gdLst>
                  <a:gd name="connsiteX0" fmla="*/ 428619 w 441915"/>
                  <a:gd name="connsiteY0" fmla="*/ 294801 h 295064"/>
                  <a:gd name="connsiteX1" fmla="*/ 425855 w 441915"/>
                  <a:gd name="connsiteY1" fmla="*/ 294538 h 295064"/>
                  <a:gd name="connsiteX2" fmla="*/ 288814 w 441915"/>
                  <a:gd name="connsiteY2" fmla="*/ 265182 h 295064"/>
                  <a:gd name="connsiteX3" fmla="*/ 283022 w 441915"/>
                  <a:gd name="connsiteY3" fmla="*/ 262286 h 295064"/>
                  <a:gd name="connsiteX4" fmla="*/ 4596 w 441915"/>
                  <a:gd name="connsiteY4" fmla="*/ 23090 h 295064"/>
                  <a:gd name="connsiteX5" fmla="*/ 1437 w 441915"/>
                  <a:gd name="connsiteY5" fmla="*/ 7292 h 295064"/>
                  <a:gd name="connsiteX6" fmla="*/ 15918 w 441915"/>
                  <a:gd name="connsiteY6" fmla="*/ 315 h 295064"/>
                  <a:gd name="connsiteX7" fmla="*/ 279862 w 441915"/>
                  <a:gd name="connsiteY7" fmla="*/ 56790 h 295064"/>
                  <a:gd name="connsiteX8" fmla="*/ 287761 w 441915"/>
                  <a:gd name="connsiteY8" fmla="*/ 62056 h 295064"/>
                  <a:gd name="connsiteX9" fmla="*/ 437966 w 441915"/>
                  <a:gd name="connsiteY9" fmla="*/ 272422 h 295064"/>
                  <a:gd name="connsiteX10" fmla="*/ 441915 w 441915"/>
                  <a:gd name="connsiteY10" fmla="*/ 281900 h 295064"/>
                  <a:gd name="connsiteX11" fmla="*/ 428751 w 441915"/>
                  <a:gd name="connsiteY11" fmla="*/ 295065 h 295064"/>
                  <a:gd name="connsiteX12" fmla="*/ 428619 w 441915"/>
                  <a:gd name="connsiteY12" fmla="*/ 294801 h 295064"/>
                  <a:gd name="connsiteX13" fmla="*/ 297503 w 441915"/>
                  <a:gd name="connsiteY13" fmla="*/ 240169 h 295064"/>
                  <a:gd name="connsiteX14" fmla="*/ 398078 w 441915"/>
                  <a:gd name="connsiteY14" fmla="*/ 261627 h 295064"/>
                  <a:gd name="connsiteX15" fmla="*/ 269199 w 441915"/>
                  <a:gd name="connsiteY15" fmla="*/ 81276 h 295064"/>
                  <a:gd name="connsiteX16" fmla="*/ 60676 w 441915"/>
                  <a:gd name="connsiteY16" fmla="*/ 36781 h 295064"/>
                  <a:gd name="connsiteX17" fmla="*/ 297503 w 441915"/>
                  <a:gd name="connsiteY17" fmla="*/ 240169 h 29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1915" h="295064">
                    <a:moveTo>
                      <a:pt x="428619" y="294801"/>
                    </a:moveTo>
                    <a:cubicBezTo>
                      <a:pt x="427698" y="294801"/>
                      <a:pt x="426776" y="294670"/>
                      <a:pt x="425855" y="294538"/>
                    </a:cubicBezTo>
                    <a:lnTo>
                      <a:pt x="288814" y="265182"/>
                    </a:lnTo>
                    <a:cubicBezTo>
                      <a:pt x="286708" y="264655"/>
                      <a:pt x="284602" y="263734"/>
                      <a:pt x="283022" y="262286"/>
                    </a:cubicBezTo>
                    <a:lnTo>
                      <a:pt x="4596" y="23090"/>
                    </a:lnTo>
                    <a:cubicBezTo>
                      <a:pt x="-11" y="19140"/>
                      <a:pt x="-1328" y="12690"/>
                      <a:pt x="1437" y="7292"/>
                    </a:cubicBezTo>
                    <a:cubicBezTo>
                      <a:pt x="4070" y="1895"/>
                      <a:pt x="10125" y="-1001"/>
                      <a:pt x="15918" y="315"/>
                    </a:cubicBezTo>
                    <a:lnTo>
                      <a:pt x="279862" y="56790"/>
                    </a:lnTo>
                    <a:cubicBezTo>
                      <a:pt x="283022" y="57449"/>
                      <a:pt x="285918" y="59292"/>
                      <a:pt x="287761" y="62056"/>
                    </a:cubicBezTo>
                    <a:lnTo>
                      <a:pt x="437966" y="272422"/>
                    </a:lnTo>
                    <a:cubicBezTo>
                      <a:pt x="440467" y="274792"/>
                      <a:pt x="441915" y="278214"/>
                      <a:pt x="441915" y="281900"/>
                    </a:cubicBezTo>
                    <a:cubicBezTo>
                      <a:pt x="441915" y="289141"/>
                      <a:pt x="435991" y="295065"/>
                      <a:pt x="428751" y="295065"/>
                    </a:cubicBezTo>
                    <a:cubicBezTo>
                      <a:pt x="428751" y="294801"/>
                      <a:pt x="428751" y="294801"/>
                      <a:pt x="428619" y="294801"/>
                    </a:cubicBezTo>
                    <a:close/>
                    <a:moveTo>
                      <a:pt x="297503" y="240169"/>
                    </a:moveTo>
                    <a:lnTo>
                      <a:pt x="398078" y="261627"/>
                    </a:lnTo>
                    <a:lnTo>
                      <a:pt x="269199" y="81276"/>
                    </a:lnTo>
                    <a:lnTo>
                      <a:pt x="60676" y="36781"/>
                    </a:lnTo>
                    <a:lnTo>
                      <a:pt x="297503" y="240169"/>
                    </a:lnTo>
                    <a:close/>
                  </a:path>
                </a:pathLst>
              </a:custGeom>
              <a:solidFill>
                <a:srgbClr val="0A2073"/>
              </a:solidFill>
              <a:ln w="13146" cap="flat">
                <a:noFill/>
                <a:prstDash val="solid"/>
                <a:miter/>
              </a:ln>
            </p:spPr>
            <p:txBody>
              <a:bodyPr rtlCol="0" anchor="ctr"/>
              <a:lstStyle/>
              <a:p>
                <a:endParaRPr lang="zh-CN" altLang="en-US"/>
              </a:p>
            </p:txBody>
          </p:sp>
        </p:grpSp>
        <p:sp>
          <p:nvSpPr>
            <p:cNvPr id="193" name="任意多边形: 形状 192"/>
            <p:cNvSpPr/>
            <p:nvPr/>
          </p:nvSpPr>
          <p:spPr>
            <a:xfrm>
              <a:off x="7882375" y="3647878"/>
              <a:ext cx="244593" cy="76879"/>
            </a:xfrm>
            <a:custGeom>
              <a:avLst/>
              <a:gdLst>
                <a:gd name="connsiteX0" fmla="*/ 239064 w 244593"/>
                <a:gd name="connsiteY0" fmla="*/ 76880 h 76879"/>
                <a:gd name="connsiteX1" fmla="*/ 231692 w 244593"/>
                <a:gd name="connsiteY1" fmla="*/ 75300 h 76879"/>
                <a:gd name="connsiteX2" fmla="*/ 237221 w 244593"/>
                <a:gd name="connsiteY2" fmla="*/ 49498 h 76879"/>
                <a:gd name="connsiteX3" fmla="*/ 244593 w 244593"/>
                <a:gd name="connsiteY3" fmla="*/ 51078 h 76879"/>
                <a:gd name="connsiteX4" fmla="*/ 239064 w 244593"/>
                <a:gd name="connsiteY4" fmla="*/ 76880 h 76879"/>
                <a:gd name="connsiteX5" fmla="*/ 192989 w 244593"/>
                <a:gd name="connsiteY5" fmla="*/ 67138 h 76879"/>
                <a:gd name="connsiteX6" fmla="*/ 154418 w 244593"/>
                <a:gd name="connsiteY6" fmla="*/ 58845 h 76879"/>
                <a:gd name="connsiteX7" fmla="*/ 159947 w 244593"/>
                <a:gd name="connsiteY7" fmla="*/ 33042 h 76879"/>
                <a:gd name="connsiteX8" fmla="*/ 198518 w 244593"/>
                <a:gd name="connsiteY8" fmla="*/ 41336 h 76879"/>
                <a:gd name="connsiteX9" fmla="*/ 192989 w 244593"/>
                <a:gd name="connsiteY9" fmla="*/ 67138 h 76879"/>
                <a:gd name="connsiteX10" fmla="*/ 115846 w 244593"/>
                <a:gd name="connsiteY10" fmla="*/ 50551 h 76879"/>
                <a:gd name="connsiteX11" fmla="*/ 77275 w 244593"/>
                <a:gd name="connsiteY11" fmla="*/ 42257 h 76879"/>
                <a:gd name="connsiteX12" fmla="*/ 82804 w 244593"/>
                <a:gd name="connsiteY12" fmla="*/ 16455 h 76879"/>
                <a:gd name="connsiteX13" fmla="*/ 121375 w 244593"/>
                <a:gd name="connsiteY13" fmla="*/ 24749 h 76879"/>
                <a:gd name="connsiteX14" fmla="*/ 115846 w 244593"/>
                <a:gd name="connsiteY14" fmla="*/ 50551 h 76879"/>
                <a:gd name="connsiteX15" fmla="*/ 38571 w 244593"/>
                <a:gd name="connsiteY15" fmla="*/ 34096 h 76879"/>
                <a:gd name="connsiteX16" fmla="*/ 0 w 244593"/>
                <a:gd name="connsiteY16" fmla="*/ 25802 h 76879"/>
                <a:gd name="connsiteX17" fmla="*/ 5529 w 244593"/>
                <a:gd name="connsiteY17" fmla="*/ 0 h 76879"/>
                <a:gd name="connsiteX18" fmla="*/ 44101 w 244593"/>
                <a:gd name="connsiteY18" fmla="*/ 8294 h 76879"/>
                <a:gd name="connsiteX19" fmla="*/ 38571 w 244593"/>
                <a:gd name="connsiteY19" fmla="*/ 34096 h 76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93" h="76879">
                  <a:moveTo>
                    <a:pt x="239064" y="76880"/>
                  </a:moveTo>
                  <a:lnTo>
                    <a:pt x="231692" y="75300"/>
                  </a:lnTo>
                  <a:lnTo>
                    <a:pt x="237221" y="49498"/>
                  </a:lnTo>
                  <a:lnTo>
                    <a:pt x="244593" y="51078"/>
                  </a:lnTo>
                  <a:lnTo>
                    <a:pt x="239064" y="76880"/>
                  </a:lnTo>
                  <a:close/>
                  <a:moveTo>
                    <a:pt x="192989" y="67138"/>
                  </a:moveTo>
                  <a:lnTo>
                    <a:pt x="154418" y="58845"/>
                  </a:lnTo>
                  <a:lnTo>
                    <a:pt x="159947" y="33042"/>
                  </a:lnTo>
                  <a:lnTo>
                    <a:pt x="198518" y="41336"/>
                  </a:lnTo>
                  <a:lnTo>
                    <a:pt x="192989" y="67138"/>
                  </a:lnTo>
                  <a:close/>
                  <a:moveTo>
                    <a:pt x="115846" y="50551"/>
                  </a:moveTo>
                  <a:lnTo>
                    <a:pt x="77275" y="42257"/>
                  </a:lnTo>
                  <a:lnTo>
                    <a:pt x="82804" y="16455"/>
                  </a:lnTo>
                  <a:lnTo>
                    <a:pt x="121375" y="24749"/>
                  </a:lnTo>
                  <a:lnTo>
                    <a:pt x="115846" y="50551"/>
                  </a:lnTo>
                  <a:close/>
                  <a:moveTo>
                    <a:pt x="38571" y="34096"/>
                  </a:moveTo>
                  <a:lnTo>
                    <a:pt x="0" y="25802"/>
                  </a:lnTo>
                  <a:lnTo>
                    <a:pt x="5529" y="0"/>
                  </a:lnTo>
                  <a:lnTo>
                    <a:pt x="44101" y="8294"/>
                  </a:lnTo>
                  <a:lnTo>
                    <a:pt x="38571" y="34096"/>
                  </a:lnTo>
                  <a:close/>
                </a:path>
              </a:pathLst>
            </a:custGeom>
            <a:solidFill>
              <a:schemeClr val="accent1"/>
            </a:solidFill>
            <a:ln w="13146" cap="flat">
              <a:noFill/>
              <a:prstDash val="solid"/>
              <a:miter/>
            </a:ln>
          </p:spPr>
          <p:txBody>
            <a:bodyPr rtlCol="0" anchor="ctr"/>
            <a:lstStyle/>
            <a:p>
              <a:endParaRPr lang="zh-CN" altLang="en-US"/>
            </a:p>
          </p:txBody>
        </p:sp>
      </p:grpSp>
      <p:grpSp>
        <p:nvGrpSpPr>
          <p:cNvPr id="16" name="组合 15"/>
          <p:cNvGrpSpPr/>
          <p:nvPr/>
        </p:nvGrpSpPr>
        <p:grpSpPr>
          <a:xfrm flipH="1">
            <a:off x="6929189" y="4059487"/>
            <a:ext cx="5300375" cy="2798513"/>
            <a:chOff x="9769347" y="4097593"/>
            <a:chExt cx="5228202" cy="2760407"/>
          </a:xfrm>
        </p:grpSpPr>
        <p:grpSp>
          <p:nvGrpSpPr>
            <p:cNvPr id="7" name="图形 1"/>
            <p:cNvGrpSpPr/>
            <p:nvPr/>
          </p:nvGrpSpPr>
          <p:grpSpPr>
            <a:xfrm>
              <a:off x="9769347" y="4396358"/>
              <a:ext cx="5228202" cy="2461642"/>
              <a:chOff x="6732057" y="4740335"/>
              <a:chExt cx="4496842" cy="2117289"/>
            </a:xfrm>
            <a:solidFill>
              <a:schemeClr val="accent1"/>
            </a:solidFill>
          </p:grpSpPr>
          <p:sp>
            <p:nvSpPr>
              <p:cNvPr id="8" name="任意多边形: 形状 7"/>
              <p:cNvSpPr/>
              <p:nvPr/>
            </p:nvSpPr>
            <p:spPr>
              <a:xfrm>
                <a:off x="6745241" y="4753209"/>
                <a:ext cx="4470473" cy="2091230"/>
              </a:xfrm>
              <a:custGeom>
                <a:avLst/>
                <a:gdLst>
                  <a:gd name="connsiteX0" fmla="*/ 0 w 4470473"/>
                  <a:gd name="connsiteY0" fmla="*/ 2091231 h 2091230"/>
                  <a:gd name="connsiteX1" fmla="*/ 54500 w 4470473"/>
                  <a:gd name="connsiteY1" fmla="*/ 1714468 h 2091230"/>
                  <a:gd name="connsiteX2" fmla="*/ 2741208 w 4470473"/>
                  <a:gd name="connsiteY2" fmla="*/ 58000 h 2091230"/>
                  <a:gd name="connsiteX3" fmla="*/ 4470474 w 4470473"/>
                  <a:gd name="connsiteY3" fmla="*/ 2091231 h 2091230"/>
                </a:gdLst>
                <a:ahLst/>
                <a:cxnLst>
                  <a:cxn ang="0">
                    <a:pos x="connsiteX0" y="connsiteY0"/>
                  </a:cxn>
                  <a:cxn ang="0">
                    <a:pos x="connsiteX1" y="connsiteY1"/>
                  </a:cxn>
                  <a:cxn ang="0">
                    <a:pos x="connsiteX2" y="connsiteY2"/>
                  </a:cxn>
                  <a:cxn ang="0">
                    <a:pos x="connsiteX3" y="connsiteY3"/>
                  </a:cxn>
                </a:cxnLst>
                <a:rect l="l" t="t" r="r" b="b"/>
                <a:pathLst>
                  <a:path w="4470473" h="2091230">
                    <a:moveTo>
                      <a:pt x="0" y="2091231"/>
                    </a:moveTo>
                    <a:cubicBezTo>
                      <a:pt x="7240" y="1966433"/>
                      <a:pt x="25144" y="1840451"/>
                      <a:pt x="54500" y="1714468"/>
                    </a:cubicBezTo>
                    <a:cubicBezTo>
                      <a:pt x="334506" y="522701"/>
                      <a:pt x="1537067" y="-218977"/>
                      <a:pt x="2741208" y="58000"/>
                    </a:cubicBezTo>
                    <a:cubicBezTo>
                      <a:pt x="3733272" y="285875"/>
                      <a:pt x="4416369" y="1133526"/>
                      <a:pt x="4470474" y="2091231"/>
                    </a:cubicBezTo>
                  </a:path>
                </a:pathLst>
              </a:custGeom>
              <a:solidFill>
                <a:schemeClr val="accent3">
                  <a:lumMod val="20000"/>
                  <a:lumOff val="80000"/>
                </a:schemeClr>
              </a:solidFill>
              <a:ln w="13146" cap="flat">
                <a:noFill/>
                <a:prstDash val="solid"/>
                <a:miter/>
              </a:ln>
            </p:spPr>
            <p:txBody>
              <a:bodyPr rtlCol="0" anchor="ctr"/>
              <a:lstStyle/>
              <a:p>
                <a:endParaRPr lang="zh-CN" altLang="en-US"/>
              </a:p>
            </p:txBody>
          </p:sp>
          <p:sp>
            <p:nvSpPr>
              <p:cNvPr id="9" name="任意多边形: 形状 8"/>
              <p:cNvSpPr/>
              <p:nvPr/>
            </p:nvSpPr>
            <p:spPr>
              <a:xfrm>
                <a:off x="6732057" y="4740335"/>
                <a:ext cx="4496842" cy="2117289"/>
              </a:xfrm>
              <a:custGeom>
                <a:avLst/>
                <a:gdLst>
                  <a:gd name="connsiteX0" fmla="*/ 13184 w 4496842"/>
                  <a:gd name="connsiteY0" fmla="*/ 2117270 h 2117289"/>
                  <a:gd name="connsiteX1" fmla="*/ 12394 w 4496842"/>
                  <a:gd name="connsiteY1" fmla="*/ 2117270 h 2117289"/>
                  <a:gd name="connsiteX2" fmla="*/ 20 w 4496842"/>
                  <a:gd name="connsiteY2" fmla="*/ 2103448 h 2117289"/>
                  <a:gd name="connsiteX3" fmla="*/ 54915 w 4496842"/>
                  <a:gd name="connsiteY3" fmla="*/ 1724447 h 2117289"/>
                  <a:gd name="connsiteX4" fmla="*/ 2757420 w 4496842"/>
                  <a:gd name="connsiteY4" fmla="*/ 58106 h 2117289"/>
                  <a:gd name="connsiteX5" fmla="*/ 3980913 w 4496842"/>
                  <a:gd name="connsiteY5" fmla="*/ 805445 h 2117289"/>
                  <a:gd name="connsiteX6" fmla="*/ 4496823 w 4496842"/>
                  <a:gd name="connsiteY6" fmla="*/ 2103448 h 2117289"/>
                  <a:gd name="connsiteX7" fmla="*/ 4484448 w 4496842"/>
                  <a:gd name="connsiteY7" fmla="*/ 2117270 h 2117289"/>
                  <a:gd name="connsiteX8" fmla="*/ 4470626 w 4496842"/>
                  <a:gd name="connsiteY8" fmla="*/ 2104896 h 2117289"/>
                  <a:gd name="connsiteX9" fmla="*/ 2751628 w 4496842"/>
                  <a:gd name="connsiteY9" fmla="*/ 83776 h 2117289"/>
                  <a:gd name="connsiteX10" fmla="*/ 80586 w 4496842"/>
                  <a:gd name="connsiteY10" fmla="*/ 1730370 h 2117289"/>
                  <a:gd name="connsiteX11" fmla="*/ 26349 w 4496842"/>
                  <a:gd name="connsiteY11" fmla="*/ 2104896 h 2117289"/>
                  <a:gd name="connsiteX12" fmla="*/ 13184 w 4496842"/>
                  <a:gd name="connsiteY12" fmla="*/ 2117270 h 211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96842" h="2117289">
                    <a:moveTo>
                      <a:pt x="13184" y="2117270"/>
                    </a:moveTo>
                    <a:cubicBezTo>
                      <a:pt x="12921" y="2117270"/>
                      <a:pt x="12658" y="2117270"/>
                      <a:pt x="12394" y="2117270"/>
                    </a:cubicBezTo>
                    <a:cubicBezTo>
                      <a:pt x="5154" y="2116875"/>
                      <a:pt x="-375" y="2110688"/>
                      <a:pt x="20" y="2103448"/>
                    </a:cubicBezTo>
                    <a:cubicBezTo>
                      <a:pt x="7392" y="1976280"/>
                      <a:pt x="25822" y="1848718"/>
                      <a:pt x="54915" y="1724447"/>
                    </a:cubicBezTo>
                    <a:cubicBezTo>
                      <a:pt x="336105" y="527414"/>
                      <a:pt x="1548408" y="-220057"/>
                      <a:pt x="2757420" y="58106"/>
                    </a:cubicBezTo>
                    <a:cubicBezTo>
                      <a:pt x="3241604" y="169344"/>
                      <a:pt x="3664574" y="427760"/>
                      <a:pt x="3980913" y="805445"/>
                    </a:cubicBezTo>
                    <a:cubicBezTo>
                      <a:pt x="4286983" y="1171018"/>
                      <a:pt x="4470231" y="1631901"/>
                      <a:pt x="4496823" y="2103448"/>
                    </a:cubicBezTo>
                    <a:cubicBezTo>
                      <a:pt x="4497218" y="2110688"/>
                      <a:pt x="4491689" y="2116875"/>
                      <a:pt x="4484448" y="2117270"/>
                    </a:cubicBezTo>
                    <a:cubicBezTo>
                      <a:pt x="4477076" y="2117665"/>
                      <a:pt x="4471021" y="2112136"/>
                      <a:pt x="4470626" y="2104896"/>
                    </a:cubicBezTo>
                    <a:cubicBezTo>
                      <a:pt x="4415862" y="1134816"/>
                      <a:pt x="3708938" y="303620"/>
                      <a:pt x="2751628" y="83776"/>
                    </a:cubicBezTo>
                    <a:cubicBezTo>
                      <a:pt x="1556702" y="-191095"/>
                      <a:pt x="358485" y="547555"/>
                      <a:pt x="80586" y="1730370"/>
                    </a:cubicBezTo>
                    <a:cubicBezTo>
                      <a:pt x="51887" y="1853194"/>
                      <a:pt x="33589" y="1979176"/>
                      <a:pt x="26349" y="2104896"/>
                    </a:cubicBezTo>
                    <a:cubicBezTo>
                      <a:pt x="25954" y="2111741"/>
                      <a:pt x="20161" y="2117270"/>
                      <a:pt x="13184" y="2117270"/>
                    </a:cubicBezTo>
                    <a:close/>
                  </a:path>
                </a:pathLst>
              </a:custGeom>
              <a:solidFill>
                <a:srgbClr val="0A2073"/>
              </a:solidFill>
              <a:ln w="13146" cap="flat">
                <a:noFill/>
                <a:prstDash val="solid"/>
                <a:miter/>
              </a:ln>
            </p:spPr>
            <p:txBody>
              <a:bodyPr rtlCol="0" anchor="ctr"/>
              <a:lstStyle/>
              <a:p>
                <a:endParaRPr lang="zh-CN" altLang="en-US"/>
              </a:p>
            </p:txBody>
          </p:sp>
        </p:grpSp>
        <p:sp>
          <p:nvSpPr>
            <p:cNvPr id="10" name="任意多边形: 形状 9"/>
            <p:cNvSpPr/>
            <p:nvPr/>
          </p:nvSpPr>
          <p:spPr>
            <a:xfrm>
              <a:off x="9963441" y="4462383"/>
              <a:ext cx="3039236" cy="2380288"/>
            </a:xfrm>
            <a:custGeom>
              <a:avLst/>
              <a:gdLst>
                <a:gd name="connsiteX0" fmla="*/ 543818 w 2614085"/>
                <a:gd name="connsiteY0" fmla="*/ 2008482 h 2047316"/>
                <a:gd name="connsiteX1" fmla="*/ 454301 w 2614085"/>
                <a:gd name="connsiteY1" fmla="*/ 1667789 h 2047316"/>
                <a:gd name="connsiteX2" fmla="*/ 456802 w 2614085"/>
                <a:gd name="connsiteY2" fmla="*/ 1481119 h 2047316"/>
                <a:gd name="connsiteX3" fmla="*/ 573306 w 2614085"/>
                <a:gd name="connsiteY3" fmla="*/ 1457686 h 2047316"/>
                <a:gd name="connsiteX4" fmla="*/ 872795 w 2614085"/>
                <a:gd name="connsiteY4" fmla="*/ 1172942 h 2047316"/>
                <a:gd name="connsiteX5" fmla="*/ 698368 w 2614085"/>
                <a:gd name="connsiteY5" fmla="*/ 1263776 h 2047316"/>
                <a:gd name="connsiteX6" fmla="*/ 575544 w 2614085"/>
                <a:gd name="connsiteY6" fmla="*/ 1334468 h 2047316"/>
                <a:gd name="connsiteX7" fmla="*/ 357543 w 2614085"/>
                <a:gd name="connsiteY7" fmla="*/ 1352898 h 2047316"/>
                <a:gd name="connsiteX8" fmla="*/ 170610 w 2614085"/>
                <a:gd name="connsiteY8" fmla="*/ 1492703 h 2047316"/>
                <a:gd name="connsiteX9" fmla="*/ 0 w 2614085"/>
                <a:gd name="connsiteY9" fmla="*/ 1543254 h 2047316"/>
                <a:gd name="connsiteX10" fmla="*/ 679938 w 2614085"/>
                <a:gd name="connsiteY10" fmla="*/ 506432 h 2047316"/>
                <a:gd name="connsiteX11" fmla="*/ 1763362 w 2614085"/>
                <a:gd name="connsiteY11" fmla="*/ 17245 h 2047316"/>
                <a:gd name="connsiteX12" fmla="*/ 1917253 w 2614085"/>
                <a:gd name="connsiteY12" fmla="*/ 0 h 2047316"/>
                <a:gd name="connsiteX13" fmla="*/ 2001504 w 2614085"/>
                <a:gd name="connsiteY13" fmla="*/ 51473 h 2047316"/>
                <a:gd name="connsiteX14" fmla="*/ 2212002 w 2614085"/>
                <a:gd name="connsiteY14" fmla="*/ 206022 h 2047316"/>
                <a:gd name="connsiteX15" fmla="*/ 2234645 w 2614085"/>
                <a:gd name="connsiteY15" fmla="*/ 332794 h 2047316"/>
                <a:gd name="connsiteX16" fmla="*/ 2170666 w 2614085"/>
                <a:gd name="connsiteY16" fmla="*/ 328713 h 2047316"/>
                <a:gd name="connsiteX17" fmla="*/ 2135254 w 2614085"/>
                <a:gd name="connsiteY17" fmla="*/ 304886 h 2047316"/>
                <a:gd name="connsiteX18" fmla="*/ 2010983 w 2614085"/>
                <a:gd name="connsiteY18" fmla="*/ 338060 h 2047316"/>
                <a:gd name="connsiteX19" fmla="*/ 2052450 w 2614085"/>
                <a:gd name="connsiteY19" fmla="*/ 227743 h 2047316"/>
                <a:gd name="connsiteX20" fmla="*/ 2051529 w 2614085"/>
                <a:gd name="connsiteY20" fmla="*/ 186802 h 2047316"/>
                <a:gd name="connsiteX21" fmla="*/ 2012299 w 2614085"/>
                <a:gd name="connsiteY21" fmla="*/ 219844 h 2047316"/>
                <a:gd name="connsiteX22" fmla="*/ 1925941 w 2614085"/>
                <a:gd name="connsiteY22" fmla="*/ 255915 h 2047316"/>
                <a:gd name="connsiteX23" fmla="*/ 1891187 w 2614085"/>
                <a:gd name="connsiteY23" fmla="*/ 285271 h 2047316"/>
                <a:gd name="connsiteX24" fmla="*/ 1906458 w 2614085"/>
                <a:gd name="connsiteY24" fmla="*/ 324369 h 2047316"/>
                <a:gd name="connsiteX25" fmla="*/ 1913435 w 2614085"/>
                <a:gd name="connsiteY25" fmla="*/ 357675 h 2047316"/>
                <a:gd name="connsiteX26" fmla="*/ 1975044 w 2614085"/>
                <a:gd name="connsiteY26" fmla="*/ 389796 h 2047316"/>
                <a:gd name="connsiteX27" fmla="*/ 2108399 w 2614085"/>
                <a:gd name="connsiteY27" fmla="*/ 417967 h 2047316"/>
                <a:gd name="connsiteX28" fmla="*/ 2168560 w 2614085"/>
                <a:gd name="connsiteY28" fmla="*/ 472205 h 2047316"/>
                <a:gd name="connsiteX29" fmla="*/ 2253865 w 2614085"/>
                <a:gd name="connsiteY29" fmla="*/ 549611 h 2047316"/>
                <a:gd name="connsiteX30" fmla="*/ 2314552 w 2614085"/>
                <a:gd name="connsiteY30" fmla="*/ 642946 h 2047316"/>
                <a:gd name="connsiteX31" fmla="*/ 2249389 w 2614085"/>
                <a:gd name="connsiteY31" fmla="*/ 712058 h 2047316"/>
                <a:gd name="connsiteX32" fmla="*/ 2340881 w 2614085"/>
                <a:gd name="connsiteY32" fmla="*/ 763531 h 2047316"/>
                <a:gd name="connsiteX33" fmla="*/ 2383665 w 2614085"/>
                <a:gd name="connsiteY33" fmla="*/ 865160 h 2047316"/>
                <a:gd name="connsiteX34" fmla="*/ 2150525 w 2614085"/>
                <a:gd name="connsiteY34" fmla="*/ 815135 h 2047316"/>
                <a:gd name="connsiteX35" fmla="*/ 2108531 w 2614085"/>
                <a:gd name="connsiteY35" fmla="*/ 773536 h 2047316"/>
                <a:gd name="connsiteX36" fmla="*/ 2049291 w 2614085"/>
                <a:gd name="connsiteY36" fmla="*/ 759582 h 2047316"/>
                <a:gd name="connsiteX37" fmla="*/ 2016380 w 2614085"/>
                <a:gd name="connsiteY37" fmla="*/ 709294 h 2047316"/>
                <a:gd name="connsiteX38" fmla="*/ 1883157 w 2614085"/>
                <a:gd name="connsiteY38" fmla="*/ 711137 h 2047316"/>
                <a:gd name="connsiteX39" fmla="*/ 1767838 w 2614085"/>
                <a:gd name="connsiteY39" fmla="*/ 713375 h 2047316"/>
                <a:gd name="connsiteX40" fmla="*/ 1759149 w 2614085"/>
                <a:gd name="connsiteY40" fmla="*/ 678358 h 2047316"/>
                <a:gd name="connsiteX41" fmla="*/ 1773630 w 2614085"/>
                <a:gd name="connsiteY41" fmla="*/ 634126 h 2047316"/>
                <a:gd name="connsiteX42" fmla="*/ 1639222 w 2614085"/>
                <a:gd name="connsiteY42" fmla="*/ 702580 h 2047316"/>
                <a:gd name="connsiteX43" fmla="*/ 1539305 w 2614085"/>
                <a:gd name="connsiteY43" fmla="*/ 768139 h 2047316"/>
                <a:gd name="connsiteX44" fmla="*/ 1547072 w 2614085"/>
                <a:gd name="connsiteY44" fmla="*/ 696920 h 2047316"/>
                <a:gd name="connsiteX45" fmla="*/ 1541279 w 2614085"/>
                <a:gd name="connsiteY45" fmla="*/ 632151 h 2047316"/>
                <a:gd name="connsiteX46" fmla="*/ 1468086 w 2614085"/>
                <a:gd name="connsiteY46" fmla="*/ 651634 h 2047316"/>
                <a:gd name="connsiteX47" fmla="*/ 1384229 w 2614085"/>
                <a:gd name="connsiteY47" fmla="*/ 726276 h 2047316"/>
                <a:gd name="connsiteX48" fmla="*/ 1283785 w 2614085"/>
                <a:gd name="connsiteY48" fmla="*/ 716140 h 2047316"/>
                <a:gd name="connsiteX49" fmla="*/ 1212830 w 2614085"/>
                <a:gd name="connsiteY49" fmla="*/ 705608 h 2047316"/>
                <a:gd name="connsiteX50" fmla="*/ 1160172 w 2614085"/>
                <a:gd name="connsiteY50" fmla="*/ 773931 h 2047316"/>
                <a:gd name="connsiteX51" fmla="*/ 1153458 w 2614085"/>
                <a:gd name="connsiteY51" fmla="*/ 842385 h 2047316"/>
                <a:gd name="connsiteX52" fmla="*/ 1234946 w 2614085"/>
                <a:gd name="connsiteY52" fmla="*/ 875823 h 2047316"/>
                <a:gd name="connsiteX53" fmla="*/ 1320909 w 2614085"/>
                <a:gd name="connsiteY53" fmla="*/ 883853 h 2047316"/>
                <a:gd name="connsiteX54" fmla="*/ 1507710 w 2614085"/>
                <a:gd name="connsiteY54" fmla="*/ 885828 h 2047316"/>
                <a:gd name="connsiteX55" fmla="*/ 1503498 w 2614085"/>
                <a:gd name="connsiteY55" fmla="*/ 954809 h 2047316"/>
                <a:gd name="connsiteX56" fmla="*/ 1601441 w 2614085"/>
                <a:gd name="connsiteY56" fmla="*/ 933878 h 2047316"/>
                <a:gd name="connsiteX57" fmla="*/ 1754542 w 2614085"/>
                <a:gd name="connsiteY57" fmla="*/ 924268 h 2047316"/>
                <a:gd name="connsiteX58" fmla="*/ 1820495 w 2614085"/>
                <a:gd name="connsiteY58" fmla="*/ 894253 h 2047316"/>
                <a:gd name="connsiteX59" fmla="*/ 1879603 w 2614085"/>
                <a:gd name="connsiteY59" fmla="*/ 823955 h 2047316"/>
                <a:gd name="connsiteX60" fmla="*/ 2079832 w 2614085"/>
                <a:gd name="connsiteY60" fmla="*/ 916632 h 2047316"/>
                <a:gd name="connsiteX61" fmla="*/ 2195942 w 2614085"/>
                <a:gd name="connsiteY61" fmla="*/ 956784 h 2047316"/>
                <a:gd name="connsiteX62" fmla="*/ 2361680 w 2614085"/>
                <a:gd name="connsiteY62" fmla="*/ 1006545 h 2047316"/>
                <a:gd name="connsiteX63" fmla="*/ 2416971 w 2614085"/>
                <a:gd name="connsiteY63" fmla="*/ 1210723 h 2047316"/>
                <a:gd name="connsiteX64" fmla="*/ 2454357 w 2614085"/>
                <a:gd name="connsiteY64" fmla="*/ 1266540 h 2047316"/>
                <a:gd name="connsiteX65" fmla="*/ 2601271 w 2614085"/>
                <a:gd name="connsiteY65" fmla="*/ 1433332 h 2047316"/>
                <a:gd name="connsiteX66" fmla="*/ 2566254 w 2614085"/>
                <a:gd name="connsiteY66" fmla="*/ 1599203 h 2047316"/>
                <a:gd name="connsiteX67" fmla="*/ 2564543 w 2614085"/>
                <a:gd name="connsiteY67" fmla="*/ 1658969 h 2047316"/>
                <a:gd name="connsiteX68" fmla="*/ 2614041 w 2614085"/>
                <a:gd name="connsiteY68" fmla="*/ 1762440 h 2047316"/>
                <a:gd name="connsiteX69" fmla="*/ 2533607 w 2614085"/>
                <a:gd name="connsiteY69" fmla="*/ 1834581 h 2047316"/>
                <a:gd name="connsiteX70" fmla="*/ 2497273 w 2614085"/>
                <a:gd name="connsiteY70" fmla="*/ 1881972 h 2047316"/>
                <a:gd name="connsiteX71" fmla="*/ 2446985 w 2614085"/>
                <a:gd name="connsiteY71" fmla="*/ 1908959 h 2047316"/>
                <a:gd name="connsiteX72" fmla="*/ 2366815 w 2614085"/>
                <a:gd name="connsiteY72" fmla="*/ 1915015 h 2047316"/>
                <a:gd name="connsiteX73" fmla="*/ 2317580 w 2614085"/>
                <a:gd name="connsiteY73" fmla="*/ 1999003 h 2047316"/>
                <a:gd name="connsiteX74" fmla="*/ 1891187 w 2614085"/>
                <a:gd name="connsiteY74" fmla="*/ 1938974 h 2047316"/>
                <a:gd name="connsiteX75" fmla="*/ 1734532 w 2614085"/>
                <a:gd name="connsiteY75" fmla="*/ 1899744 h 2047316"/>
                <a:gd name="connsiteX76" fmla="*/ 1658837 w 2614085"/>
                <a:gd name="connsiteY76" fmla="*/ 1949110 h 2047316"/>
                <a:gd name="connsiteX77" fmla="*/ 1548257 w 2614085"/>
                <a:gd name="connsiteY77" fmla="*/ 1937263 h 2047316"/>
                <a:gd name="connsiteX78" fmla="*/ 1515609 w 2614085"/>
                <a:gd name="connsiteY78" fmla="*/ 2047316 h 2047316"/>
                <a:gd name="connsiteX79" fmla="*/ 553955 w 2614085"/>
                <a:gd name="connsiteY79" fmla="*/ 2047316 h 2047316"/>
                <a:gd name="connsiteX80" fmla="*/ 543818 w 2614085"/>
                <a:gd name="connsiteY80" fmla="*/ 2008482 h 204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14085" h="2047316">
                  <a:moveTo>
                    <a:pt x="543818" y="2008482"/>
                  </a:moveTo>
                  <a:cubicBezTo>
                    <a:pt x="496822" y="1905931"/>
                    <a:pt x="454301" y="1667789"/>
                    <a:pt x="454301" y="1667789"/>
                  </a:cubicBezTo>
                  <a:cubicBezTo>
                    <a:pt x="439557" y="1507842"/>
                    <a:pt x="456802" y="1481119"/>
                    <a:pt x="456802" y="1481119"/>
                  </a:cubicBezTo>
                  <a:cubicBezTo>
                    <a:pt x="522229" y="1472035"/>
                    <a:pt x="573306" y="1457686"/>
                    <a:pt x="573306" y="1457686"/>
                  </a:cubicBezTo>
                  <a:cubicBezTo>
                    <a:pt x="674672" y="1419378"/>
                    <a:pt x="872795" y="1172942"/>
                    <a:pt x="872795" y="1172942"/>
                  </a:cubicBezTo>
                  <a:cubicBezTo>
                    <a:pt x="812107" y="1188607"/>
                    <a:pt x="698368" y="1263776"/>
                    <a:pt x="698368" y="1263776"/>
                  </a:cubicBezTo>
                  <a:cubicBezTo>
                    <a:pt x="625964" y="1355531"/>
                    <a:pt x="575544" y="1334468"/>
                    <a:pt x="575544" y="1334468"/>
                  </a:cubicBezTo>
                  <a:cubicBezTo>
                    <a:pt x="496953" y="1270753"/>
                    <a:pt x="357543" y="1352898"/>
                    <a:pt x="357543" y="1352898"/>
                  </a:cubicBezTo>
                  <a:cubicBezTo>
                    <a:pt x="267762" y="1411348"/>
                    <a:pt x="170610" y="1492703"/>
                    <a:pt x="170610" y="1492703"/>
                  </a:cubicBezTo>
                  <a:cubicBezTo>
                    <a:pt x="82145" y="1542333"/>
                    <a:pt x="0" y="1543254"/>
                    <a:pt x="0" y="1543254"/>
                  </a:cubicBezTo>
                  <a:cubicBezTo>
                    <a:pt x="156129" y="930323"/>
                    <a:pt x="679938" y="506432"/>
                    <a:pt x="679938" y="506432"/>
                  </a:cubicBezTo>
                  <a:cubicBezTo>
                    <a:pt x="1188739" y="70824"/>
                    <a:pt x="1763362" y="17245"/>
                    <a:pt x="1763362" y="17245"/>
                  </a:cubicBezTo>
                  <a:cubicBezTo>
                    <a:pt x="1817730" y="7504"/>
                    <a:pt x="1917253" y="0"/>
                    <a:pt x="1917253" y="0"/>
                  </a:cubicBezTo>
                  <a:cubicBezTo>
                    <a:pt x="1891056" y="26460"/>
                    <a:pt x="2001504" y="51473"/>
                    <a:pt x="2001504" y="51473"/>
                  </a:cubicBezTo>
                  <a:cubicBezTo>
                    <a:pt x="2123143" y="66480"/>
                    <a:pt x="2212002" y="206022"/>
                    <a:pt x="2212002" y="206022"/>
                  </a:cubicBezTo>
                  <a:cubicBezTo>
                    <a:pt x="2284669" y="290142"/>
                    <a:pt x="2234645" y="332794"/>
                    <a:pt x="2234645" y="332794"/>
                  </a:cubicBezTo>
                  <a:cubicBezTo>
                    <a:pt x="2205946" y="353462"/>
                    <a:pt x="2170666" y="328713"/>
                    <a:pt x="2170666" y="328713"/>
                  </a:cubicBezTo>
                  <a:cubicBezTo>
                    <a:pt x="2158687" y="289879"/>
                    <a:pt x="2135254" y="304886"/>
                    <a:pt x="2135254" y="304886"/>
                  </a:cubicBezTo>
                  <a:cubicBezTo>
                    <a:pt x="2051529" y="389006"/>
                    <a:pt x="2010983" y="338060"/>
                    <a:pt x="2010983" y="338060"/>
                  </a:cubicBezTo>
                  <a:cubicBezTo>
                    <a:pt x="1975307" y="294486"/>
                    <a:pt x="2052450" y="227743"/>
                    <a:pt x="2052450" y="227743"/>
                  </a:cubicBezTo>
                  <a:cubicBezTo>
                    <a:pt x="2073118" y="209050"/>
                    <a:pt x="2051529" y="186802"/>
                    <a:pt x="2051529" y="186802"/>
                  </a:cubicBezTo>
                  <a:cubicBezTo>
                    <a:pt x="2023094" y="167714"/>
                    <a:pt x="2012299" y="219844"/>
                    <a:pt x="2012299" y="219844"/>
                  </a:cubicBezTo>
                  <a:cubicBezTo>
                    <a:pt x="1992684" y="261707"/>
                    <a:pt x="1925941" y="255915"/>
                    <a:pt x="1925941" y="255915"/>
                  </a:cubicBezTo>
                  <a:cubicBezTo>
                    <a:pt x="1861699" y="254730"/>
                    <a:pt x="1891187" y="285271"/>
                    <a:pt x="1891187" y="285271"/>
                  </a:cubicBezTo>
                  <a:cubicBezTo>
                    <a:pt x="1941475" y="281322"/>
                    <a:pt x="1906458" y="324369"/>
                    <a:pt x="1906458" y="324369"/>
                  </a:cubicBezTo>
                  <a:cubicBezTo>
                    <a:pt x="1885658" y="361493"/>
                    <a:pt x="1913435" y="357675"/>
                    <a:pt x="1913435" y="357675"/>
                  </a:cubicBezTo>
                  <a:cubicBezTo>
                    <a:pt x="1967146" y="361493"/>
                    <a:pt x="1975044" y="389796"/>
                    <a:pt x="1975044" y="389796"/>
                  </a:cubicBezTo>
                  <a:cubicBezTo>
                    <a:pt x="2016248" y="424945"/>
                    <a:pt x="2108399" y="417967"/>
                    <a:pt x="2108399" y="417967"/>
                  </a:cubicBezTo>
                  <a:cubicBezTo>
                    <a:pt x="2174615" y="427709"/>
                    <a:pt x="2168560" y="472205"/>
                    <a:pt x="2168560" y="472205"/>
                  </a:cubicBezTo>
                  <a:cubicBezTo>
                    <a:pt x="2220427" y="543292"/>
                    <a:pt x="2253865" y="549611"/>
                    <a:pt x="2253865" y="549611"/>
                  </a:cubicBezTo>
                  <a:cubicBezTo>
                    <a:pt x="2395250" y="592263"/>
                    <a:pt x="2314552" y="642946"/>
                    <a:pt x="2314552" y="642946"/>
                  </a:cubicBezTo>
                  <a:cubicBezTo>
                    <a:pt x="2235830" y="652819"/>
                    <a:pt x="2249389" y="712058"/>
                    <a:pt x="2249389" y="712058"/>
                  </a:cubicBezTo>
                  <a:cubicBezTo>
                    <a:pt x="2262290" y="739704"/>
                    <a:pt x="2340881" y="763531"/>
                    <a:pt x="2340881" y="763531"/>
                  </a:cubicBezTo>
                  <a:cubicBezTo>
                    <a:pt x="2472787" y="806842"/>
                    <a:pt x="2383665" y="865160"/>
                    <a:pt x="2383665" y="865160"/>
                  </a:cubicBezTo>
                  <a:cubicBezTo>
                    <a:pt x="2241490" y="978241"/>
                    <a:pt x="2150525" y="815135"/>
                    <a:pt x="2150525" y="815135"/>
                  </a:cubicBezTo>
                  <a:cubicBezTo>
                    <a:pt x="2146049" y="774852"/>
                    <a:pt x="2108531" y="773536"/>
                    <a:pt x="2108531" y="773536"/>
                  </a:cubicBezTo>
                  <a:cubicBezTo>
                    <a:pt x="2064430" y="773141"/>
                    <a:pt x="2049291" y="759582"/>
                    <a:pt x="2049291" y="759582"/>
                  </a:cubicBezTo>
                  <a:cubicBezTo>
                    <a:pt x="2006507" y="746812"/>
                    <a:pt x="2016380" y="709294"/>
                    <a:pt x="2016380" y="709294"/>
                  </a:cubicBezTo>
                  <a:cubicBezTo>
                    <a:pt x="1972938" y="668090"/>
                    <a:pt x="1883157" y="711137"/>
                    <a:pt x="1883157" y="711137"/>
                  </a:cubicBezTo>
                  <a:cubicBezTo>
                    <a:pt x="1808515" y="722722"/>
                    <a:pt x="1767838" y="713375"/>
                    <a:pt x="1767838" y="713375"/>
                  </a:cubicBezTo>
                  <a:cubicBezTo>
                    <a:pt x="1735058" y="700869"/>
                    <a:pt x="1759149" y="678358"/>
                    <a:pt x="1759149" y="678358"/>
                  </a:cubicBezTo>
                  <a:cubicBezTo>
                    <a:pt x="1802723" y="632283"/>
                    <a:pt x="1773630" y="634126"/>
                    <a:pt x="1773630" y="634126"/>
                  </a:cubicBezTo>
                  <a:cubicBezTo>
                    <a:pt x="1739271" y="615827"/>
                    <a:pt x="1639222" y="702580"/>
                    <a:pt x="1639222" y="702580"/>
                  </a:cubicBezTo>
                  <a:cubicBezTo>
                    <a:pt x="1562342" y="775642"/>
                    <a:pt x="1539305" y="768139"/>
                    <a:pt x="1539305" y="768139"/>
                  </a:cubicBezTo>
                  <a:cubicBezTo>
                    <a:pt x="1488096" y="752078"/>
                    <a:pt x="1547072" y="696920"/>
                    <a:pt x="1547072" y="696920"/>
                  </a:cubicBezTo>
                  <a:cubicBezTo>
                    <a:pt x="1584327" y="643604"/>
                    <a:pt x="1541279" y="632151"/>
                    <a:pt x="1541279" y="632151"/>
                  </a:cubicBezTo>
                  <a:cubicBezTo>
                    <a:pt x="1538252" y="601083"/>
                    <a:pt x="1468086" y="651634"/>
                    <a:pt x="1468086" y="651634"/>
                  </a:cubicBezTo>
                  <a:cubicBezTo>
                    <a:pt x="1450051" y="714560"/>
                    <a:pt x="1384229" y="726276"/>
                    <a:pt x="1384229" y="726276"/>
                  </a:cubicBezTo>
                  <a:cubicBezTo>
                    <a:pt x="1333283" y="756027"/>
                    <a:pt x="1283785" y="716140"/>
                    <a:pt x="1283785" y="716140"/>
                  </a:cubicBezTo>
                  <a:cubicBezTo>
                    <a:pt x="1227442" y="675330"/>
                    <a:pt x="1212830" y="705608"/>
                    <a:pt x="1212830" y="705608"/>
                  </a:cubicBezTo>
                  <a:cubicBezTo>
                    <a:pt x="1200850" y="751551"/>
                    <a:pt x="1160172" y="773931"/>
                    <a:pt x="1160172" y="773931"/>
                  </a:cubicBezTo>
                  <a:cubicBezTo>
                    <a:pt x="1118836" y="817768"/>
                    <a:pt x="1153458" y="842385"/>
                    <a:pt x="1153458" y="842385"/>
                  </a:cubicBezTo>
                  <a:cubicBezTo>
                    <a:pt x="1229285" y="839226"/>
                    <a:pt x="1234946" y="875823"/>
                    <a:pt x="1234946" y="875823"/>
                  </a:cubicBezTo>
                  <a:cubicBezTo>
                    <a:pt x="1272727" y="913868"/>
                    <a:pt x="1320909" y="883853"/>
                    <a:pt x="1320909" y="883853"/>
                  </a:cubicBezTo>
                  <a:cubicBezTo>
                    <a:pt x="1451104" y="850811"/>
                    <a:pt x="1507710" y="885828"/>
                    <a:pt x="1507710" y="885828"/>
                  </a:cubicBezTo>
                  <a:cubicBezTo>
                    <a:pt x="1535487" y="900177"/>
                    <a:pt x="1503498" y="954809"/>
                    <a:pt x="1503498" y="954809"/>
                  </a:cubicBezTo>
                  <a:cubicBezTo>
                    <a:pt x="1514029" y="1011020"/>
                    <a:pt x="1601441" y="933878"/>
                    <a:pt x="1601441" y="933878"/>
                  </a:cubicBezTo>
                  <a:cubicBezTo>
                    <a:pt x="1675424" y="893858"/>
                    <a:pt x="1754542" y="924268"/>
                    <a:pt x="1754542" y="924268"/>
                  </a:cubicBezTo>
                  <a:cubicBezTo>
                    <a:pt x="1821811" y="936774"/>
                    <a:pt x="1820495" y="894253"/>
                    <a:pt x="1820495" y="894253"/>
                  </a:cubicBezTo>
                  <a:cubicBezTo>
                    <a:pt x="1821943" y="825008"/>
                    <a:pt x="1879603" y="823955"/>
                    <a:pt x="1879603" y="823955"/>
                  </a:cubicBezTo>
                  <a:cubicBezTo>
                    <a:pt x="2014669" y="828431"/>
                    <a:pt x="2079832" y="916632"/>
                    <a:pt x="2079832" y="916632"/>
                  </a:cubicBezTo>
                  <a:cubicBezTo>
                    <a:pt x="2118667" y="966262"/>
                    <a:pt x="2195942" y="956784"/>
                    <a:pt x="2195942" y="956784"/>
                  </a:cubicBezTo>
                  <a:cubicBezTo>
                    <a:pt x="2328770" y="957968"/>
                    <a:pt x="2361680" y="1006545"/>
                    <a:pt x="2361680" y="1006545"/>
                  </a:cubicBezTo>
                  <a:cubicBezTo>
                    <a:pt x="2459360" y="1082898"/>
                    <a:pt x="2416971" y="1210723"/>
                    <a:pt x="2416971" y="1210723"/>
                  </a:cubicBezTo>
                  <a:cubicBezTo>
                    <a:pt x="2415391" y="1264829"/>
                    <a:pt x="2454357" y="1266540"/>
                    <a:pt x="2454357" y="1266540"/>
                  </a:cubicBezTo>
                  <a:cubicBezTo>
                    <a:pt x="2597454" y="1308666"/>
                    <a:pt x="2601271" y="1433332"/>
                    <a:pt x="2601271" y="1433332"/>
                  </a:cubicBezTo>
                  <a:cubicBezTo>
                    <a:pt x="2627995" y="1529300"/>
                    <a:pt x="2566254" y="1599203"/>
                    <a:pt x="2566254" y="1599203"/>
                  </a:cubicBezTo>
                  <a:cubicBezTo>
                    <a:pt x="2537687" y="1639091"/>
                    <a:pt x="2564543" y="1658969"/>
                    <a:pt x="2564543" y="1658969"/>
                  </a:cubicBezTo>
                  <a:cubicBezTo>
                    <a:pt x="2612329" y="1692538"/>
                    <a:pt x="2614041" y="1762440"/>
                    <a:pt x="2614041" y="1762440"/>
                  </a:cubicBezTo>
                  <a:cubicBezTo>
                    <a:pt x="2616279" y="1844586"/>
                    <a:pt x="2533607" y="1834581"/>
                    <a:pt x="2533607" y="1834581"/>
                  </a:cubicBezTo>
                  <a:cubicBezTo>
                    <a:pt x="2492139" y="1829842"/>
                    <a:pt x="2497273" y="1881972"/>
                    <a:pt x="2497273" y="1881972"/>
                  </a:cubicBezTo>
                  <a:cubicBezTo>
                    <a:pt x="2491876" y="1926600"/>
                    <a:pt x="2446985" y="1908959"/>
                    <a:pt x="2446985" y="1908959"/>
                  </a:cubicBezTo>
                  <a:cubicBezTo>
                    <a:pt x="2411573" y="1887370"/>
                    <a:pt x="2366815" y="1915015"/>
                    <a:pt x="2366815" y="1915015"/>
                  </a:cubicBezTo>
                  <a:cubicBezTo>
                    <a:pt x="2340749" y="1973201"/>
                    <a:pt x="2317580" y="1999003"/>
                    <a:pt x="2317580" y="1999003"/>
                  </a:cubicBezTo>
                  <a:cubicBezTo>
                    <a:pt x="2140520" y="2089574"/>
                    <a:pt x="1891187" y="1938974"/>
                    <a:pt x="1891187" y="1938974"/>
                  </a:cubicBezTo>
                  <a:cubicBezTo>
                    <a:pt x="1769549" y="1846166"/>
                    <a:pt x="1734532" y="1899744"/>
                    <a:pt x="1734532" y="1899744"/>
                  </a:cubicBezTo>
                  <a:cubicBezTo>
                    <a:pt x="1693986" y="1971095"/>
                    <a:pt x="1658837" y="1949110"/>
                    <a:pt x="1658837" y="1949110"/>
                  </a:cubicBezTo>
                  <a:cubicBezTo>
                    <a:pt x="1599861" y="1925678"/>
                    <a:pt x="1548257" y="1937263"/>
                    <a:pt x="1548257" y="1937263"/>
                  </a:cubicBezTo>
                  <a:cubicBezTo>
                    <a:pt x="1519690" y="1954113"/>
                    <a:pt x="1515477" y="2011773"/>
                    <a:pt x="1515609" y="2047316"/>
                  </a:cubicBezTo>
                  <a:lnTo>
                    <a:pt x="553955" y="2047316"/>
                  </a:lnTo>
                  <a:cubicBezTo>
                    <a:pt x="550006" y="2022436"/>
                    <a:pt x="543818" y="2008482"/>
                    <a:pt x="543818" y="2008482"/>
                  </a:cubicBezTo>
                  <a:close/>
                </a:path>
              </a:pathLst>
            </a:custGeom>
            <a:solidFill>
              <a:schemeClr val="accent1"/>
            </a:solidFill>
            <a:ln w="13146" cap="flat">
              <a:noFill/>
              <a:prstDash val="solid"/>
              <a:miter/>
            </a:ln>
          </p:spPr>
          <p:txBody>
            <a:bodyPr rtlCol="0" anchor="ctr"/>
            <a:lstStyle/>
            <a:p>
              <a:endParaRPr lang="zh-CN" altLang="en-US"/>
            </a:p>
          </p:txBody>
        </p:sp>
        <p:sp>
          <p:nvSpPr>
            <p:cNvPr id="22" name="任意多边形: 形状 21"/>
            <p:cNvSpPr/>
            <p:nvPr/>
          </p:nvSpPr>
          <p:spPr>
            <a:xfrm>
              <a:off x="13832308" y="5036662"/>
              <a:ext cx="914821" cy="1065537"/>
            </a:xfrm>
            <a:custGeom>
              <a:avLst/>
              <a:gdLst>
                <a:gd name="connsiteX0" fmla="*/ 786850 w 786849"/>
                <a:gd name="connsiteY0" fmla="*/ 916483 h 916482"/>
                <a:gd name="connsiteX1" fmla="*/ 141139 w 786849"/>
                <a:gd name="connsiteY1" fmla="*/ 4458 h 916482"/>
                <a:gd name="connsiteX2" fmla="*/ 84533 w 786849"/>
                <a:gd name="connsiteY2" fmla="*/ 81206 h 916482"/>
                <a:gd name="connsiteX3" fmla="*/ 18448 w 786849"/>
                <a:gd name="connsiteY3" fmla="*/ 261821 h 916482"/>
                <a:gd name="connsiteX4" fmla="*/ 90062 w 786849"/>
                <a:gd name="connsiteY4" fmla="*/ 399256 h 916482"/>
                <a:gd name="connsiteX5" fmla="*/ 264094 w 786849"/>
                <a:gd name="connsiteY5" fmla="*/ 483508 h 916482"/>
                <a:gd name="connsiteX6" fmla="*/ 411667 w 786849"/>
                <a:gd name="connsiteY6" fmla="*/ 646219 h 916482"/>
                <a:gd name="connsiteX7" fmla="*/ 569902 w 786849"/>
                <a:gd name="connsiteY7" fmla="*/ 789315 h 916482"/>
                <a:gd name="connsiteX8" fmla="*/ 786850 w 786849"/>
                <a:gd name="connsiteY8" fmla="*/ 916483 h 91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849" h="916482">
                  <a:moveTo>
                    <a:pt x="786850" y="916483"/>
                  </a:moveTo>
                  <a:cubicBezTo>
                    <a:pt x="786850" y="916483"/>
                    <a:pt x="596888" y="365819"/>
                    <a:pt x="141139" y="4458"/>
                  </a:cubicBezTo>
                  <a:cubicBezTo>
                    <a:pt x="141139" y="4458"/>
                    <a:pt x="68472" y="-27795"/>
                    <a:pt x="84533" y="81206"/>
                  </a:cubicBezTo>
                  <a:cubicBezTo>
                    <a:pt x="84533" y="81206"/>
                    <a:pt x="42934" y="214956"/>
                    <a:pt x="18448" y="261821"/>
                  </a:cubicBezTo>
                  <a:cubicBezTo>
                    <a:pt x="18448" y="261821"/>
                    <a:pt x="-54614" y="350416"/>
                    <a:pt x="90062" y="399256"/>
                  </a:cubicBezTo>
                  <a:cubicBezTo>
                    <a:pt x="90062" y="399256"/>
                    <a:pt x="203802" y="420846"/>
                    <a:pt x="264094" y="483508"/>
                  </a:cubicBezTo>
                  <a:cubicBezTo>
                    <a:pt x="264094" y="483508"/>
                    <a:pt x="308590" y="553674"/>
                    <a:pt x="411667" y="646219"/>
                  </a:cubicBezTo>
                  <a:cubicBezTo>
                    <a:pt x="411667" y="646219"/>
                    <a:pt x="482227" y="693874"/>
                    <a:pt x="569902" y="789315"/>
                  </a:cubicBezTo>
                  <a:cubicBezTo>
                    <a:pt x="569770" y="789183"/>
                    <a:pt x="682062" y="830256"/>
                    <a:pt x="786850" y="916483"/>
                  </a:cubicBezTo>
                  <a:close/>
                </a:path>
              </a:pathLst>
            </a:custGeom>
            <a:solidFill>
              <a:schemeClr val="accent1"/>
            </a:solidFill>
            <a:ln w="13146" cap="flat">
              <a:noFill/>
              <a:prstDash val="solid"/>
              <a:miter/>
            </a:ln>
          </p:spPr>
          <p:txBody>
            <a:bodyPr rtlCol="0" anchor="ctr"/>
            <a:lstStyle/>
            <a:p>
              <a:endParaRPr lang="zh-CN" altLang="en-US"/>
            </a:p>
          </p:txBody>
        </p:sp>
        <p:sp>
          <p:nvSpPr>
            <p:cNvPr id="23" name="任意多边形: 形状 22"/>
            <p:cNvSpPr/>
            <p:nvPr/>
          </p:nvSpPr>
          <p:spPr>
            <a:xfrm>
              <a:off x="13509998" y="4712779"/>
              <a:ext cx="369318" cy="355800"/>
            </a:xfrm>
            <a:custGeom>
              <a:avLst/>
              <a:gdLst>
                <a:gd name="connsiteX0" fmla="*/ 317655 w 317655"/>
                <a:gd name="connsiteY0" fmla="*/ 208786 h 306028"/>
                <a:gd name="connsiteX1" fmla="*/ 0 w 317655"/>
                <a:gd name="connsiteY1" fmla="*/ 0 h 306028"/>
                <a:gd name="connsiteX2" fmla="*/ 82672 w 317655"/>
                <a:gd name="connsiteY2" fmla="*/ 148625 h 306028"/>
                <a:gd name="connsiteX3" fmla="*/ 131512 w 317655"/>
                <a:gd name="connsiteY3" fmla="*/ 208655 h 306028"/>
                <a:gd name="connsiteX4" fmla="*/ 197992 w 317655"/>
                <a:gd name="connsiteY4" fmla="*/ 279610 h 306028"/>
                <a:gd name="connsiteX5" fmla="*/ 317655 w 317655"/>
                <a:gd name="connsiteY5" fmla="*/ 208786 h 306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655" h="306028">
                  <a:moveTo>
                    <a:pt x="317655" y="208786"/>
                  </a:moveTo>
                  <a:cubicBezTo>
                    <a:pt x="317655" y="208786"/>
                    <a:pt x="156919" y="69639"/>
                    <a:pt x="0" y="0"/>
                  </a:cubicBezTo>
                  <a:cubicBezTo>
                    <a:pt x="0" y="0"/>
                    <a:pt x="82672" y="66348"/>
                    <a:pt x="82672" y="148625"/>
                  </a:cubicBezTo>
                  <a:cubicBezTo>
                    <a:pt x="82672" y="148625"/>
                    <a:pt x="53974" y="173901"/>
                    <a:pt x="131512" y="208655"/>
                  </a:cubicBezTo>
                  <a:cubicBezTo>
                    <a:pt x="131512" y="208655"/>
                    <a:pt x="197597" y="240381"/>
                    <a:pt x="197992" y="279610"/>
                  </a:cubicBezTo>
                  <a:cubicBezTo>
                    <a:pt x="197992" y="279742"/>
                    <a:pt x="277636" y="372814"/>
                    <a:pt x="317655" y="208786"/>
                  </a:cubicBezTo>
                  <a:close/>
                </a:path>
              </a:pathLst>
            </a:custGeom>
            <a:solidFill>
              <a:schemeClr val="accent1"/>
            </a:solidFill>
            <a:ln w="13146" cap="flat">
              <a:noFill/>
              <a:prstDash val="solid"/>
              <a:miter/>
            </a:ln>
          </p:spPr>
          <p:txBody>
            <a:bodyPr rtlCol="0" anchor="ctr"/>
            <a:lstStyle/>
            <a:p>
              <a:endParaRPr lang="zh-CN" altLang="en-US"/>
            </a:p>
          </p:txBody>
        </p:sp>
        <p:sp>
          <p:nvSpPr>
            <p:cNvPr id="24" name="任意多边形: 形状 23"/>
            <p:cNvSpPr/>
            <p:nvPr/>
          </p:nvSpPr>
          <p:spPr>
            <a:xfrm>
              <a:off x="12863969" y="5409793"/>
              <a:ext cx="153058" cy="272563"/>
            </a:xfrm>
            <a:custGeom>
              <a:avLst/>
              <a:gdLst>
                <a:gd name="connsiteX0" fmla="*/ 52518 w 131647"/>
                <a:gd name="connsiteY0" fmla="*/ 13420 h 234435"/>
                <a:gd name="connsiteX1" fmla="*/ 30665 w 131647"/>
                <a:gd name="connsiteY1" fmla="*/ 127160 h 234435"/>
                <a:gd name="connsiteX2" fmla="*/ 2099 w 131647"/>
                <a:gd name="connsiteY2" fmla="*/ 169417 h 234435"/>
                <a:gd name="connsiteX3" fmla="*/ 51070 w 131647"/>
                <a:gd name="connsiteY3" fmla="*/ 221680 h 234435"/>
                <a:gd name="connsiteX4" fmla="*/ 131504 w 131647"/>
                <a:gd name="connsiteY4" fmla="*/ 191665 h 234435"/>
                <a:gd name="connsiteX5" fmla="*/ 122289 w 131647"/>
                <a:gd name="connsiteY5" fmla="*/ 133479 h 234435"/>
                <a:gd name="connsiteX6" fmla="*/ 119919 w 131647"/>
                <a:gd name="connsiteY6" fmla="*/ 37511 h 234435"/>
                <a:gd name="connsiteX7" fmla="*/ 52518 w 131647"/>
                <a:gd name="connsiteY7" fmla="*/ 13420 h 23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47" h="234435">
                  <a:moveTo>
                    <a:pt x="52518" y="13420"/>
                  </a:moveTo>
                  <a:cubicBezTo>
                    <a:pt x="52518" y="13420"/>
                    <a:pt x="73186" y="58047"/>
                    <a:pt x="30665" y="127160"/>
                  </a:cubicBezTo>
                  <a:cubicBezTo>
                    <a:pt x="30665" y="127160"/>
                    <a:pt x="-9486" y="133216"/>
                    <a:pt x="2099" y="169417"/>
                  </a:cubicBezTo>
                  <a:cubicBezTo>
                    <a:pt x="2099" y="169417"/>
                    <a:pt x="11314" y="216414"/>
                    <a:pt x="51070" y="221680"/>
                  </a:cubicBezTo>
                  <a:cubicBezTo>
                    <a:pt x="51070" y="221680"/>
                    <a:pt x="135585" y="265122"/>
                    <a:pt x="131504" y="191665"/>
                  </a:cubicBezTo>
                  <a:cubicBezTo>
                    <a:pt x="131504" y="191665"/>
                    <a:pt x="113469" y="179422"/>
                    <a:pt x="122289" y="133479"/>
                  </a:cubicBezTo>
                  <a:cubicBezTo>
                    <a:pt x="122289" y="133479"/>
                    <a:pt x="142957" y="71475"/>
                    <a:pt x="119919" y="37511"/>
                  </a:cubicBezTo>
                  <a:cubicBezTo>
                    <a:pt x="119919" y="37511"/>
                    <a:pt x="89510" y="-27258"/>
                    <a:pt x="52518" y="13420"/>
                  </a:cubicBezTo>
                  <a:close/>
                </a:path>
              </a:pathLst>
            </a:custGeom>
            <a:solidFill>
              <a:schemeClr val="accent1"/>
            </a:solidFill>
            <a:ln w="13146" cap="flat">
              <a:noFill/>
              <a:prstDash val="solid"/>
              <a:miter/>
            </a:ln>
          </p:spPr>
          <p:txBody>
            <a:bodyPr rtlCol="0" anchor="ctr"/>
            <a:lstStyle/>
            <a:p>
              <a:endParaRPr lang="zh-CN" altLang="en-US"/>
            </a:p>
          </p:txBody>
        </p:sp>
        <p:sp>
          <p:nvSpPr>
            <p:cNvPr id="27" name="任意多边形: 形状 26"/>
            <p:cNvSpPr/>
            <p:nvPr/>
          </p:nvSpPr>
          <p:spPr>
            <a:xfrm>
              <a:off x="11142913" y="4112899"/>
              <a:ext cx="660579" cy="935922"/>
            </a:xfrm>
            <a:custGeom>
              <a:avLst/>
              <a:gdLst>
                <a:gd name="connsiteX0" fmla="*/ 525125 w 568172"/>
                <a:gd name="connsiteY0" fmla="*/ 434686 h 804998"/>
                <a:gd name="connsiteX1" fmla="*/ 524730 w 568172"/>
                <a:gd name="connsiteY1" fmla="*/ 434686 h 804998"/>
                <a:gd name="connsiteX2" fmla="*/ 568172 w 568172"/>
                <a:gd name="connsiteY2" fmla="*/ 284086 h 804998"/>
                <a:gd name="connsiteX3" fmla="*/ 284218 w 568172"/>
                <a:gd name="connsiteY3" fmla="*/ 0 h 804998"/>
                <a:gd name="connsiteX4" fmla="*/ 0 w 568172"/>
                <a:gd name="connsiteY4" fmla="*/ 284086 h 804998"/>
                <a:gd name="connsiteX5" fmla="*/ 39625 w 568172"/>
                <a:gd name="connsiteY5" fmla="*/ 428367 h 804998"/>
                <a:gd name="connsiteX6" fmla="*/ 38835 w 568172"/>
                <a:gd name="connsiteY6" fmla="*/ 428367 h 804998"/>
                <a:gd name="connsiteX7" fmla="*/ 273423 w 568172"/>
                <a:gd name="connsiteY7" fmla="*/ 804999 h 804998"/>
                <a:gd name="connsiteX8" fmla="*/ 518280 w 568172"/>
                <a:gd name="connsiteY8" fmla="*/ 444954 h 804998"/>
                <a:gd name="connsiteX9" fmla="*/ 520912 w 568172"/>
                <a:gd name="connsiteY9" fmla="*/ 441268 h 804998"/>
                <a:gd name="connsiteX10" fmla="*/ 525125 w 568172"/>
                <a:gd name="connsiteY10" fmla="*/ 434686 h 80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172" h="804998">
                  <a:moveTo>
                    <a:pt x="525125" y="434686"/>
                  </a:moveTo>
                  <a:lnTo>
                    <a:pt x="524730" y="434686"/>
                  </a:lnTo>
                  <a:cubicBezTo>
                    <a:pt x="552112" y="390981"/>
                    <a:pt x="568172" y="339508"/>
                    <a:pt x="568172" y="284086"/>
                  </a:cubicBezTo>
                  <a:cubicBezTo>
                    <a:pt x="568172" y="127167"/>
                    <a:pt x="441005" y="0"/>
                    <a:pt x="284218" y="0"/>
                  </a:cubicBezTo>
                  <a:cubicBezTo>
                    <a:pt x="127167" y="0"/>
                    <a:pt x="0" y="127167"/>
                    <a:pt x="0" y="284086"/>
                  </a:cubicBezTo>
                  <a:cubicBezTo>
                    <a:pt x="0" y="336744"/>
                    <a:pt x="14612" y="385978"/>
                    <a:pt x="39625" y="428367"/>
                  </a:cubicBezTo>
                  <a:lnTo>
                    <a:pt x="38835" y="428367"/>
                  </a:lnTo>
                  <a:lnTo>
                    <a:pt x="273423" y="804999"/>
                  </a:lnTo>
                  <a:lnTo>
                    <a:pt x="518280" y="444954"/>
                  </a:lnTo>
                  <a:cubicBezTo>
                    <a:pt x="519201" y="443770"/>
                    <a:pt x="519991" y="442453"/>
                    <a:pt x="520912" y="441268"/>
                  </a:cubicBezTo>
                  <a:lnTo>
                    <a:pt x="525125" y="434686"/>
                  </a:lnTo>
                  <a:close/>
                </a:path>
              </a:pathLst>
            </a:custGeom>
            <a:solidFill>
              <a:schemeClr val="accent2"/>
            </a:solidFill>
            <a:ln w="13146" cap="flat">
              <a:noFill/>
              <a:prstDash val="solid"/>
              <a:miter/>
            </a:ln>
          </p:spPr>
          <p:txBody>
            <a:bodyPr rtlCol="0" anchor="ctr"/>
            <a:lstStyle/>
            <a:p>
              <a:endParaRPr lang="zh-CN" altLang="en-US"/>
            </a:p>
          </p:txBody>
        </p:sp>
        <p:sp>
          <p:nvSpPr>
            <p:cNvPr id="28" name="任意多边形: 形状 27"/>
            <p:cNvSpPr/>
            <p:nvPr/>
          </p:nvSpPr>
          <p:spPr>
            <a:xfrm>
              <a:off x="11127455" y="4097593"/>
              <a:ext cx="691190" cy="966379"/>
            </a:xfrm>
            <a:custGeom>
              <a:avLst/>
              <a:gdLst>
                <a:gd name="connsiteX0" fmla="*/ 286587 w 594501"/>
                <a:gd name="connsiteY0" fmla="*/ 831196 h 831195"/>
                <a:gd name="connsiteX1" fmla="*/ 286324 w 594501"/>
                <a:gd name="connsiteY1" fmla="*/ 831196 h 831195"/>
                <a:gd name="connsiteX2" fmla="*/ 275398 w 594501"/>
                <a:gd name="connsiteY2" fmla="*/ 825008 h 831195"/>
                <a:gd name="connsiteX3" fmla="*/ 40809 w 594501"/>
                <a:gd name="connsiteY3" fmla="*/ 448377 h 831195"/>
                <a:gd name="connsiteX4" fmla="*/ 39098 w 594501"/>
                <a:gd name="connsiteY4" fmla="*/ 444033 h 831195"/>
                <a:gd name="connsiteX5" fmla="*/ 0 w 594501"/>
                <a:gd name="connsiteY5" fmla="*/ 297251 h 831195"/>
                <a:gd name="connsiteX6" fmla="*/ 297382 w 594501"/>
                <a:gd name="connsiteY6" fmla="*/ 0 h 831195"/>
                <a:gd name="connsiteX7" fmla="*/ 594501 w 594501"/>
                <a:gd name="connsiteY7" fmla="*/ 297251 h 831195"/>
                <a:gd name="connsiteX8" fmla="*/ 550795 w 594501"/>
                <a:gd name="connsiteY8" fmla="*/ 452063 h 831195"/>
                <a:gd name="connsiteX9" fmla="*/ 549216 w 594501"/>
                <a:gd name="connsiteY9" fmla="*/ 455223 h 831195"/>
                <a:gd name="connsiteX10" fmla="*/ 297382 w 594501"/>
                <a:gd name="connsiteY10" fmla="*/ 825403 h 831195"/>
                <a:gd name="connsiteX11" fmla="*/ 286587 w 594501"/>
                <a:gd name="connsiteY11" fmla="*/ 831196 h 831195"/>
                <a:gd name="connsiteX12" fmla="*/ 65690 w 594501"/>
                <a:gd name="connsiteY12" fmla="*/ 438504 h 831195"/>
                <a:gd name="connsiteX13" fmla="*/ 287114 w 594501"/>
                <a:gd name="connsiteY13" fmla="*/ 793941 h 831195"/>
                <a:gd name="connsiteX14" fmla="*/ 525652 w 594501"/>
                <a:gd name="connsiteY14" fmla="*/ 443243 h 831195"/>
                <a:gd name="connsiteX15" fmla="*/ 526836 w 594501"/>
                <a:gd name="connsiteY15" fmla="*/ 441005 h 831195"/>
                <a:gd name="connsiteX16" fmla="*/ 568304 w 594501"/>
                <a:gd name="connsiteY16" fmla="*/ 297382 h 831195"/>
                <a:gd name="connsiteX17" fmla="*/ 297514 w 594501"/>
                <a:gd name="connsiteY17" fmla="*/ 26460 h 831195"/>
                <a:gd name="connsiteX18" fmla="*/ 26460 w 594501"/>
                <a:gd name="connsiteY18" fmla="*/ 297382 h 831195"/>
                <a:gd name="connsiteX19" fmla="*/ 64374 w 594501"/>
                <a:gd name="connsiteY19" fmla="*/ 434949 h 831195"/>
                <a:gd name="connsiteX20" fmla="*/ 65690 w 594501"/>
                <a:gd name="connsiteY20" fmla="*/ 438504 h 83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4501" h="831195">
                  <a:moveTo>
                    <a:pt x="286587" y="831196"/>
                  </a:moveTo>
                  <a:cubicBezTo>
                    <a:pt x="286456" y="831196"/>
                    <a:pt x="286456" y="831196"/>
                    <a:pt x="286324" y="831196"/>
                  </a:cubicBezTo>
                  <a:cubicBezTo>
                    <a:pt x="281848" y="831064"/>
                    <a:pt x="277767" y="828694"/>
                    <a:pt x="275398" y="825008"/>
                  </a:cubicBezTo>
                  <a:lnTo>
                    <a:pt x="40809" y="448377"/>
                  </a:lnTo>
                  <a:cubicBezTo>
                    <a:pt x="39888" y="446929"/>
                    <a:pt x="39361" y="445481"/>
                    <a:pt x="39098" y="444033"/>
                  </a:cubicBezTo>
                  <a:cubicBezTo>
                    <a:pt x="13559" y="399142"/>
                    <a:pt x="0" y="348460"/>
                    <a:pt x="0" y="297251"/>
                  </a:cubicBezTo>
                  <a:cubicBezTo>
                    <a:pt x="0" y="133355"/>
                    <a:pt x="133355" y="0"/>
                    <a:pt x="297382" y="0"/>
                  </a:cubicBezTo>
                  <a:cubicBezTo>
                    <a:pt x="461278" y="0"/>
                    <a:pt x="594501" y="133355"/>
                    <a:pt x="594501" y="297251"/>
                  </a:cubicBezTo>
                  <a:cubicBezTo>
                    <a:pt x="594501" y="351883"/>
                    <a:pt x="579362" y="405330"/>
                    <a:pt x="550795" y="452063"/>
                  </a:cubicBezTo>
                  <a:cubicBezTo>
                    <a:pt x="550401" y="453116"/>
                    <a:pt x="549874" y="454301"/>
                    <a:pt x="549216" y="455223"/>
                  </a:cubicBezTo>
                  <a:lnTo>
                    <a:pt x="297382" y="825403"/>
                  </a:lnTo>
                  <a:cubicBezTo>
                    <a:pt x="295013" y="829089"/>
                    <a:pt x="290932" y="831196"/>
                    <a:pt x="286587" y="831196"/>
                  </a:cubicBezTo>
                  <a:close/>
                  <a:moveTo>
                    <a:pt x="65690" y="438504"/>
                  </a:moveTo>
                  <a:lnTo>
                    <a:pt x="287114" y="793941"/>
                  </a:lnTo>
                  <a:lnTo>
                    <a:pt x="525652" y="443243"/>
                  </a:lnTo>
                  <a:cubicBezTo>
                    <a:pt x="525915" y="442453"/>
                    <a:pt x="526310" y="441663"/>
                    <a:pt x="526836" y="441005"/>
                  </a:cubicBezTo>
                  <a:cubicBezTo>
                    <a:pt x="553955" y="397826"/>
                    <a:pt x="568304" y="348065"/>
                    <a:pt x="568304" y="297382"/>
                  </a:cubicBezTo>
                  <a:cubicBezTo>
                    <a:pt x="568304" y="147967"/>
                    <a:pt x="446797" y="26460"/>
                    <a:pt x="297514" y="26460"/>
                  </a:cubicBezTo>
                  <a:cubicBezTo>
                    <a:pt x="148099" y="26460"/>
                    <a:pt x="26460" y="147967"/>
                    <a:pt x="26460" y="297382"/>
                  </a:cubicBezTo>
                  <a:cubicBezTo>
                    <a:pt x="26460" y="345432"/>
                    <a:pt x="39493" y="393087"/>
                    <a:pt x="64374" y="434949"/>
                  </a:cubicBezTo>
                  <a:cubicBezTo>
                    <a:pt x="64900" y="436003"/>
                    <a:pt x="65427" y="437187"/>
                    <a:pt x="65690" y="438504"/>
                  </a:cubicBezTo>
                  <a:close/>
                </a:path>
              </a:pathLst>
            </a:custGeom>
            <a:solidFill>
              <a:srgbClr val="0A2073"/>
            </a:solidFill>
            <a:ln w="13146" cap="flat">
              <a:noFill/>
              <a:prstDash val="solid"/>
              <a:miter/>
            </a:ln>
          </p:spPr>
          <p:txBody>
            <a:bodyPr rtlCol="0" anchor="ctr"/>
            <a:lstStyle/>
            <a:p>
              <a:endParaRPr lang="zh-CN" altLang="en-US"/>
            </a:p>
          </p:txBody>
        </p:sp>
        <p:sp>
          <p:nvSpPr>
            <p:cNvPr id="29" name="任意多边形: 形状 28"/>
            <p:cNvSpPr/>
            <p:nvPr/>
          </p:nvSpPr>
          <p:spPr>
            <a:xfrm>
              <a:off x="11293211" y="4262891"/>
              <a:ext cx="360288" cy="360440"/>
            </a:xfrm>
            <a:custGeom>
              <a:avLst/>
              <a:gdLst>
                <a:gd name="connsiteX0" fmla="*/ 309888 w 309888"/>
                <a:gd name="connsiteY0" fmla="*/ 155076 h 310019"/>
                <a:gd name="connsiteX1" fmla="*/ 154944 w 309888"/>
                <a:gd name="connsiteY1" fmla="*/ 310020 h 310019"/>
                <a:gd name="connsiteX2" fmla="*/ 0 w 309888"/>
                <a:gd name="connsiteY2" fmla="*/ 155076 h 310019"/>
                <a:gd name="connsiteX3" fmla="*/ 154944 w 309888"/>
                <a:gd name="connsiteY3" fmla="*/ 0 h 310019"/>
                <a:gd name="connsiteX4" fmla="*/ 309888 w 309888"/>
                <a:gd name="connsiteY4" fmla="*/ 155076 h 31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888" h="310019">
                  <a:moveTo>
                    <a:pt x="309888" y="155076"/>
                  </a:moveTo>
                  <a:cubicBezTo>
                    <a:pt x="309888" y="240644"/>
                    <a:pt x="240512" y="310020"/>
                    <a:pt x="154944" y="310020"/>
                  </a:cubicBezTo>
                  <a:cubicBezTo>
                    <a:pt x="69376" y="310020"/>
                    <a:pt x="0" y="240644"/>
                    <a:pt x="0" y="155076"/>
                  </a:cubicBezTo>
                  <a:cubicBezTo>
                    <a:pt x="0" y="69508"/>
                    <a:pt x="69376" y="0"/>
                    <a:pt x="154944" y="0"/>
                  </a:cubicBezTo>
                  <a:cubicBezTo>
                    <a:pt x="240512" y="0"/>
                    <a:pt x="309888" y="69508"/>
                    <a:pt x="309888" y="155076"/>
                  </a:cubicBezTo>
                  <a:close/>
                </a:path>
              </a:pathLst>
            </a:custGeom>
            <a:solidFill>
              <a:schemeClr val="accent1"/>
            </a:solidFill>
            <a:ln w="13146" cap="flat">
              <a:noFill/>
              <a:prstDash val="solid"/>
              <a:miter/>
            </a:ln>
          </p:spPr>
          <p:txBody>
            <a:bodyPr rtlCol="0" anchor="ctr"/>
            <a:lstStyle/>
            <a:p>
              <a:endParaRPr lang="zh-CN" altLang="en-US"/>
            </a:p>
          </p:txBody>
        </p:sp>
        <p:grpSp>
          <p:nvGrpSpPr>
            <p:cNvPr id="146" name="图形 1"/>
            <p:cNvGrpSpPr/>
            <p:nvPr/>
          </p:nvGrpSpPr>
          <p:grpSpPr>
            <a:xfrm>
              <a:off x="10221891" y="4814254"/>
              <a:ext cx="2732338" cy="1899547"/>
              <a:chOff x="7121296" y="5099772"/>
              <a:chExt cx="2350118" cy="1633824"/>
            </a:xfrm>
            <a:solidFill>
              <a:schemeClr val="accent1"/>
            </a:solidFill>
          </p:grpSpPr>
          <p:grpSp>
            <p:nvGrpSpPr>
              <p:cNvPr id="147" name="图形 1"/>
              <p:cNvGrpSpPr/>
              <p:nvPr/>
            </p:nvGrpSpPr>
            <p:grpSpPr>
              <a:xfrm>
                <a:off x="7368396" y="5099772"/>
                <a:ext cx="2103018" cy="1030898"/>
                <a:chOff x="7368396" y="5099772"/>
                <a:chExt cx="2103018" cy="1030898"/>
              </a:xfrm>
              <a:solidFill>
                <a:schemeClr val="accent1"/>
              </a:solidFill>
            </p:grpSpPr>
            <p:sp>
              <p:nvSpPr>
                <p:cNvPr id="148" name="任意多边形: 形状 147"/>
                <p:cNvSpPr/>
                <p:nvPr/>
              </p:nvSpPr>
              <p:spPr>
                <a:xfrm>
                  <a:off x="7381341" y="5112721"/>
                  <a:ext cx="2076643" cy="1004652"/>
                </a:xfrm>
                <a:custGeom>
                  <a:avLst/>
                  <a:gdLst>
                    <a:gd name="connsiteX0" fmla="*/ 2071275 w 2076643"/>
                    <a:gd name="connsiteY0" fmla="*/ 911713 h 1004652"/>
                    <a:gd name="connsiteX1" fmla="*/ 2036785 w 2076643"/>
                    <a:gd name="connsiteY1" fmla="*/ 825223 h 1004652"/>
                    <a:gd name="connsiteX2" fmla="*/ 126509 w 2076643"/>
                    <a:gd name="connsiteY2" fmla="*/ 5349 h 1004652"/>
                    <a:gd name="connsiteX3" fmla="*/ 40020 w 2076643"/>
                    <a:gd name="connsiteY3" fmla="*/ 39839 h 1004652"/>
                    <a:gd name="connsiteX4" fmla="*/ 0 w 2076643"/>
                    <a:gd name="connsiteY4" fmla="*/ 132911 h 1004652"/>
                    <a:gd name="connsiteX5" fmla="*/ 2031256 w 2076643"/>
                    <a:gd name="connsiteY5" fmla="*/ 1004653 h 1004652"/>
                    <a:gd name="connsiteX6" fmla="*/ 2071275 w 2076643"/>
                    <a:gd name="connsiteY6" fmla="*/ 911713 h 100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643" h="1004652">
                      <a:moveTo>
                        <a:pt x="2071275" y="911713"/>
                      </a:moveTo>
                      <a:cubicBezTo>
                        <a:pt x="2085624" y="878275"/>
                        <a:pt x="2070222" y="839572"/>
                        <a:pt x="2036785" y="825223"/>
                      </a:cubicBezTo>
                      <a:lnTo>
                        <a:pt x="126509" y="5349"/>
                      </a:lnTo>
                      <a:cubicBezTo>
                        <a:pt x="93072" y="-9000"/>
                        <a:pt x="54369" y="6534"/>
                        <a:pt x="40020" y="39839"/>
                      </a:cubicBezTo>
                      <a:lnTo>
                        <a:pt x="0" y="132911"/>
                      </a:lnTo>
                      <a:lnTo>
                        <a:pt x="2031256" y="1004653"/>
                      </a:lnTo>
                      <a:lnTo>
                        <a:pt x="2071275" y="911713"/>
                      </a:lnTo>
                      <a:close/>
                    </a:path>
                  </a:pathLst>
                </a:custGeom>
                <a:solidFill>
                  <a:schemeClr val="accent1">
                    <a:lumMod val="20000"/>
                    <a:lumOff val="80000"/>
                  </a:schemeClr>
                </a:solidFill>
                <a:ln w="13146" cap="flat">
                  <a:noFill/>
                  <a:prstDash val="solid"/>
                  <a:miter/>
                </a:ln>
              </p:spPr>
              <p:txBody>
                <a:bodyPr rtlCol="0" anchor="ctr"/>
                <a:lstStyle/>
                <a:p>
                  <a:endParaRPr lang="zh-CN" altLang="en-US"/>
                </a:p>
              </p:txBody>
            </p:sp>
            <p:sp>
              <p:nvSpPr>
                <p:cNvPr id="149" name="任意多边形: 形状 148"/>
                <p:cNvSpPr/>
                <p:nvPr/>
              </p:nvSpPr>
              <p:spPr>
                <a:xfrm>
                  <a:off x="7368396" y="5099772"/>
                  <a:ext cx="2103018" cy="1030898"/>
                </a:xfrm>
                <a:custGeom>
                  <a:avLst/>
                  <a:gdLst>
                    <a:gd name="connsiteX0" fmla="*/ 2044333 w 2103018"/>
                    <a:gd name="connsiteY0" fmla="*/ 1030899 h 1030898"/>
                    <a:gd name="connsiteX1" fmla="*/ 2039198 w 2103018"/>
                    <a:gd name="connsiteY1" fmla="*/ 1029845 h 1030898"/>
                    <a:gd name="connsiteX2" fmla="*/ 7943 w 2103018"/>
                    <a:gd name="connsiteY2" fmla="*/ 158104 h 1030898"/>
                    <a:gd name="connsiteX3" fmla="*/ 1097 w 2103018"/>
                    <a:gd name="connsiteY3" fmla="*/ 140858 h 1030898"/>
                    <a:gd name="connsiteX4" fmla="*/ 41117 w 2103018"/>
                    <a:gd name="connsiteY4" fmla="*/ 47786 h 1030898"/>
                    <a:gd name="connsiteX5" fmla="*/ 113784 w 2103018"/>
                    <a:gd name="connsiteY5" fmla="*/ 0 h 1030898"/>
                    <a:gd name="connsiteX6" fmla="*/ 144852 w 2103018"/>
                    <a:gd name="connsiteY6" fmla="*/ 6450 h 1030898"/>
                    <a:gd name="connsiteX7" fmla="*/ 2055127 w 2103018"/>
                    <a:gd name="connsiteY7" fmla="*/ 826325 h 1030898"/>
                    <a:gd name="connsiteX8" fmla="*/ 2097385 w 2103018"/>
                    <a:gd name="connsiteY8" fmla="*/ 869636 h 1030898"/>
                    <a:gd name="connsiteX9" fmla="*/ 2096595 w 2103018"/>
                    <a:gd name="connsiteY9" fmla="*/ 930060 h 1030898"/>
                    <a:gd name="connsiteX10" fmla="*/ 2056575 w 2103018"/>
                    <a:gd name="connsiteY10" fmla="*/ 1023263 h 1030898"/>
                    <a:gd name="connsiteX11" fmla="*/ 2049335 w 2103018"/>
                    <a:gd name="connsiteY11" fmla="*/ 1030372 h 1030898"/>
                    <a:gd name="connsiteX12" fmla="*/ 2044333 w 2103018"/>
                    <a:gd name="connsiteY12" fmla="*/ 1030899 h 1030898"/>
                    <a:gd name="connsiteX13" fmla="*/ 30322 w 2103018"/>
                    <a:gd name="connsiteY13" fmla="*/ 139015 h 1030898"/>
                    <a:gd name="connsiteX14" fmla="*/ 2037355 w 2103018"/>
                    <a:gd name="connsiteY14" fmla="*/ 1000489 h 1030898"/>
                    <a:gd name="connsiteX15" fmla="*/ 2072109 w 2103018"/>
                    <a:gd name="connsiteY15" fmla="*/ 919397 h 1030898"/>
                    <a:gd name="connsiteX16" fmla="*/ 2072636 w 2103018"/>
                    <a:gd name="connsiteY16" fmla="*/ 879114 h 1030898"/>
                    <a:gd name="connsiteX17" fmla="*/ 2044464 w 2103018"/>
                    <a:gd name="connsiteY17" fmla="*/ 850284 h 1030898"/>
                    <a:gd name="connsiteX18" fmla="*/ 134320 w 2103018"/>
                    <a:gd name="connsiteY18" fmla="*/ 30410 h 1030898"/>
                    <a:gd name="connsiteX19" fmla="*/ 113520 w 2103018"/>
                    <a:gd name="connsiteY19" fmla="*/ 26065 h 1030898"/>
                    <a:gd name="connsiteX20" fmla="*/ 65076 w 2103018"/>
                    <a:gd name="connsiteY20" fmla="*/ 57923 h 1030898"/>
                    <a:gd name="connsiteX21" fmla="*/ 30322 w 2103018"/>
                    <a:gd name="connsiteY21" fmla="*/ 139015 h 103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03018" h="1030898">
                      <a:moveTo>
                        <a:pt x="2044333" y="1030899"/>
                      </a:moveTo>
                      <a:cubicBezTo>
                        <a:pt x="2042621" y="1030899"/>
                        <a:pt x="2040778" y="1030504"/>
                        <a:pt x="2039198" y="1029845"/>
                      </a:cubicBezTo>
                      <a:lnTo>
                        <a:pt x="7943" y="158104"/>
                      </a:lnTo>
                      <a:cubicBezTo>
                        <a:pt x="1229" y="155207"/>
                        <a:pt x="-1799" y="147440"/>
                        <a:pt x="1097" y="140858"/>
                      </a:cubicBezTo>
                      <a:lnTo>
                        <a:pt x="41117" y="47786"/>
                      </a:lnTo>
                      <a:cubicBezTo>
                        <a:pt x="53623" y="18693"/>
                        <a:pt x="82058" y="0"/>
                        <a:pt x="113784" y="0"/>
                      </a:cubicBezTo>
                      <a:cubicBezTo>
                        <a:pt x="124447" y="0"/>
                        <a:pt x="134978" y="2106"/>
                        <a:pt x="144852" y="6450"/>
                      </a:cubicBezTo>
                      <a:lnTo>
                        <a:pt x="2055127" y="826325"/>
                      </a:lnTo>
                      <a:cubicBezTo>
                        <a:pt x="2074479" y="834618"/>
                        <a:pt x="2089486" y="850021"/>
                        <a:pt x="2097385" y="869636"/>
                      </a:cubicBezTo>
                      <a:cubicBezTo>
                        <a:pt x="2105152" y="889250"/>
                        <a:pt x="2104888" y="910708"/>
                        <a:pt x="2096595" y="930060"/>
                      </a:cubicBezTo>
                      <a:lnTo>
                        <a:pt x="2056575" y="1023263"/>
                      </a:lnTo>
                      <a:cubicBezTo>
                        <a:pt x="2055259" y="1026423"/>
                        <a:pt x="2052626" y="1029056"/>
                        <a:pt x="2049335" y="1030372"/>
                      </a:cubicBezTo>
                      <a:cubicBezTo>
                        <a:pt x="2047624" y="1030635"/>
                        <a:pt x="2045912" y="1030899"/>
                        <a:pt x="2044333" y="1030899"/>
                      </a:cubicBezTo>
                      <a:close/>
                      <a:moveTo>
                        <a:pt x="30322" y="139015"/>
                      </a:moveTo>
                      <a:lnTo>
                        <a:pt x="2037355" y="1000489"/>
                      </a:lnTo>
                      <a:lnTo>
                        <a:pt x="2072109" y="919397"/>
                      </a:lnTo>
                      <a:cubicBezTo>
                        <a:pt x="2077638" y="906496"/>
                        <a:pt x="2077901" y="892147"/>
                        <a:pt x="2072636" y="879114"/>
                      </a:cubicBezTo>
                      <a:cubicBezTo>
                        <a:pt x="2067370" y="866081"/>
                        <a:pt x="2057365" y="855813"/>
                        <a:pt x="2044464" y="850284"/>
                      </a:cubicBezTo>
                      <a:lnTo>
                        <a:pt x="134320" y="30410"/>
                      </a:lnTo>
                      <a:cubicBezTo>
                        <a:pt x="127738" y="27513"/>
                        <a:pt x="120761" y="26065"/>
                        <a:pt x="113520" y="26065"/>
                      </a:cubicBezTo>
                      <a:cubicBezTo>
                        <a:pt x="92458" y="26065"/>
                        <a:pt x="73369" y="38571"/>
                        <a:pt x="65076" y="57923"/>
                      </a:cubicBezTo>
                      <a:lnTo>
                        <a:pt x="30322" y="139015"/>
                      </a:lnTo>
                      <a:close/>
                    </a:path>
                  </a:pathLst>
                </a:custGeom>
                <a:solidFill>
                  <a:srgbClr val="0A2073"/>
                </a:solidFill>
                <a:ln w="13146" cap="flat">
                  <a:noFill/>
                  <a:prstDash val="solid"/>
                  <a:miter/>
                </a:ln>
              </p:spPr>
              <p:txBody>
                <a:bodyPr rtlCol="0" anchor="ctr"/>
                <a:lstStyle/>
                <a:p>
                  <a:endParaRPr lang="zh-CN" altLang="en-US"/>
                </a:p>
              </p:txBody>
            </p:sp>
          </p:grpSp>
          <p:grpSp>
            <p:nvGrpSpPr>
              <p:cNvPr id="150" name="图形 1"/>
              <p:cNvGrpSpPr/>
              <p:nvPr/>
            </p:nvGrpSpPr>
            <p:grpSpPr>
              <a:xfrm>
                <a:off x="7121296" y="5232550"/>
                <a:ext cx="2304467" cy="1501046"/>
                <a:chOff x="7121296" y="5232550"/>
                <a:chExt cx="2304467" cy="1501046"/>
              </a:xfrm>
              <a:solidFill>
                <a:schemeClr val="accent1"/>
              </a:solidFill>
            </p:grpSpPr>
            <p:sp>
              <p:nvSpPr>
                <p:cNvPr id="151" name="任意多边形: 形状 150"/>
                <p:cNvSpPr/>
                <p:nvPr/>
              </p:nvSpPr>
              <p:spPr>
                <a:xfrm>
                  <a:off x="7134540" y="5245764"/>
                  <a:ext cx="2278188" cy="1474770"/>
                </a:xfrm>
                <a:custGeom>
                  <a:avLst/>
                  <a:gdLst>
                    <a:gd name="connsiteX0" fmla="*/ 246933 w 2278188"/>
                    <a:gd name="connsiteY0" fmla="*/ 0 h 1474770"/>
                    <a:gd name="connsiteX1" fmla="*/ 5368 w 2278188"/>
                    <a:gd name="connsiteY1" fmla="*/ 563038 h 1474770"/>
                    <a:gd name="connsiteX2" fmla="*/ 39858 w 2278188"/>
                    <a:gd name="connsiteY2" fmla="*/ 649528 h 1474770"/>
                    <a:gd name="connsiteX3" fmla="*/ 1950134 w 2278188"/>
                    <a:gd name="connsiteY3" fmla="*/ 1469402 h 1474770"/>
                    <a:gd name="connsiteX4" fmla="*/ 2036623 w 2278188"/>
                    <a:gd name="connsiteY4" fmla="*/ 1434912 h 1474770"/>
                    <a:gd name="connsiteX5" fmla="*/ 2278189 w 2278188"/>
                    <a:gd name="connsiteY5" fmla="*/ 872005 h 1474770"/>
                    <a:gd name="connsiteX6" fmla="*/ 246933 w 2278188"/>
                    <a:gd name="connsiteY6" fmla="*/ 0 h 147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188" h="1474770">
                      <a:moveTo>
                        <a:pt x="246933" y="0"/>
                      </a:moveTo>
                      <a:lnTo>
                        <a:pt x="5368" y="563038"/>
                      </a:lnTo>
                      <a:cubicBezTo>
                        <a:pt x="-8981" y="596476"/>
                        <a:pt x="6421" y="635179"/>
                        <a:pt x="39858" y="649528"/>
                      </a:cubicBezTo>
                      <a:lnTo>
                        <a:pt x="1950134" y="1469402"/>
                      </a:lnTo>
                      <a:cubicBezTo>
                        <a:pt x="1983571" y="1483752"/>
                        <a:pt x="2022274" y="1468349"/>
                        <a:pt x="2036623" y="1434912"/>
                      </a:cubicBezTo>
                      <a:lnTo>
                        <a:pt x="2278189" y="872005"/>
                      </a:lnTo>
                      <a:lnTo>
                        <a:pt x="246933" y="0"/>
                      </a:lnTo>
                      <a:close/>
                    </a:path>
                  </a:pathLst>
                </a:custGeom>
                <a:solidFill>
                  <a:srgbClr val="FFFFFF"/>
                </a:solidFill>
                <a:ln w="13146" cap="flat">
                  <a:noFill/>
                  <a:prstDash val="solid"/>
                  <a:miter/>
                </a:ln>
              </p:spPr>
              <p:txBody>
                <a:bodyPr rtlCol="0" anchor="ctr"/>
                <a:lstStyle/>
                <a:p>
                  <a:endParaRPr lang="zh-CN" altLang="en-US"/>
                </a:p>
              </p:txBody>
            </p:sp>
            <p:sp>
              <p:nvSpPr>
                <p:cNvPr id="152" name="任意多边形: 形状 151"/>
                <p:cNvSpPr/>
                <p:nvPr/>
              </p:nvSpPr>
              <p:spPr>
                <a:xfrm>
                  <a:off x="7121296" y="5232550"/>
                  <a:ext cx="2304467" cy="1501046"/>
                </a:xfrm>
                <a:custGeom>
                  <a:avLst/>
                  <a:gdLst>
                    <a:gd name="connsiteX0" fmla="*/ 1989311 w 2304467"/>
                    <a:gd name="connsiteY0" fmla="*/ 1501047 h 1501046"/>
                    <a:gd name="connsiteX1" fmla="*/ 1989311 w 2304467"/>
                    <a:gd name="connsiteY1" fmla="*/ 1501047 h 1501046"/>
                    <a:gd name="connsiteX2" fmla="*/ 1958244 w 2304467"/>
                    <a:gd name="connsiteY2" fmla="*/ 1494596 h 1501046"/>
                    <a:gd name="connsiteX3" fmla="*/ 47837 w 2304467"/>
                    <a:gd name="connsiteY3" fmla="*/ 674722 h 1501046"/>
                    <a:gd name="connsiteX4" fmla="*/ 6369 w 2304467"/>
                    <a:gd name="connsiteY4" fmla="*/ 570987 h 1501046"/>
                    <a:gd name="connsiteX5" fmla="*/ 247934 w 2304467"/>
                    <a:gd name="connsiteY5" fmla="*/ 7949 h 1501046"/>
                    <a:gd name="connsiteX6" fmla="*/ 255175 w 2304467"/>
                    <a:gd name="connsiteY6" fmla="*/ 972 h 1501046"/>
                    <a:gd name="connsiteX7" fmla="*/ 265311 w 2304467"/>
                    <a:gd name="connsiteY7" fmla="*/ 1103 h 1501046"/>
                    <a:gd name="connsiteX8" fmla="*/ 2296567 w 2304467"/>
                    <a:gd name="connsiteY8" fmla="*/ 872845 h 1501046"/>
                    <a:gd name="connsiteX9" fmla="*/ 2303544 w 2304467"/>
                    <a:gd name="connsiteY9" fmla="*/ 880085 h 1501046"/>
                    <a:gd name="connsiteX10" fmla="*/ 2303412 w 2304467"/>
                    <a:gd name="connsiteY10" fmla="*/ 890222 h 1501046"/>
                    <a:gd name="connsiteX11" fmla="*/ 2061847 w 2304467"/>
                    <a:gd name="connsiteY11" fmla="*/ 1453129 h 1501046"/>
                    <a:gd name="connsiteX12" fmla="*/ 1989311 w 2304467"/>
                    <a:gd name="connsiteY12" fmla="*/ 1501047 h 1501046"/>
                    <a:gd name="connsiteX13" fmla="*/ 267154 w 2304467"/>
                    <a:gd name="connsiteY13" fmla="*/ 30459 h 1501046"/>
                    <a:gd name="connsiteX14" fmla="*/ 30723 w 2304467"/>
                    <a:gd name="connsiteY14" fmla="*/ 581387 h 1501046"/>
                    <a:gd name="connsiteX15" fmla="*/ 30196 w 2304467"/>
                    <a:gd name="connsiteY15" fmla="*/ 621670 h 1501046"/>
                    <a:gd name="connsiteX16" fmla="*/ 58368 w 2304467"/>
                    <a:gd name="connsiteY16" fmla="*/ 650499 h 1501046"/>
                    <a:gd name="connsiteX17" fmla="*/ 1968644 w 2304467"/>
                    <a:gd name="connsiteY17" fmla="*/ 1470374 h 1501046"/>
                    <a:gd name="connsiteX18" fmla="*/ 1989443 w 2304467"/>
                    <a:gd name="connsiteY18" fmla="*/ 1474586 h 1501046"/>
                    <a:gd name="connsiteX19" fmla="*/ 2037888 w 2304467"/>
                    <a:gd name="connsiteY19" fmla="*/ 1442729 h 1501046"/>
                    <a:gd name="connsiteX20" fmla="*/ 2274319 w 2304467"/>
                    <a:gd name="connsiteY20" fmla="*/ 891933 h 1501046"/>
                    <a:gd name="connsiteX21" fmla="*/ 267154 w 2304467"/>
                    <a:gd name="connsiteY21" fmla="*/ 30459 h 150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04467" h="1501046">
                      <a:moveTo>
                        <a:pt x="1989311" y="1501047"/>
                      </a:moveTo>
                      <a:lnTo>
                        <a:pt x="1989311" y="1501047"/>
                      </a:lnTo>
                      <a:cubicBezTo>
                        <a:pt x="1978517" y="1501047"/>
                        <a:pt x="1968117" y="1498940"/>
                        <a:pt x="1958244" y="1494596"/>
                      </a:cubicBezTo>
                      <a:lnTo>
                        <a:pt x="47837" y="674722"/>
                      </a:lnTo>
                      <a:cubicBezTo>
                        <a:pt x="7817" y="657477"/>
                        <a:pt x="-10745" y="611006"/>
                        <a:pt x="6369" y="570987"/>
                      </a:cubicBezTo>
                      <a:lnTo>
                        <a:pt x="247934" y="7949"/>
                      </a:lnTo>
                      <a:cubicBezTo>
                        <a:pt x="249251" y="4789"/>
                        <a:pt x="251884" y="2156"/>
                        <a:pt x="255175" y="972"/>
                      </a:cubicBezTo>
                      <a:cubicBezTo>
                        <a:pt x="258466" y="-345"/>
                        <a:pt x="262020" y="-345"/>
                        <a:pt x="265311" y="1103"/>
                      </a:cubicBezTo>
                      <a:lnTo>
                        <a:pt x="2296567" y="872845"/>
                      </a:lnTo>
                      <a:cubicBezTo>
                        <a:pt x="2299726" y="874161"/>
                        <a:pt x="2302359" y="876794"/>
                        <a:pt x="2303544" y="880085"/>
                      </a:cubicBezTo>
                      <a:cubicBezTo>
                        <a:pt x="2304861" y="883376"/>
                        <a:pt x="2304729" y="886931"/>
                        <a:pt x="2303412" y="890222"/>
                      </a:cubicBezTo>
                      <a:lnTo>
                        <a:pt x="2061847" y="1453129"/>
                      </a:lnTo>
                      <a:cubicBezTo>
                        <a:pt x="2049341" y="1482222"/>
                        <a:pt x="2020906" y="1501047"/>
                        <a:pt x="1989311" y="1501047"/>
                      </a:cubicBezTo>
                      <a:close/>
                      <a:moveTo>
                        <a:pt x="267154" y="30459"/>
                      </a:moveTo>
                      <a:lnTo>
                        <a:pt x="30723" y="581387"/>
                      </a:lnTo>
                      <a:cubicBezTo>
                        <a:pt x="25194" y="594288"/>
                        <a:pt x="24931" y="608637"/>
                        <a:pt x="30196" y="621670"/>
                      </a:cubicBezTo>
                      <a:cubicBezTo>
                        <a:pt x="35462" y="634702"/>
                        <a:pt x="45467" y="644970"/>
                        <a:pt x="58368" y="650499"/>
                      </a:cubicBezTo>
                      <a:lnTo>
                        <a:pt x="1968644" y="1470374"/>
                      </a:lnTo>
                      <a:cubicBezTo>
                        <a:pt x="1975226" y="1473138"/>
                        <a:pt x="1982203" y="1474586"/>
                        <a:pt x="1989443" y="1474586"/>
                      </a:cubicBezTo>
                      <a:cubicBezTo>
                        <a:pt x="2010506" y="1474586"/>
                        <a:pt x="2029463" y="1462080"/>
                        <a:pt x="2037888" y="1442729"/>
                      </a:cubicBezTo>
                      <a:lnTo>
                        <a:pt x="2274319" y="891933"/>
                      </a:lnTo>
                      <a:lnTo>
                        <a:pt x="267154" y="30459"/>
                      </a:lnTo>
                      <a:close/>
                    </a:path>
                  </a:pathLst>
                </a:custGeom>
                <a:solidFill>
                  <a:srgbClr val="0A2073"/>
                </a:solidFill>
                <a:ln w="13146" cap="flat">
                  <a:noFill/>
                  <a:prstDash val="solid"/>
                  <a:miter/>
                </a:ln>
              </p:spPr>
              <p:txBody>
                <a:bodyPr rtlCol="0" anchor="ctr"/>
                <a:lstStyle/>
                <a:p>
                  <a:endParaRPr lang="zh-CN" altLang="en-US"/>
                </a:p>
              </p:txBody>
            </p:sp>
          </p:grpSp>
          <p:grpSp>
            <p:nvGrpSpPr>
              <p:cNvPr id="153" name="图形 1"/>
              <p:cNvGrpSpPr/>
              <p:nvPr/>
            </p:nvGrpSpPr>
            <p:grpSpPr>
              <a:xfrm>
                <a:off x="7453630" y="5468486"/>
                <a:ext cx="411631" cy="475645"/>
                <a:chOff x="7453630" y="5468486"/>
                <a:chExt cx="411631" cy="475645"/>
              </a:xfrm>
              <a:solidFill>
                <a:srgbClr val="62ACE0"/>
              </a:solidFill>
            </p:grpSpPr>
            <p:sp>
              <p:nvSpPr>
                <p:cNvPr id="154" name="任意多边形: 形状 153"/>
                <p:cNvSpPr/>
                <p:nvPr/>
              </p:nvSpPr>
              <p:spPr>
                <a:xfrm>
                  <a:off x="7474150" y="5666364"/>
                  <a:ext cx="164949" cy="240117"/>
                </a:xfrm>
                <a:custGeom>
                  <a:avLst/>
                  <a:gdLst>
                    <a:gd name="connsiteX0" fmla="*/ 164949 w 164949"/>
                    <a:gd name="connsiteY0" fmla="*/ 88464 h 240117"/>
                    <a:gd name="connsiteX1" fmla="*/ 84778 w 164949"/>
                    <a:gd name="connsiteY1" fmla="*/ 0 h 240117"/>
                    <a:gd name="connsiteX2" fmla="*/ 75695 w 164949"/>
                    <a:gd name="connsiteY2" fmla="*/ 6319 h 240117"/>
                    <a:gd name="connsiteX3" fmla="*/ 75300 w 164949"/>
                    <a:gd name="connsiteY3" fmla="*/ 6451 h 240117"/>
                    <a:gd name="connsiteX4" fmla="*/ 0 w 164949"/>
                    <a:gd name="connsiteY4" fmla="*/ 239328 h 240117"/>
                    <a:gd name="connsiteX5" fmla="*/ 23433 w 164949"/>
                    <a:gd name="connsiteY5" fmla="*/ 240117 h 240117"/>
                    <a:gd name="connsiteX6" fmla="*/ 164949 w 164949"/>
                    <a:gd name="connsiteY6" fmla="*/ 88464 h 24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49" h="240117">
                      <a:moveTo>
                        <a:pt x="164949" y="88464"/>
                      </a:moveTo>
                      <a:lnTo>
                        <a:pt x="84778" y="0"/>
                      </a:lnTo>
                      <a:lnTo>
                        <a:pt x="75695" y="6319"/>
                      </a:lnTo>
                      <a:cubicBezTo>
                        <a:pt x="75563" y="6451"/>
                        <a:pt x="75432" y="6451"/>
                        <a:pt x="75300" y="6451"/>
                      </a:cubicBezTo>
                      <a:lnTo>
                        <a:pt x="0" y="239328"/>
                      </a:lnTo>
                      <a:lnTo>
                        <a:pt x="23433" y="240117"/>
                      </a:lnTo>
                      <a:lnTo>
                        <a:pt x="164949" y="88464"/>
                      </a:lnTo>
                      <a:close/>
                    </a:path>
                  </a:pathLst>
                </a:custGeom>
                <a:solidFill>
                  <a:schemeClr val="accent1"/>
                </a:solidFill>
                <a:ln w="13146" cap="flat">
                  <a:noFill/>
                  <a:prstDash val="solid"/>
                  <a:miter/>
                </a:ln>
              </p:spPr>
              <p:txBody>
                <a:bodyPr rtlCol="0" anchor="ctr"/>
                <a:lstStyle/>
                <a:p>
                  <a:endParaRPr lang="zh-CN" altLang="en-US"/>
                </a:p>
              </p:txBody>
            </p:sp>
            <p:sp>
              <p:nvSpPr>
                <p:cNvPr id="155" name="任意多边形: 形状 154"/>
                <p:cNvSpPr/>
                <p:nvPr/>
              </p:nvSpPr>
              <p:spPr>
                <a:xfrm>
                  <a:off x="7611322" y="5623054"/>
                  <a:ext cx="253939" cy="112555"/>
                </a:xfrm>
                <a:custGeom>
                  <a:avLst/>
                  <a:gdLst>
                    <a:gd name="connsiteX0" fmla="*/ 55290 w 253939"/>
                    <a:gd name="connsiteY0" fmla="*/ 112555 h 112555"/>
                    <a:gd name="connsiteX1" fmla="*/ 0 w 253939"/>
                    <a:gd name="connsiteY1" fmla="*/ 6714 h 112555"/>
                    <a:gd name="connsiteX2" fmla="*/ 9083 w 253939"/>
                    <a:gd name="connsiteY2" fmla="*/ 395 h 112555"/>
                    <a:gd name="connsiteX3" fmla="*/ 9347 w 253939"/>
                    <a:gd name="connsiteY3" fmla="*/ 0 h 112555"/>
                    <a:gd name="connsiteX4" fmla="*/ 253940 w 253939"/>
                    <a:gd name="connsiteY4" fmla="*/ 9741 h 112555"/>
                    <a:gd name="connsiteX5" fmla="*/ 246568 w 253939"/>
                    <a:gd name="connsiteY5" fmla="*/ 31989 h 112555"/>
                    <a:gd name="connsiteX6" fmla="*/ 55290 w 253939"/>
                    <a:gd name="connsiteY6" fmla="*/ 112555 h 11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39" h="112555">
                      <a:moveTo>
                        <a:pt x="55290" y="112555"/>
                      </a:moveTo>
                      <a:lnTo>
                        <a:pt x="0" y="6714"/>
                      </a:lnTo>
                      <a:lnTo>
                        <a:pt x="9083" y="395"/>
                      </a:lnTo>
                      <a:cubicBezTo>
                        <a:pt x="9215" y="263"/>
                        <a:pt x="9215" y="132"/>
                        <a:pt x="9347" y="0"/>
                      </a:cubicBezTo>
                      <a:lnTo>
                        <a:pt x="253940" y="9741"/>
                      </a:lnTo>
                      <a:lnTo>
                        <a:pt x="246568" y="31989"/>
                      </a:lnTo>
                      <a:lnTo>
                        <a:pt x="55290" y="112555"/>
                      </a:lnTo>
                      <a:close/>
                    </a:path>
                  </a:pathLst>
                </a:custGeom>
                <a:solidFill>
                  <a:schemeClr val="accent1"/>
                </a:solidFill>
                <a:ln w="13146" cap="flat">
                  <a:noFill/>
                  <a:prstDash val="solid"/>
                  <a:miter/>
                </a:ln>
              </p:spPr>
              <p:txBody>
                <a:bodyPr rtlCol="0" anchor="ctr"/>
                <a:lstStyle/>
                <a:p>
                  <a:endParaRPr lang="zh-CN" altLang="en-US"/>
                </a:p>
              </p:txBody>
            </p:sp>
            <p:sp>
              <p:nvSpPr>
                <p:cNvPr id="156" name="任意多边形: 形状 155"/>
                <p:cNvSpPr/>
                <p:nvPr/>
              </p:nvSpPr>
              <p:spPr>
                <a:xfrm>
                  <a:off x="7453630" y="5468486"/>
                  <a:ext cx="358315" cy="475645"/>
                </a:xfrm>
                <a:custGeom>
                  <a:avLst/>
                  <a:gdLst>
                    <a:gd name="connsiteX0" fmla="*/ 344098 w 358315"/>
                    <a:gd name="connsiteY0" fmla="*/ 399029 h 475645"/>
                    <a:gd name="connsiteX1" fmla="*/ 319876 w 358315"/>
                    <a:gd name="connsiteY1" fmla="*/ 397055 h 475645"/>
                    <a:gd name="connsiteX2" fmla="*/ 111748 w 358315"/>
                    <a:gd name="connsiteY2" fmla="*/ 57152 h 475645"/>
                    <a:gd name="connsiteX3" fmla="*/ 9856 w 358315"/>
                    <a:gd name="connsiteY3" fmla="*/ 3310 h 475645"/>
                    <a:gd name="connsiteX4" fmla="*/ 25127 w 358315"/>
                    <a:gd name="connsiteY4" fmla="*/ 117576 h 475645"/>
                    <a:gd name="connsiteX5" fmla="*/ 266166 w 358315"/>
                    <a:gd name="connsiteY5" fmla="*/ 430624 h 475645"/>
                    <a:gd name="connsiteX6" fmla="*/ 258794 w 358315"/>
                    <a:gd name="connsiteY6" fmla="*/ 462086 h 475645"/>
                    <a:gd name="connsiteX7" fmla="*/ 268272 w 358315"/>
                    <a:gd name="connsiteY7" fmla="*/ 475646 h 475645"/>
                    <a:gd name="connsiteX8" fmla="*/ 311188 w 358315"/>
                    <a:gd name="connsiteY8" fmla="*/ 437206 h 475645"/>
                    <a:gd name="connsiteX9" fmla="*/ 358316 w 358315"/>
                    <a:gd name="connsiteY9" fmla="*/ 413905 h 475645"/>
                    <a:gd name="connsiteX10" fmla="*/ 344098 w 358315"/>
                    <a:gd name="connsiteY10" fmla="*/ 399029 h 47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315" h="475645">
                      <a:moveTo>
                        <a:pt x="344098" y="399029"/>
                      </a:moveTo>
                      <a:lnTo>
                        <a:pt x="319876" y="397055"/>
                      </a:lnTo>
                      <a:lnTo>
                        <a:pt x="111748" y="57152"/>
                      </a:lnTo>
                      <a:cubicBezTo>
                        <a:pt x="98057" y="37668"/>
                        <a:pt x="33815" y="-13409"/>
                        <a:pt x="9856" y="3310"/>
                      </a:cubicBezTo>
                      <a:cubicBezTo>
                        <a:pt x="-14103" y="20028"/>
                        <a:pt x="11436" y="98093"/>
                        <a:pt x="25127" y="117576"/>
                      </a:cubicBezTo>
                      <a:lnTo>
                        <a:pt x="266166" y="430624"/>
                      </a:lnTo>
                      <a:lnTo>
                        <a:pt x="258794" y="462086"/>
                      </a:lnTo>
                      <a:lnTo>
                        <a:pt x="268272" y="475646"/>
                      </a:lnTo>
                      <a:lnTo>
                        <a:pt x="311188" y="437206"/>
                      </a:lnTo>
                      <a:lnTo>
                        <a:pt x="358316" y="413905"/>
                      </a:lnTo>
                      <a:lnTo>
                        <a:pt x="344098" y="399029"/>
                      </a:lnTo>
                      <a:close/>
                    </a:path>
                  </a:pathLst>
                </a:custGeom>
                <a:solidFill>
                  <a:schemeClr val="accent1"/>
                </a:solidFill>
                <a:ln w="13146" cap="flat">
                  <a:noFill/>
                  <a:prstDash val="solid"/>
                  <a:miter/>
                </a:ln>
              </p:spPr>
              <p:txBody>
                <a:bodyPr rtlCol="0" anchor="ctr"/>
                <a:lstStyle/>
                <a:p>
                  <a:endParaRPr lang="zh-CN" altLang="en-US"/>
                </a:p>
              </p:txBody>
            </p:sp>
          </p:grpSp>
          <p:sp>
            <p:nvSpPr>
              <p:cNvPr id="157" name="任意多边形: 形状 156"/>
              <p:cNvSpPr/>
              <p:nvPr/>
            </p:nvSpPr>
            <p:spPr>
              <a:xfrm>
                <a:off x="8492279" y="5836053"/>
                <a:ext cx="288956" cy="627411"/>
              </a:xfrm>
              <a:custGeom>
                <a:avLst/>
                <a:gdLst>
                  <a:gd name="connsiteX0" fmla="*/ 24222 w 288956"/>
                  <a:gd name="connsiteY0" fmla="*/ 627412 h 627411"/>
                  <a:gd name="connsiteX1" fmla="*/ 0 w 288956"/>
                  <a:gd name="connsiteY1" fmla="*/ 617012 h 627411"/>
                  <a:gd name="connsiteX2" fmla="*/ 15534 w 288956"/>
                  <a:gd name="connsiteY2" fmla="*/ 580679 h 627411"/>
                  <a:gd name="connsiteX3" fmla="*/ 39756 w 288956"/>
                  <a:gd name="connsiteY3" fmla="*/ 591078 h 627411"/>
                  <a:gd name="connsiteX4" fmla="*/ 24222 w 288956"/>
                  <a:gd name="connsiteY4" fmla="*/ 627412 h 627411"/>
                  <a:gd name="connsiteX5" fmla="*/ 55422 w 288956"/>
                  <a:gd name="connsiteY5" fmla="*/ 554877 h 627411"/>
                  <a:gd name="connsiteX6" fmla="*/ 31199 w 288956"/>
                  <a:gd name="connsiteY6" fmla="*/ 544477 h 627411"/>
                  <a:gd name="connsiteX7" fmla="*/ 46733 w 288956"/>
                  <a:gd name="connsiteY7" fmla="*/ 508143 h 627411"/>
                  <a:gd name="connsiteX8" fmla="*/ 70956 w 288956"/>
                  <a:gd name="connsiteY8" fmla="*/ 518543 h 627411"/>
                  <a:gd name="connsiteX9" fmla="*/ 55422 w 288956"/>
                  <a:gd name="connsiteY9" fmla="*/ 554877 h 627411"/>
                  <a:gd name="connsiteX10" fmla="*/ 86490 w 288956"/>
                  <a:gd name="connsiteY10" fmla="*/ 482341 h 627411"/>
                  <a:gd name="connsiteX11" fmla="*/ 62267 w 288956"/>
                  <a:gd name="connsiteY11" fmla="*/ 471941 h 627411"/>
                  <a:gd name="connsiteX12" fmla="*/ 77801 w 288956"/>
                  <a:gd name="connsiteY12" fmla="*/ 435608 h 627411"/>
                  <a:gd name="connsiteX13" fmla="*/ 102024 w 288956"/>
                  <a:gd name="connsiteY13" fmla="*/ 446008 h 627411"/>
                  <a:gd name="connsiteX14" fmla="*/ 86490 w 288956"/>
                  <a:gd name="connsiteY14" fmla="*/ 482341 h 627411"/>
                  <a:gd name="connsiteX15" fmla="*/ 117689 w 288956"/>
                  <a:gd name="connsiteY15" fmla="*/ 409674 h 627411"/>
                  <a:gd name="connsiteX16" fmla="*/ 93467 w 288956"/>
                  <a:gd name="connsiteY16" fmla="*/ 399274 h 627411"/>
                  <a:gd name="connsiteX17" fmla="*/ 109001 w 288956"/>
                  <a:gd name="connsiteY17" fmla="*/ 362941 h 627411"/>
                  <a:gd name="connsiteX18" fmla="*/ 133223 w 288956"/>
                  <a:gd name="connsiteY18" fmla="*/ 373340 h 627411"/>
                  <a:gd name="connsiteX19" fmla="*/ 117689 w 288956"/>
                  <a:gd name="connsiteY19" fmla="*/ 409674 h 627411"/>
                  <a:gd name="connsiteX20" fmla="*/ 148889 w 288956"/>
                  <a:gd name="connsiteY20" fmla="*/ 337138 h 627411"/>
                  <a:gd name="connsiteX21" fmla="*/ 124666 w 288956"/>
                  <a:gd name="connsiteY21" fmla="*/ 326739 h 627411"/>
                  <a:gd name="connsiteX22" fmla="*/ 140200 w 288956"/>
                  <a:gd name="connsiteY22" fmla="*/ 290405 h 627411"/>
                  <a:gd name="connsiteX23" fmla="*/ 164422 w 288956"/>
                  <a:gd name="connsiteY23" fmla="*/ 300805 h 627411"/>
                  <a:gd name="connsiteX24" fmla="*/ 148889 w 288956"/>
                  <a:gd name="connsiteY24" fmla="*/ 337138 h 627411"/>
                  <a:gd name="connsiteX25" fmla="*/ 179956 w 288956"/>
                  <a:gd name="connsiteY25" fmla="*/ 264472 h 627411"/>
                  <a:gd name="connsiteX26" fmla="*/ 155734 w 288956"/>
                  <a:gd name="connsiteY26" fmla="*/ 254072 h 627411"/>
                  <a:gd name="connsiteX27" fmla="*/ 171268 w 288956"/>
                  <a:gd name="connsiteY27" fmla="*/ 217738 h 627411"/>
                  <a:gd name="connsiteX28" fmla="*/ 195490 w 288956"/>
                  <a:gd name="connsiteY28" fmla="*/ 228138 h 627411"/>
                  <a:gd name="connsiteX29" fmla="*/ 179956 w 288956"/>
                  <a:gd name="connsiteY29" fmla="*/ 264472 h 627411"/>
                  <a:gd name="connsiteX30" fmla="*/ 211156 w 288956"/>
                  <a:gd name="connsiteY30" fmla="*/ 191936 h 627411"/>
                  <a:gd name="connsiteX31" fmla="*/ 186933 w 288956"/>
                  <a:gd name="connsiteY31" fmla="*/ 181536 h 627411"/>
                  <a:gd name="connsiteX32" fmla="*/ 202467 w 288956"/>
                  <a:gd name="connsiteY32" fmla="*/ 145203 h 627411"/>
                  <a:gd name="connsiteX33" fmla="*/ 226690 w 288956"/>
                  <a:gd name="connsiteY33" fmla="*/ 155602 h 627411"/>
                  <a:gd name="connsiteX34" fmla="*/ 211156 w 288956"/>
                  <a:gd name="connsiteY34" fmla="*/ 191936 h 627411"/>
                  <a:gd name="connsiteX35" fmla="*/ 242224 w 288956"/>
                  <a:gd name="connsiteY35" fmla="*/ 119401 h 627411"/>
                  <a:gd name="connsiteX36" fmla="*/ 218001 w 288956"/>
                  <a:gd name="connsiteY36" fmla="*/ 109001 h 627411"/>
                  <a:gd name="connsiteX37" fmla="*/ 233535 w 288956"/>
                  <a:gd name="connsiteY37" fmla="*/ 72667 h 627411"/>
                  <a:gd name="connsiteX38" fmla="*/ 257757 w 288956"/>
                  <a:gd name="connsiteY38" fmla="*/ 83067 h 627411"/>
                  <a:gd name="connsiteX39" fmla="*/ 242224 w 288956"/>
                  <a:gd name="connsiteY39" fmla="*/ 119401 h 627411"/>
                  <a:gd name="connsiteX40" fmla="*/ 273423 w 288956"/>
                  <a:gd name="connsiteY40" fmla="*/ 46733 h 627411"/>
                  <a:gd name="connsiteX41" fmla="*/ 249201 w 288956"/>
                  <a:gd name="connsiteY41" fmla="*/ 36334 h 627411"/>
                  <a:gd name="connsiteX42" fmla="*/ 264735 w 288956"/>
                  <a:gd name="connsiteY42" fmla="*/ 0 h 627411"/>
                  <a:gd name="connsiteX43" fmla="*/ 288957 w 288956"/>
                  <a:gd name="connsiteY43" fmla="*/ 10400 h 627411"/>
                  <a:gd name="connsiteX44" fmla="*/ 273423 w 288956"/>
                  <a:gd name="connsiteY44" fmla="*/ 46733 h 627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88956" h="627411">
                    <a:moveTo>
                      <a:pt x="24222" y="627412"/>
                    </a:moveTo>
                    <a:lnTo>
                      <a:pt x="0" y="617012"/>
                    </a:lnTo>
                    <a:lnTo>
                      <a:pt x="15534" y="580679"/>
                    </a:lnTo>
                    <a:lnTo>
                      <a:pt x="39756" y="591078"/>
                    </a:lnTo>
                    <a:lnTo>
                      <a:pt x="24222" y="627412"/>
                    </a:lnTo>
                    <a:close/>
                    <a:moveTo>
                      <a:pt x="55422" y="554877"/>
                    </a:moveTo>
                    <a:lnTo>
                      <a:pt x="31199" y="544477"/>
                    </a:lnTo>
                    <a:lnTo>
                      <a:pt x="46733" y="508143"/>
                    </a:lnTo>
                    <a:lnTo>
                      <a:pt x="70956" y="518543"/>
                    </a:lnTo>
                    <a:lnTo>
                      <a:pt x="55422" y="554877"/>
                    </a:lnTo>
                    <a:close/>
                    <a:moveTo>
                      <a:pt x="86490" y="482341"/>
                    </a:moveTo>
                    <a:lnTo>
                      <a:pt x="62267" y="471941"/>
                    </a:lnTo>
                    <a:lnTo>
                      <a:pt x="77801" y="435608"/>
                    </a:lnTo>
                    <a:lnTo>
                      <a:pt x="102024" y="446008"/>
                    </a:lnTo>
                    <a:lnTo>
                      <a:pt x="86490" y="482341"/>
                    </a:lnTo>
                    <a:close/>
                    <a:moveTo>
                      <a:pt x="117689" y="409674"/>
                    </a:moveTo>
                    <a:lnTo>
                      <a:pt x="93467" y="399274"/>
                    </a:lnTo>
                    <a:lnTo>
                      <a:pt x="109001" y="362941"/>
                    </a:lnTo>
                    <a:lnTo>
                      <a:pt x="133223" y="373340"/>
                    </a:lnTo>
                    <a:lnTo>
                      <a:pt x="117689" y="409674"/>
                    </a:lnTo>
                    <a:close/>
                    <a:moveTo>
                      <a:pt x="148889" y="337138"/>
                    </a:moveTo>
                    <a:lnTo>
                      <a:pt x="124666" y="326739"/>
                    </a:lnTo>
                    <a:lnTo>
                      <a:pt x="140200" y="290405"/>
                    </a:lnTo>
                    <a:lnTo>
                      <a:pt x="164422" y="300805"/>
                    </a:lnTo>
                    <a:lnTo>
                      <a:pt x="148889" y="337138"/>
                    </a:lnTo>
                    <a:close/>
                    <a:moveTo>
                      <a:pt x="179956" y="264472"/>
                    </a:moveTo>
                    <a:lnTo>
                      <a:pt x="155734" y="254072"/>
                    </a:lnTo>
                    <a:lnTo>
                      <a:pt x="171268" y="217738"/>
                    </a:lnTo>
                    <a:lnTo>
                      <a:pt x="195490" y="228138"/>
                    </a:lnTo>
                    <a:lnTo>
                      <a:pt x="179956" y="264472"/>
                    </a:lnTo>
                    <a:close/>
                    <a:moveTo>
                      <a:pt x="211156" y="191936"/>
                    </a:moveTo>
                    <a:lnTo>
                      <a:pt x="186933" y="181536"/>
                    </a:lnTo>
                    <a:lnTo>
                      <a:pt x="202467" y="145203"/>
                    </a:lnTo>
                    <a:lnTo>
                      <a:pt x="226690" y="155602"/>
                    </a:lnTo>
                    <a:lnTo>
                      <a:pt x="211156" y="191936"/>
                    </a:lnTo>
                    <a:close/>
                    <a:moveTo>
                      <a:pt x="242224" y="119401"/>
                    </a:moveTo>
                    <a:lnTo>
                      <a:pt x="218001" y="109001"/>
                    </a:lnTo>
                    <a:lnTo>
                      <a:pt x="233535" y="72667"/>
                    </a:lnTo>
                    <a:lnTo>
                      <a:pt x="257757" y="83067"/>
                    </a:lnTo>
                    <a:lnTo>
                      <a:pt x="242224" y="119401"/>
                    </a:lnTo>
                    <a:close/>
                    <a:moveTo>
                      <a:pt x="273423" y="46733"/>
                    </a:moveTo>
                    <a:lnTo>
                      <a:pt x="249201" y="36334"/>
                    </a:lnTo>
                    <a:lnTo>
                      <a:pt x="264735" y="0"/>
                    </a:lnTo>
                    <a:lnTo>
                      <a:pt x="288957" y="10400"/>
                    </a:lnTo>
                    <a:lnTo>
                      <a:pt x="273423" y="46733"/>
                    </a:lnTo>
                    <a:close/>
                  </a:path>
                </a:pathLst>
              </a:custGeom>
              <a:solidFill>
                <a:srgbClr val="0A2073"/>
              </a:solidFill>
              <a:ln w="13146" cap="flat">
                <a:noFill/>
                <a:prstDash val="solid"/>
                <a:miter/>
              </a:ln>
            </p:spPr>
            <p:txBody>
              <a:bodyPr rtlCol="0" anchor="ctr"/>
              <a:lstStyle/>
              <a:p>
                <a:endParaRPr lang="zh-CN" altLang="en-US"/>
              </a:p>
            </p:txBody>
          </p:sp>
          <p:sp>
            <p:nvSpPr>
              <p:cNvPr id="158" name="任意多边形: 形状 157"/>
              <p:cNvSpPr/>
              <p:nvPr/>
            </p:nvSpPr>
            <p:spPr>
              <a:xfrm rot="-4006234">
                <a:off x="8344096" y="5684072"/>
                <a:ext cx="33304" cy="406105"/>
              </a:xfrm>
              <a:custGeom>
                <a:avLst/>
                <a:gdLst>
                  <a:gd name="connsiteX0" fmla="*/ 0 w 33304"/>
                  <a:gd name="connsiteY0" fmla="*/ 0 h 406105"/>
                  <a:gd name="connsiteX1" fmla="*/ 33305 w 33304"/>
                  <a:gd name="connsiteY1" fmla="*/ 0 h 406105"/>
                  <a:gd name="connsiteX2" fmla="*/ 33305 w 33304"/>
                  <a:gd name="connsiteY2" fmla="*/ 406105 h 406105"/>
                  <a:gd name="connsiteX3" fmla="*/ 0 w 33304"/>
                  <a:gd name="connsiteY3" fmla="*/ 406105 h 406105"/>
                </a:gdLst>
                <a:ahLst/>
                <a:cxnLst>
                  <a:cxn ang="0">
                    <a:pos x="connsiteX0" y="connsiteY0"/>
                  </a:cxn>
                  <a:cxn ang="0">
                    <a:pos x="connsiteX1" y="connsiteY1"/>
                  </a:cxn>
                  <a:cxn ang="0">
                    <a:pos x="connsiteX2" y="connsiteY2"/>
                  </a:cxn>
                  <a:cxn ang="0">
                    <a:pos x="connsiteX3" y="connsiteY3"/>
                  </a:cxn>
                </a:cxnLst>
                <a:rect l="l" t="t" r="r" b="b"/>
                <a:pathLst>
                  <a:path w="33304" h="406105">
                    <a:moveTo>
                      <a:pt x="0" y="0"/>
                    </a:moveTo>
                    <a:lnTo>
                      <a:pt x="33305" y="0"/>
                    </a:lnTo>
                    <a:lnTo>
                      <a:pt x="33305" y="406105"/>
                    </a:lnTo>
                    <a:lnTo>
                      <a:pt x="0" y="406105"/>
                    </a:lnTo>
                    <a:close/>
                  </a:path>
                </a:pathLst>
              </a:custGeom>
              <a:solidFill>
                <a:schemeClr val="accent1"/>
              </a:solidFill>
              <a:ln w="13146" cap="flat">
                <a:noFill/>
                <a:prstDash val="solid"/>
                <a:miter/>
              </a:ln>
            </p:spPr>
            <p:txBody>
              <a:bodyPr rtlCol="0" anchor="ctr"/>
              <a:lstStyle/>
              <a:p>
                <a:endParaRPr lang="zh-CN" altLang="en-US"/>
              </a:p>
            </p:txBody>
          </p:sp>
          <p:sp>
            <p:nvSpPr>
              <p:cNvPr id="159" name="任意多边形: 形状 158"/>
              <p:cNvSpPr/>
              <p:nvPr/>
            </p:nvSpPr>
            <p:spPr>
              <a:xfrm rot="-4006234">
                <a:off x="8744496" y="6090438"/>
                <a:ext cx="421111" cy="406105"/>
              </a:xfrm>
              <a:custGeom>
                <a:avLst/>
                <a:gdLst>
                  <a:gd name="connsiteX0" fmla="*/ 0 w 421111"/>
                  <a:gd name="connsiteY0" fmla="*/ 0 h 406105"/>
                  <a:gd name="connsiteX1" fmla="*/ 421112 w 421111"/>
                  <a:gd name="connsiteY1" fmla="*/ 0 h 406105"/>
                  <a:gd name="connsiteX2" fmla="*/ 421112 w 421111"/>
                  <a:gd name="connsiteY2" fmla="*/ 406105 h 406105"/>
                  <a:gd name="connsiteX3" fmla="*/ 0 w 421111"/>
                  <a:gd name="connsiteY3" fmla="*/ 406105 h 406105"/>
                </a:gdLst>
                <a:ahLst/>
                <a:cxnLst>
                  <a:cxn ang="0">
                    <a:pos x="connsiteX0" y="connsiteY0"/>
                  </a:cxn>
                  <a:cxn ang="0">
                    <a:pos x="connsiteX1" y="connsiteY1"/>
                  </a:cxn>
                  <a:cxn ang="0">
                    <a:pos x="connsiteX2" y="connsiteY2"/>
                  </a:cxn>
                  <a:cxn ang="0">
                    <a:pos x="connsiteX3" y="connsiteY3"/>
                  </a:cxn>
                </a:cxnLst>
                <a:rect l="l" t="t" r="r" b="b"/>
                <a:pathLst>
                  <a:path w="421111" h="406105">
                    <a:moveTo>
                      <a:pt x="0" y="0"/>
                    </a:moveTo>
                    <a:lnTo>
                      <a:pt x="421112" y="0"/>
                    </a:lnTo>
                    <a:lnTo>
                      <a:pt x="421112" y="406105"/>
                    </a:lnTo>
                    <a:lnTo>
                      <a:pt x="0" y="406105"/>
                    </a:lnTo>
                    <a:close/>
                  </a:path>
                </a:pathLst>
              </a:custGeom>
              <a:solidFill>
                <a:schemeClr val="accent1"/>
              </a:solidFill>
              <a:ln w="13146" cap="flat">
                <a:noFill/>
                <a:prstDash val="solid"/>
                <a:miter/>
              </a:ln>
            </p:spPr>
            <p:txBody>
              <a:bodyPr rtlCol="0" anchor="ctr"/>
              <a:lstStyle/>
              <a:p>
                <a:endParaRPr lang="zh-CN" altLang="en-US"/>
              </a:p>
            </p:txBody>
          </p:sp>
          <p:sp>
            <p:nvSpPr>
              <p:cNvPr id="160" name="任意多边形: 形状 159"/>
              <p:cNvSpPr/>
              <p:nvPr/>
            </p:nvSpPr>
            <p:spPr>
              <a:xfrm rot="-4006234">
                <a:off x="8309989" y="5763455"/>
                <a:ext cx="33304" cy="406105"/>
              </a:xfrm>
              <a:custGeom>
                <a:avLst/>
                <a:gdLst>
                  <a:gd name="connsiteX0" fmla="*/ 0 w 33304"/>
                  <a:gd name="connsiteY0" fmla="*/ 0 h 406105"/>
                  <a:gd name="connsiteX1" fmla="*/ 33305 w 33304"/>
                  <a:gd name="connsiteY1" fmla="*/ 0 h 406105"/>
                  <a:gd name="connsiteX2" fmla="*/ 33305 w 33304"/>
                  <a:gd name="connsiteY2" fmla="*/ 406105 h 406105"/>
                  <a:gd name="connsiteX3" fmla="*/ 0 w 33304"/>
                  <a:gd name="connsiteY3" fmla="*/ 406105 h 406105"/>
                </a:gdLst>
                <a:ahLst/>
                <a:cxnLst>
                  <a:cxn ang="0">
                    <a:pos x="connsiteX0" y="connsiteY0"/>
                  </a:cxn>
                  <a:cxn ang="0">
                    <a:pos x="connsiteX1" y="connsiteY1"/>
                  </a:cxn>
                  <a:cxn ang="0">
                    <a:pos x="connsiteX2" y="connsiteY2"/>
                  </a:cxn>
                  <a:cxn ang="0">
                    <a:pos x="connsiteX3" y="connsiteY3"/>
                  </a:cxn>
                </a:cxnLst>
                <a:rect l="l" t="t" r="r" b="b"/>
                <a:pathLst>
                  <a:path w="33304" h="406105">
                    <a:moveTo>
                      <a:pt x="0" y="0"/>
                    </a:moveTo>
                    <a:lnTo>
                      <a:pt x="33305" y="0"/>
                    </a:lnTo>
                    <a:lnTo>
                      <a:pt x="33305" y="406105"/>
                    </a:lnTo>
                    <a:lnTo>
                      <a:pt x="0" y="406105"/>
                    </a:lnTo>
                    <a:close/>
                  </a:path>
                </a:pathLst>
              </a:custGeom>
              <a:solidFill>
                <a:schemeClr val="accent1"/>
              </a:solidFill>
              <a:ln w="13146" cap="flat">
                <a:noFill/>
                <a:prstDash val="solid"/>
                <a:miter/>
              </a:ln>
            </p:spPr>
            <p:txBody>
              <a:bodyPr rtlCol="0" anchor="ctr"/>
              <a:lstStyle/>
              <a:p>
                <a:endParaRPr lang="zh-CN" altLang="en-US"/>
              </a:p>
            </p:txBody>
          </p:sp>
          <p:sp>
            <p:nvSpPr>
              <p:cNvPr id="161" name="任意多边形: 形状 160"/>
              <p:cNvSpPr/>
              <p:nvPr/>
            </p:nvSpPr>
            <p:spPr>
              <a:xfrm rot="-4006234">
                <a:off x="8174621" y="5909735"/>
                <a:ext cx="33304" cy="185478"/>
              </a:xfrm>
              <a:custGeom>
                <a:avLst/>
                <a:gdLst>
                  <a:gd name="connsiteX0" fmla="*/ 0 w 33304"/>
                  <a:gd name="connsiteY0" fmla="*/ 0 h 185478"/>
                  <a:gd name="connsiteX1" fmla="*/ 33305 w 33304"/>
                  <a:gd name="connsiteY1" fmla="*/ 0 h 185478"/>
                  <a:gd name="connsiteX2" fmla="*/ 33305 w 33304"/>
                  <a:gd name="connsiteY2" fmla="*/ 185479 h 185478"/>
                  <a:gd name="connsiteX3" fmla="*/ 0 w 33304"/>
                  <a:gd name="connsiteY3" fmla="*/ 185479 h 185478"/>
                </a:gdLst>
                <a:ahLst/>
                <a:cxnLst>
                  <a:cxn ang="0">
                    <a:pos x="connsiteX0" y="connsiteY0"/>
                  </a:cxn>
                  <a:cxn ang="0">
                    <a:pos x="connsiteX1" y="connsiteY1"/>
                  </a:cxn>
                  <a:cxn ang="0">
                    <a:pos x="connsiteX2" y="connsiteY2"/>
                  </a:cxn>
                  <a:cxn ang="0">
                    <a:pos x="connsiteX3" y="connsiteY3"/>
                  </a:cxn>
                </a:cxnLst>
                <a:rect l="l" t="t" r="r" b="b"/>
                <a:pathLst>
                  <a:path w="33304" h="185478">
                    <a:moveTo>
                      <a:pt x="0" y="0"/>
                    </a:moveTo>
                    <a:lnTo>
                      <a:pt x="33305" y="0"/>
                    </a:lnTo>
                    <a:lnTo>
                      <a:pt x="33305" y="185479"/>
                    </a:lnTo>
                    <a:lnTo>
                      <a:pt x="0" y="185479"/>
                    </a:lnTo>
                    <a:close/>
                  </a:path>
                </a:pathLst>
              </a:custGeom>
              <a:solidFill>
                <a:schemeClr val="accent1"/>
              </a:solidFill>
              <a:ln w="13146" cap="flat">
                <a:noFill/>
                <a:prstDash val="solid"/>
                <a:miter/>
              </a:ln>
            </p:spPr>
            <p:txBody>
              <a:bodyPr rtlCol="0" anchor="ctr"/>
              <a:lstStyle/>
              <a:p>
                <a:endParaRPr lang="zh-CN" altLang="en-US"/>
              </a:p>
            </p:txBody>
          </p:sp>
        </p:grpSp>
      </p:grpSp>
      <p:sp>
        <p:nvSpPr>
          <p:cNvPr id="4" name="ValueShape1"/>
          <p:cNvSpPr/>
          <p:nvPr/>
        </p:nvSpPr>
        <p:spPr bwMode="auto">
          <a:xfrm>
            <a:off x="2279015" y="3857625"/>
            <a:ext cx="6214745" cy="304800"/>
          </a:xfrm>
          <a:prstGeom prst="rect">
            <a:avLst/>
          </a:prstGeom>
          <a:solidFill>
            <a:srgbClr val="92D050"/>
          </a:solidFill>
          <a:ln w="28575">
            <a:solidFill>
              <a:srgbClr val="0A2073"/>
            </a:solidFill>
          </a:ln>
        </p:spPr>
        <p:txBody>
          <a:bodyPr vert="horz" wrap="square" lIns="91440" tIns="45720" rIns="91440" bIns="45720" numCol="1" rtlCol="0" anchor="t" anchorCtr="0" compatLnSpc="1"/>
          <a:lstStyle/>
          <a:p>
            <a:pPr algn="l"/>
            <a:endParaRPr lang="zh-CN" altLang="en-US"/>
          </a:p>
        </p:txBody>
      </p:sp>
      <p:sp>
        <p:nvSpPr>
          <p:cNvPr id="6" name="矩形 3"/>
          <p:cNvSpPr/>
          <p:nvPr/>
        </p:nvSpPr>
        <p:spPr>
          <a:xfrm>
            <a:off x="7865215" y="2395462"/>
            <a:ext cx="1217930" cy="368300"/>
          </a:xfrm>
          <a:prstGeom prst="rect">
            <a:avLst/>
          </a:prstGeom>
        </p:spPr>
        <p:txBody>
          <a:bodyPr wrap="none">
            <a:spAutoFit/>
          </a:bodyPr>
          <a:lstStyle/>
          <a:p>
            <a:r>
              <a:rPr lang="en-US" altLang="zh-CN">
                <a:solidFill>
                  <a:schemeClr val="bg1"/>
                </a:solidFill>
              </a:rPr>
              <a:t>66</a:t>
            </a:r>
            <a:r>
              <a:rPr lang="en-US" altLang="zh-CN" sz="100">
                <a:solidFill>
                  <a:schemeClr val="bg1"/>
                </a:solidFill>
              </a:rPr>
              <a:t> </a:t>
            </a:r>
            <a:r>
              <a:rPr lang="en-US" altLang="zh-CN">
                <a:solidFill>
                  <a:schemeClr val="bg1"/>
                </a:solidFill>
              </a:rPr>
              <a:t>.</a:t>
            </a:r>
            <a:r>
              <a:rPr lang="en-US" altLang="zh-CN" dirty="0">
                <a:solidFill>
                  <a:schemeClr val="bg1"/>
                </a:solidFill>
              </a:rPr>
              <a:t>21万人</a:t>
            </a:r>
            <a:endParaRPr lang="zh-CN" altLang="en-US" dirty="0">
              <a:solidFill>
                <a:schemeClr val="bg1"/>
              </a:solidFill>
            </a:endParaRPr>
          </a:p>
        </p:txBody>
      </p:sp>
      <p:grpSp>
        <p:nvGrpSpPr>
          <p:cNvPr id="32" name="图形 1"/>
          <p:cNvGrpSpPr/>
          <p:nvPr/>
        </p:nvGrpSpPr>
        <p:grpSpPr>
          <a:xfrm flipH="1">
            <a:off x="7353124" y="3696765"/>
            <a:ext cx="1156708" cy="614964"/>
            <a:chOff x="7775442" y="3487936"/>
            <a:chExt cx="994899" cy="528938"/>
          </a:xfrm>
          <a:solidFill>
            <a:schemeClr val="accent1"/>
          </a:solidFill>
        </p:grpSpPr>
        <p:grpSp>
          <p:nvGrpSpPr>
            <p:cNvPr id="33" name="图形 1"/>
            <p:cNvGrpSpPr/>
            <p:nvPr/>
          </p:nvGrpSpPr>
          <p:grpSpPr>
            <a:xfrm>
              <a:off x="8174476" y="3487936"/>
              <a:ext cx="432964" cy="201936"/>
              <a:chOff x="8174476" y="3487936"/>
              <a:chExt cx="432964" cy="201936"/>
            </a:xfrm>
            <a:solidFill>
              <a:schemeClr val="accent1"/>
            </a:solidFill>
          </p:grpSpPr>
          <p:sp>
            <p:nvSpPr>
              <p:cNvPr id="34" name="任意多边形: 形状 197"/>
              <p:cNvSpPr/>
              <p:nvPr/>
            </p:nvSpPr>
            <p:spPr>
              <a:xfrm>
                <a:off x="8187788" y="3501096"/>
                <a:ext cx="406514" cy="175612"/>
              </a:xfrm>
              <a:custGeom>
                <a:avLst/>
                <a:gdLst>
                  <a:gd name="connsiteX0" fmla="*/ 0 w 406514"/>
                  <a:gd name="connsiteY0" fmla="*/ 133486 h 175612"/>
                  <a:gd name="connsiteX1" fmla="*/ 289879 w 406514"/>
                  <a:gd name="connsiteY1" fmla="*/ 0 h 175612"/>
                  <a:gd name="connsiteX2" fmla="*/ 406515 w 406514"/>
                  <a:gd name="connsiteY2" fmla="*/ 24881 h 175612"/>
                  <a:gd name="connsiteX3" fmla="*/ 250649 w 406514"/>
                  <a:gd name="connsiteY3" fmla="*/ 175612 h 175612"/>
                </a:gdLst>
                <a:ahLst/>
                <a:cxnLst>
                  <a:cxn ang="0">
                    <a:pos x="connsiteX0" y="connsiteY0"/>
                  </a:cxn>
                  <a:cxn ang="0">
                    <a:pos x="connsiteX1" y="connsiteY1"/>
                  </a:cxn>
                  <a:cxn ang="0">
                    <a:pos x="connsiteX2" y="connsiteY2"/>
                  </a:cxn>
                  <a:cxn ang="0">
                    <a:pos x="connsiteX3" y="connsiteY3"/>
                  </a:cxn>
                </a:cxnLst>
                <a:rect l="l" t="t" r="r" b="b"/>
                <a:pathLst>
                  <a:path w="406514" h="175612">
                    <a:moveTo>
                      <a:pt x="0" y="133486"/>
                    </a:moveTo>
                    <a:lnTo>
                      <a:pt x="289879" y="0"/>
                    </a:lnTo>
                    <a:lnTo>
                      <a:pt x="406515" y="24881"/>
                    </a:lnTo>
                    <a:lnTo>
                      <a:pt x="250649" y="175612"/>
                    </a:lnTo>
                  </a:path>
                </a:pathLst>
              </a:custGeom>
              <a:solidFill>
                <a:schemeClr val="accent2"/>
              </a:solidFill>
              <a:ln w="13146" cap="flat">
                <a:noFill/>
                <a:prstDash val="solid"/>
                <a:miter/>
              </a:ln>
            </p:spPr>
            <p:txBody>
              <a:bodyPr rtlCol="0" anchor="ctr"/>
              <a:lstStyle/>
              <a:p>
                <a:endParaRPr lang="zh-CN" altLang="en-US"/>
              </a:p>
            </p:txBody>
          </p:sp>
          <p:sp>
            <p:nvSpPr>
              <p:cNvPr id="35" name="任意多边形: 形状 198"/>
              <p:cNvSpPr/>
              <p:nvPr/>
            </p:nvSpPr>
            <p:spPr>
              <a:xfrm>
                <a:off x="8174476" y="3487936"/>
                <a:ext cx="432964" cy="201936"/>
              </a:xfrm>
              <a:custGeom>
                <a:avLst/>
                <a:gdLst>
                  <a:gd name="connsiteX0" fmla="*/ 263961 w 432964"/>
                  <a:gd name="connsiteY0" fmla="*/ 201936 h 201936"/>
                  <a:gd name="connsiteX1" fmla="*/ 254483 w 432964"/>
                  <a:gd name="connsiteY1" fmla="*/ 197855 h 201936"/>
                  <a:gd name="connsiteX2" fmla="*/ 254746 w 432964"/>
                  <a:gd name="connsiteY2" fmla="*/ 179293 h 201936"/>
                  <a:gd name="connsiteX3" fmla="*/ 392840 w 432964"/>
                  <a:gd name="connsiteY3" fmla="*/ 45807 h 201936"/>
                  <a:gd name="connsiteX4" fmla="*/ 304639 w 432964"/>
                  <a:gd name="connsiteY4" fmla="*/ 26982 h 201936"/>
                  <a:gd name="connsiteX5" fmla="*/ 18710 w 432964"/>
                  <a:gd name="connsiteY5" fmla="*/ 158625 h 201936"/>
                  <a:gd name="connsiteX6" fmla="*/ 1201 w 432964"/>
                  <a:gd name="connsiteY6" fmla="*/ 152175 h 201936"/>
                  <a:gd name="connsiteX7" fmla="*/ 7652 w 432964"/>
                  <a:gd name="connsiteY7" fmla="*/ 134666 h 201936"/>
                  <a:gd name="connsiteX8" fmla="*/ 297662 w 432964"/>
                  <a:gd name="connsiteY8" fmla="*/ 1180 h 201936"/>
                  <a:gd name="connsiteX9" fmla="*/ 305955 w 432964"/>
                  <a:gd name="connsiteY9" fmla="*/ 259 h 201936"/>
                  <a:gd name="connsiteX10" fmla="*/ 422591 w 432964"/>
                  <a:gd name="connsiteY10" fmla="*/ 25139 h 201936"/>
                  <a:gd name="connsiteX11" fmla="*/ 432464 w 432964"/>
                  <a:gd name="connsiteY11" fmla="*/ 34354 h 201936"/>
                  <a:gd name="connsiteX12" fmla="*/ 428910 w 432964"/>
                  <a:gd name="connsiteY12" fmla="*/ 47387 h 201936"/>
                  <a:gd name="connsiteX13" fmla="*/ 273044 w 432964"/>
                  <a:gd name="connsiteY13" fmla="*/ 198118 h 201936"/>
                  <a:gd name="connsiteX14" fmla="*/ 263961 w 432964"/>
                  <a:gd name="connsiteY14" fmla="*/ 201936 h 20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964" h="201936">
                    <a:moveTo>
                      <a:pt x="263961" y="201936"/>
                    </a:moveTo>
                    <a:cubicBezTo>
                      <a:pt x="260538" y="201936"/>
                      <a:pt x="257116" y="200620"/>
                      <a:pt x="254483" y="197855"/>
                    </a:cubicBezTo>
                    <a:cubicBezTo>
                      <a:pt x="249480" y="192589"/>
                      <a:pt x="249612" y="184296"/>
                      <a:pt x="254746" y="179293"/>
                    </a:cubicBezTo>
                    <a:lnTo>
                      <a:pt x="392840" y="45807"/>
                    </a:lnTo>
                    <a:lnTo>
                      <a:pt x="304639" y="26982"/>
                    </a:lnTo>
                    <a:lnTo>
                      <a:pt x="18710" y="158625"/>
                    </a:lnTo>
                    <a:cubicBezTo>
                      <a:pt x="12127" y="161653"/>
                      <a:pt x="4360" y="158757"/>
                      <a:pt x="1201" y="152175"/>
                    </a:cubicBezTo>
                    <a:cubicBezTo>
                      <a:pt x="-1827" y="145593"/>
                      <a:pt x="1069" y="137694"/>
                      <a:pt x="7652" y="134666"/>
                    </a:cubicBezTo>
                    <a:lnTo>
                      <a:pt x="297662" y="1180"/>
                    </a:lnTo>
                    <a:cubicBezTo>
                      <a:pt x="300295" y="-5"/>
                      <a:pt x="303191" y="-268"/>
                      <a:pt x="305955" y="259"/>
                    </a:cubicBezTo>
                    <a:lnTo>
                      <a:pt x="422591" y="25139"/>
                    </a:lnTo>
                    <a:cubicBezTo>
                      <a:pt x="427330" y="26192"/>
                      <a:pt x="431148" y="29747"/>
                      <a:pt x="432464" y="34354"/>
                    </a:cubicBezTo>
                    <a:cubicBezTo>
                      <a:pt x="433781" y="39093"/>
                      <a:pt x="432464" y="44096"/>
                      <a:pt x="428910" y="47387"/>
                    </a:cubicBezTo>
                    <a:lnTo>
                      <a:pt x="273044" y="198118"/>
                    </a:lnTo>
                    <a:cubicBezTo>
                      <a:pt x="270543" y="200751"/>
                      <a:pt x="267252" y="201936"/>
                      <a:pt x="263961" y="201936"/>
                    </a:cubicBezTo>
                    <a:close/>
                  </a:path>
                </a:pathLst>
              </a:custGeom>
              <a:solidFill>
                <a:srgbClr val="0A2073"/>
              </a:solidFill>
              <a:ln w="13146" cap="flat">
                <a:noFill/>
                <a:prstDash val="solid"/>
                <a:miter/>
              </a:ln>
            </p:spPr>
            <p:txBody>
              <a:bodyPr rtlCol="0" anchor="ctr"/>
              <a:lstStyle/>
              <a:p>
                <a:endParaRPr lang="zh-CN" altLang="en-US"/>
              </a:p>
            </p:txBody>
          </p:sp>
        </p:grpSp>
        <p:grpSp>
          <p:nvGrpSpPr>
            <p:cNvPr id="36" name="图形 1"/>
            <p:cNvGrpSpPr/>
            <p:nvPr/>
          </p:nvGrpSpPr>
          <p:grpSpPr>
            <a:xfrm>
              <a:off x="7775442" y="3550725"/>
              <a:ext cx="994899" cy="378606"/>
              <a:chOff x="7775442" y="3550725"/>
              <a:chExt cx="994899" cy="378606"/>
            </a:xfrm>
            <a:solidFill>
              <a:schemeClr val="accent1"/>
            </a:solidFill>
          </p:grpSpPr>
          <p:sp>
            <p:nvSpPr>
              <p:cNvPr id="37" name="任意多边形: 形状 195"/>
              <p:cNvSpPr/>
              <p:nvPr/>
            </p:nvSpPr>
            <p:spPr>
              <a:xfrm>
                <a:off x="7788524" y="3563963"/>
                <a:ext cx="968621" cy="352166"/>
              </a:xfrm>
              <a:custGeom>
                <a:avLst/>
                <a:gdLst>
                  <a:gd name="connsiteX0" fmla="*/ 968622 w 968621"/>
                  <a:gd name="connsiteY0" fmla="*/ 100634 h 352166"/>
                  <a:gd name="connsiteX1" fmla="*/ 892268 w 968621"/>
                  <a:gd name="connsiteY1" fmla="*/ 84310 h 352166"/>
                  <a:gd name="connsiteX2" fmla="*/ 838031 w 968621"/>
                  <a:gd name="connsiteY2" fmla="*/ 149605 h 352166"/>
                  <a:gd name="connsiteX3" fmla="*/ 823551 w 968621"/>
                  <a:gd name="connsiteY3" fmla="*/ 145261 h 352166"/>
                  <a:gd name="connsiteX4" fmla="*/ 156382 w 968621"/>
                  <a:gd name="connsiteY4" fmla="*/ 2691 h 352166"/>
                  <a:gd name="connsiteX5" fmla="*/ 1438 w 968621"/>
                  <a:gd name="connsiteY5" fmla="*/ 76543 h 352166"/>
                  <a:gd name="connsiteX6" fmla="*/ 112545 w 968621"/>
                  <a:gd name="connsiteY6" fmla="*/ 207265 h 352166"/>
                  <a:gd name="connsiteX7" fmla="*/ 779713 w 968621"/>
                  <a:gd name="connsiteY7" fmla="*/ 349835 h 352166"/>
                  <a:gd name="connsiteX8" fmla="*/ 902537 w 968621"/>
                  <a:gd name="connsiteY8" fmla="*/ 274666 h 352166"/>
                  <a:gd name="connsiteX9" fmla="*/ 968622 w 968621"/>
                  <a:gd name="connsiteY9" fmla="*/ 100634 h 35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8621" h="352166">
                    <a:moveTo>
                      <a:pt x="968622" y="100634"/>
                    </a:moveTo>
                    <a:lnTo>
                      <a:pt x="892268" y="84310"/>
                    </a:lnTo>
                    <a:lnTo>
                      <a:pt x="838031" y="149605"/>
                    </a:lnTo>
                    <a:cubicBezTo>
                      <a:pt x="833424" y="147894"/>
                      <a:pt x="828553" y="146314"/>
                      <a:pt x="823551" y="145261"/>
                    </a:cubicBezTo>
                    <a:lnTo>
                      <a:pt x="156382" y="2691"/>
                    </a:lnTo>
                    <a:cubicBezTo>
                      <a:pt x="99907" y="-9420"/>
                      <a:pt x="13550" y="20068"/>
                      <a:pt x="1438" y="76543"/>
                    </a:cubicBezTo>
                    <a:cubicBezTo>
                      <a:pt x="-10673" y="133018"/>
                      <a:pt x="56070" y="195154"/>
                      <a:pt x="112545" y="207265"/>
                    </a:cubicBezTo>
                    <a:lnTo>
                      <a:pt x="779713" y="349835"/>
                    </a:lnTo>
                    <a:cubicBezTo>
                      <a:pt x="834477" y="361551"/>
                      <a:pt x="888187" y="327982"/>
                      <a:pt x="902537" y="274666"/>
                    </a:cubicBezTo>
                    <a:lnTo>
                      <a:pt x="968622" y="100634"/>
                    </a:lnTo>
                    <a:close/>
                  </a:path>
                </a:pathLst>
              </a:custGeom>
              <a:solidFill>
                <a:srgbClr val="FFFFFF"/>
              </a:solidFill>
              <a:ln w="13146" cap="flat">
                <a:noFill/>
                <a:prstDash val="solid"/>
                <a:miter/>
              </a:ln>
            </p:spPr>
            <p:txBody>
              <a:bodyPr rtlCol="0" anchor="ctr"/>
              <a:lstStyle/>
              <a:p>
                <a:endParaRPr lang="zh-CN" altLang="en-US"/>
              </a:p>
            </p:txBody>
          </p:sp>
          <p:sp>
            <p:nvSpPr>
              <p:cNvPr id="38" name="任意多边形: 形状 196"/>
              <p:cNvSpPr/>
              <p:nvPr/>
            </p:nvSpPr>
            <p:spPr>
              <a:xfrm>
                <a:off x="7775442" y="3550725"/>
                <a:ext cx="994899" cy="378606"/>
              </a:xfrm>
              <a:custGeom>
                <a:avLst/>
                <a:gdLst>
                  <a:gd name="connsiteX0" fmla="*/ 814779 w 994899"/>
                  <a:gd name="connsiteY0" fmla="*/ 378606 h 378606"/>
                  <a:gd name="connsiteX1" fmla="*/ 814779 w 994899"/>
                  <a:gd name="connsiteY1" fmla="*/ 378606 h 378606"/>
                  <a:gd name="connsiteX2" fmla="*/ 790162 w 994899"/>
                  <a:gd name="connsiteY2" fmla="*/ 375973 h 378606"/>
                  <a:gd name="connsiteX3" fmla="*/ 122994 w 994899"/>
                  <a:gd name="connsiteY3" fmla="*/ 233404 h 378606"/>
                  <a:gd name="connsiteX4" fmla="*/ 1750 w 994899"/>
                  <a:gd name="connsiteY4" fmla="*/ 87016 h 378606"/>
                  <a:gd name="connsiteX5" fmla="*/ 142608 w 994899"/>
                  <a:gd name="connsiteY5" fmla="*/ 0 h 378606"/>
                  <a:gd name="connsiteX6" fmla="*/ 172228 w 994899"/>
                  <a:gd name="connsiteY6" fmla="*/ 3028 h 378606"/>
                  <a:gd name="connsiteX7" fmla="*/ 839396 w 994899"/>
                  <a:gd name="connsiteY7" fmla="*/ 145597 h 378606"/>
                  <a:gd name="connsiteX8" fmla="*/ 846768 w 994899"/>
                  <a:gd name="connsiteY8" fmla="*/ 147440 h 378606"/>
                  <a:gd name="connsiteX9" fmla="*/ 895213 w 994899"/>
                  <a:gd name="connsiteY9" fmla="*/ 89123 h 378606"/>
                  <a:gd name="connsiteX10" fmla="*/ 908114 w 994899"/>
                  <a:gd name="connsiteY10" fmla="*/ 84647 h 378606"/>
                  <a:gd name="connsiteX11" fmla="*/ 984467 w 994899"/>
                  <a:gd name="connsiteY11" fmla="*/ 100970 h 378606"/>
                  <a:gd name="connsiteX12" fmla="*/ 993287 w 994899"/>
                  <a:gd name="connsiteY12" fmla="*/ 107553 h 378606"/>
                  <a:gd name="connsiteX13" fmla="*/ 994077 w 994899"/>
                  <a:gd name="connsiteY13" fmla="*/ 118479 h 378606"/>
                  <a:gd name="connsiteX14" fmla="*/ 928124 w 994899"/>
                  <a:gd name="connsiteY14" fmla="*/ 292511 h 378606"/>
                  <a:gd name="connsiteX15" fmla="*/ 814779 w 994899"/>
                  <a:gd name="connsiteY15" fmla="*/ 378606 h 378606"/>
                  <a:gd name="connsiteX16" fmla="*/ 142477 w 994899"/>
                  <a:gd name="connsiteY16" fmla="*/ 26460 h 378606"/>
                  <a:gd name="connsiteX17" fmla="*/ 27420 w 994899"/>
                  <a:gd name="connsiteY17" fmla="*/ 92545 h 378606"/>
                  <a:gd name="connsiteX18" fmla="*/ 128523 w 994899"/>
                  <a:gd name="connsiteY18" fmla="*/ 207733 h 378606"/>
                  <a:gd name="connsiteX19" fmla="*/ 795691 w 994899"/>
                  <a:gd name="connsiteY19" fmla="*/ 350303 h 378606"/>
                  <a:gd name="connsiteX20" fmla="*/ 814911 w 994899"/>
                  <a:gd name="connsiteY20" fmla="*/ 352277 h 378606"/>
                  <a:gd name="connsiteX21" fmla="*/ 903112 w 994899"/>
                  <a:gd name="connsiteY21" fmla="*/ 284481 h 378606"/>
                  <a:gd name="connsiteX22" fmla="*/ 964063 w 994899"/>
                  <a:gd name="connsiteY22" fmla="*/ 123481 h 378606"/>
                  <a:gd name="connsiteX23" fmla="*/ 910484 w 994899"/>
                  <a:gd name="connsiteY23" fmla="*/ 112028 h 378606"/>
                  <a:gd name="connsiteX24" fmla="*/ 861381 w 994899"/>
                  <a:gd name="connsiteY24" fmla="*/ 171136 h 378606"/>
                  <a:gd name="connsiteX25" fmla="*/ 846637 w 994899"/>
                  <a:gd name="connsiteY25" fmla="*/ 175086 h 378606"/>
                  <a:gd name="connsiteX26" fmla="*/ 834130 w 994899"/>
                  <a:gd name="connsiteY26" fmla="*/ 171268 h 378606"/>
                  <a:gd name="connsiteX27" fmla="*/ 166699 w 994899"/>
                  <a:gd name="connsiteY27" fmla="*/ 28830 h 378606"/>
                  <a:gd name="connsiteX28" fmla="*/ 142477 w 994899"/>
                  <a:gd name="connsiteY28" fmla="*/ 26460 h 3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94899" h="378606">
                    <a:moveTo>
                      <a:pt x="814779" y="378606"/>
                    </a:moveTo>
                    <a:lnTo>
                      <a:pt x="814779" y="378606"/>
                    </a:lnTo>
                    <a:cubicBezTo>
                      <a:pt x="806485" y="378606"/>
                      <a:pt x="798192" y="377685"/>
                      <a:pt x="790162" y="375973"/>
                    </a:cubicBezTo>
                    <a:lnTo>
                      <a:pt x="122994" y="233404"/>
                    </a:lnTo>
                    <a:cubicBezTo>
                      <a:pt x="64281" y="220897"/>
                      <a:pt x="-12599" y="153891"/>
                      <a:pt x="1750" y="87016"/>
                    </a:cubicBezTo>
                    <a:cubicBezTo>
                      <a:pt x="13335" y="32516"/>
                      <a:pt x="82447" y="0"/>
                      <a:pt x="142608" y="0"/>
                    </a:cubicBezTo>
                    <a:cubicBezTo>
                      <a:pt x="153140" y="0"/>
                      <a:pt x="163013" y="1053"/>
                      <a:pt x="172228" y="3028"/>
                    </a:cubicBezTo>
                    <a:lnTo>
                      <a:pt x="839396" y="145597"/>
                    </a:lnTo>
                    <a:cubicBezTo>
                      <a:pt x="841766" y="146124"/>
                      <a:pt x="844267" y="146782"/>
                      <a:pt x="846768" y="147440"/>
                    </a:cubicBezTo>
                    <a:lnTo>
                      <a:pt x="895213" y="89123"/>
                    </a:lnTo>
                    <a:cubicBezTo>
                      <a:pt x="898372" y="85305"/>
                      <a:pt x="903243" y="83725"/>
                      <a:pt x="908114" y="84647"/>
                    </a:cubicBezTo>
                    <a:lnTo>
                      <a:pt x="984467" y="100970"/>
                    </a:lnTo>
                    <a:cubicBezTo>
                      <a:pt x="988285" y="101760"/>
                      <a:pt x="991444" y="104130"/>
                      <a:pt x="993287" y="107553"/>
                    </a:cubicBezTo>
                    <a:cubicBezTo>
                      <a:pt x="995130" y="110975"/>
                      <a:pt x="995393" y="114925"/>
                      <a:pt x="994077" y="118479"/>
                    </a:cubicBezTo>
                    <a:lnTo>
                      <a:pt x="928124" y="292511"/>
                    </a:lnTo>
                    <a:cubicBezTo>
                      <a:pt x="914565" y="342667"/>
                      <a:pt x="867831" y="378606"/>
                      <a:pt x="814779" y="378606"/>
                    </a:cubicBezTo>
                    <a:close/>
                    <a:moveTo>
                      <a:pt x="142477" y="26460"/>
                    </a:moveTo>
                    <a:cubicBezTo>
                      <a:pt x="93900" y="26460"/>
                      <a:pt x="36109" y="51736"/>
                      <a:pt x="27420" y="92545"/>
                    </a:cubicBezTo>
                    <a:cubicBezTo>
                      <a:pt x="17547" y="138620"/>
                      <a:pt x="75997" y="196412"/>
                      <a:pt x="128523" y="207733"/>
                    </a:cubicBezTo>
                    <a:lnTo>
                      <a:pt x="795691" y="350303"/>
                    </a:lnTo>
                    <a:cubicBezTo>
                      <a:pt x="802009" y="351619"/>
                      <a:pt x="808460" y="352277"/>
                      <a:pt x="814911" y="352277"/>
                    </a:cubicBezTo>
                    <a:cubicBezTo>
                      <a:pt x="856115" y="352277"/>
                      <a:pt x="892317" y="324369"/>
                      <a:pt x="903112" y="284481"/>
                    </a:cubicBezTo>
                    <a:lnTo>
                      <a:pt x="964063" y="123481"/>
                    </a:lnTo>
                    <a:lnTo>
                      <a:pt x="910484" y="112028"/>
                    </a:lnTo>
                    <a:lnTo>
                      <a:pt x="861381" y="171136"/>
                    </a:lnTo>
                    <a:cubicBezTo>
                      <a:pt x="857826" y="175481"/>
                      <a:pt x="851902" y="177060"/>
                      <a:pt x="846637" y="175086"/>
                    </a:cubicBezTo>
                    <a:cubicBezTo>
                      <a:pt x="842029" y="173374"/>
                      <a:pt x="837948" y="172189"/>
                      <a:pt x="834130" y="171268"/>
                    </a:cubicBezTo>
                    <a:lnTo>
                      <a:pt x="166699" y="28830"/>
                    </a:lnTo>
                    <a:cubicBezTo>
                      <a:pt x="159327" y="27250"/>
                      <a:pt x="151165" y="26460"/>
                      <a:pt x="142477" y="26460"/>
                    </a:cubicBezTo>
                    <a:close/>
                  </a:path>
                </a:pathLst>
              </a:custGeom>
              <a:solidFill>
                <a:srgbClr val="0A2073"/>
              </a:solidFill>
              <a:ln w="13146" cap="flat">
                <a:noFill/>
                <a:prstDash val="solid"/>
                <a:miter/>
              </a:ln>
            </p:spPr>
            <p:txBody>
              <a:bodyPr rtlCol="0" anchor="ctr"/>
              <a:lstStyle/>
              <a:p>
                <a:endParaRPr lang="zh-CN" altLang="en-US"/>
              </a:p>
            </p:txBody>
          </p:sp>
        </p:grpSp>
        <p:grpSp>
          <p:nvGrpSpPr>
            <p:cNvPr id="39" name="图形 1"/>
            <p:cNvGrpSpPr/>
            <p:nvPr/>
          </p:nvGrpSpPr>
          <p:grpSpPr>
            <a:xfrm>
              <a:off x="8144883" y="3721810"/>
              <a:ext cx="441915" cy="295064"/>
              <a:chOff x="8144883" y="3721810"/>
              <a:chExt cx="441915" cy="295064"/>
            </a:xfrm>
            <a:solidFill>
              <a:schemeClr val="accent1"/>
            </a:solidFill>
          </p:grpSpPr>
          <p:sp>
            <p:nvSpPr>
              <p:cNvPr id="40" name="任意多边形: 形状 193"/>
              <p:cNvSpPr/>
              <p:nvPr/>
            </p:nvSpPr>
            <p:spPr>
              <a:xfrm>
                <a:off x="8158036" y="3734894"/>
                <a:ext cx="415466" cy="268552"/>
              </a:xfrm>
              <a:custGeom>
                <a:avLst/>
                <a:gdLst>
                  <a:gd name="connsiteX0" fmla="*/ 0 w 415466"/>
                  <a:gd name="connsiteY0" fmla="*/ 0 h 268552"/>
                  <a:gd name="connsiteX1" fmla="*/ 263945 w 415466"/>
                  <a:gd name="connsiteY1" fmla="*/ 56475 h 268552"/>
                  <a:gd name="connsiteX2" fmla="*/ 415466 w 415466"/>
                  <a:gd name="connsiteY2" fmla="*/ 268552 h 268552"/>
                  <a:gd name="connsiteX3" fmla="*/ 278426 w 415466"/>
                  <a:gd name="connsiteY3" fmla="*/ 239327 h 268552"/>
                </a:gdLst>
                <a:ahLst/>
                <a:cxnLst>
                  <a:cxn ang="0">
                    <a:pos x="connsiteX0" y="connsiteY0"/>
                  </a:cxn>
                  <a:cxn ang="0">
                    <a:pos x="connsiteX1" y="connsiteY1"/>
                  </a:cxn>
                  <a:cxn ang="0">
                    <a:pos x="connsiteX2" y="connsiteY2"/>
                  </a:cxn>
                  <a:cxn ang="0">
                    <a:pos x="connsiteX3" y="connsiteY3"/>
                  </a:cxn>
                </a:cxnLst>
                <a:rect l="l" t="t" r="r" b="b"/>
                <a:pathLst>
                  <a:path w="415466" h="268552">
                    <a:moveTo>
                      <a:pt x="0" y="0"/>
                    </a:moveTo>
                    <a:lnTo>
                      <a:pt x="263945" y="56475"/>
                    </a:lnTo>
                    <a:lnTo>
                      <a:pt x="415466" y="268552"/>
                    </a:lnTo>
                    <a:lnTo>
                      <a:pt x="278426" y="239327"/>
                    </a:lnTo>
                    <a:close/>
                  </a:path>
                </a:pathLst>
              </a:custGeom>
              <a:solidFill>
                <a:schemeClr val="accent2"/>
              </a:solidFill>
              <a:ln w="13146" cap="flat">
                <a:noFill/>
                <a:prstDash val="solid"/>
                <a:miter/>
              </a:ln>
            </p:spPr>
            <p:txBody>
              <a:bodyPr rtlCol="0" anchor="ctr"/>
              <a:lstStyle/>
              <a:p>
                <a:endParaRPr lang="zh-CN" altLang="en-US"/>
              </a:p>
            </p:txBody>
          </p:sp>
          <p:sp>
            <p:nvSpPr>
              <p:cNvPr id="41" name="任意多边形: 形状 194"/>
              <p:cNvSpPr/>
              <p:nvPr/>
            </p:nvSpPr>
            <p:spPr>
              <a:xfrm>
                <a:off x="8144883" y="3721810"/>
                <a:ext cx="441915" cy="295064"/>
              </a:xfrm>
              <a:custGeom>
                <a:avLst/>
                <a:gdLst>
                  <a:gd name="connsiteX0" fmla="*/ 428619 w 441915"/>
                  <a:gd name="connsiteY0" fmla="*/ 294801 h 295064"/>
                  <a:gd name="connsiteX1" fmla="*/ 425855 w 441915"/>
                  <a:gd name="connsiteY1" fmla="*/ 294538 h 295064"/>
                  <a:gd name="connsiteX2" fmla="*/ 288814 w 441915"/>
                  <a:gd name="connsiteY2" fmla="*/ 265182 h 295064"/>
                  <a:gd name="connsiteX3" fmla="*/ 283022 w 441915"/>
                  <a:gd name="connsiteY3" fmla="*/ 262286 h 295064"/>
                  <a:gd name="connsiteX4" fmla="*/ 4596 w 441915"/>
                  <a:gd name="connsiteY4" fmla="*/ 23090 h 295064"/>
                  <a:gd name="connsiteX5" fmla="*/ 1437 w 441915"/>
                  <a:gd name="connsiteY5" fmla="*/ 7292 h 295064"/>
                  <a:gd name="connsiteX6" fmla="*/ 15918 w 441915"/>
                  <a:gd name="connsiteY6" fmla="*/ 315 h 295064"/>
                  <a:gd name="connsiteX7" fmla="*/ 279862 w 441915"/>
                  <a:gd name="connsiteY7" fmla="*/ 56790 h 295064"/>
                  <a:gd name="connsiteX8" fmla="*/ 287761 w 441915"/>
                  <a:gd name="connsiteY8" fmla="*/ 62056 h 295064"/>
                  <a:gd name="connsiteX9" fmla="*/ 437966 w 441915"/>
                  <a:gd name="connsiteY9" fmla="*/ 272422 h 295064"/>
                  <a:gd name="connsiteX10" fmla="*/ 441915 w 441915"/>
                  <a:gd name="connsiteY10" fmla="*/ 281900 h 295064"/>
                  <a:gd name="connsiteX11" fmla="*/ 428751 w 441915"/>
                  <a:gd name="connsiteY11" fmla="*/ 295065 h 295064"/>
                  <a:gd name="connsiteX12" fmla="*/ 428619 w 441915"/>
                  <a:gd name="connsiteY12" fmla="*/ 294801 h 295064"/>
                  <a:gd name="connsiteX13" fmla="*/ 297503 w 441915"/>
                  <a:gd name="connsiteY13" fmla="*/ 240169 h 295064"/>
                  <a:gd name="connsiteX14" fmla="*/ 398078 w 441915"/>
                  <a:gd name="connsiteY14" fmla="*/ 261627 h 295064"/>
                  <a:gd name="connsiteX15" fmla="*/ 269199 w 441915"/>
                  <a:gd name="connsiteY15" fmla="*/ 81276 h 295064"/>
                  <a:gd name="connsiteX16" fmla="*/ 60676 w 441915"/>
                  <a:gd name="connsiteY16" fmla="*/ 36781 h 295064"/>
                  <a:gd name="connsiteX17" fmla="*/ 297503 w 441915"/>
                  <a:gd name="connsiteY17" fmla="*/ 240169 h 29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1915" h="295064">
                    <a:moveTo>
                      <a:pt x="428619" y="294801"/>
                    </a:moveTo>
                    <a:cubicBezTo>
                      <a:pt x="427698" y="294801"/>
                      <a:pt x="426776" y="294670"/>
                      <a:pt x="425855" y="294538"/>
                    </a:cubicBezTo>
                    <a:lnTo>
                      <a:pt x="288814" y="265182"/>
                    </a:lnTo>
                    <a:cubicBezTo>
                      <a:pt x="286708" y="264655"/>
                      <a:pt x="284602" y="263734"/>
                      <a:pt x="283022" y="262286"/>
                    </a:cubicBezTo>
                    <a:lnTo>
                      <a:pt x="4596" y="23090"/>
                    </a:lnTo>
                    <a:cubicBezTo>
                      <a:pt x="-11" y="19140"/>
                      <a:pt x="-1328" y="12690"/>
                      <a:pt x="1437" y="7292"/>
                    </a:cubicBezTo>
                    <a:cubicBezTo>
                      <a:pt x="4070" y="1895"/>
                      <a:pt x="10125" y="-1001"/>
                      <a:pt x="15918" y="315"/>
                    </a:cubicBezTo>
                    <a:lnTo>
                      <a:pt x="279862" y="56790"/>
                    </a:lnTo>
                    <a:cubicBezTo>
                      <a:pt x="283022" y="57449"/>
                      <a:pt x="285918" y="59292"/>
                      <a:pt x="287761" y="62056"/>
                    </a:cubicBezTo>
                    <a:lnTo>
                      <a:pt x="437966" y="272422"/>
                    </a:lnTo>
                    <a:cubicBezTo>
                      <a:pt x="440467" y="274792"/>
                      <a:pt x="441915" y="278214"/>
                      <a:pt x="441915" y="281900"/>
                    </a:cubicBezTo>
                    <a:cubicBezTo>
                      <a:pt x="441915" y="289141"/>
                      <a:pt x="435991" y="295065"/>
                      <a:pt x="428751" y="295065"/>
                    </a:cubicBezTo>
                    <a:cubicBezTo>
                      <a:pt x="428751" y="294801"/>
                      <a:pt x="428751" y="294801"/>
                      <a:pt x="428619" y="294801"/>
                    </a:cubicBezTo>
                    <a:close/>
                    <a:moveTo>
                      <a:pt x="297503" y="240169"/>
                    </a:moveTo>
                    <a:lnTo>
                      <a:pt x="398078" y="261627"/>
                    </a:lnTo>
                    <a:lnTo>
                      <a:pt x="269199" y="81276"/>
                    </a:lnTo>
                    <a:lnTo>
                      <a:pt x="60676" y="36781"/>
                    </a:lnTo>
                    <a:lnTo>
                      <a:pt x="297503" y="240169"/>
                    </a:lnTo>
                    <a:close/>
                  </a:path>
                </a:pathLst>
              </a:custGeom>
              <a:solidFill>
                <a:srgbClr val="0A2073"/>
              </a:solidFill>
              <a:ln w="13146" cap="flat">
                <a:noFill/>
                <a:prstDash val="solid"/>
                <a:miter/>
              </a:ln>
            </p:spPr>
            <p:txBody>
              <a:bodyPr rtlCol="0" anchor="ctr"/>
              <a:lstStyle/>
              <a:p>
                <a:endParaRPr lang="zh-CN" altLang="en-US"/>
              </a:p>
            </p:txBody>
          </p:sp>
        </p:grpSp>
        <p:sp>
          <p:nvSpPr>
            <p:cNvPr id="42" name="任意多边形: 形状 192"/>
            <p:cNvSpPr/>
            <p:nvPr/>
          </p:nvSpPr>
          <p:spPr>
            <a:xfrm>
              <a:off x="7882375" y="3647878"/>
              <a:ext cx="244593" cy="76879"/>
            </a:xfrm>
            <a:custGeom>
              <a:avLst/>
              <a:gdLst>
                <a:gd name="connsiteX0" fmla="*/ 239064 w 244593"/>
                <a:gd name="connsiteY0" fmla="*/ 76880 h 76879"/>
                <a:gd name="connsiteX1" fmla="*/ 231692 w 244593"/>
                <a:gd name="connsiteY1" fmla="*/ 75300 h 76879"/>
                <a:gd name="connsiteX2" fmla="*/ 237221 w 244593"/>
                <a:gd name="connsiteY2" fmla="*/ 49498 h 76879"/>
                <a:gd name="connsiteX3" fmla="*/ 244593 w 244593"/>
                <a:gd name="connsiteY3" fmla="*/ 51078 h 76879"/>
                <a:gd name="connsiteX4" fmla="*/ 239064 w 244593"/>
                <a:gd name="connsiteY4" fmla="*/ 76880 h 76879"/>
                <a:gd name="connsiteX5" fmla="*/ 192989 w 244593"/>
                <a:gd name="connsiteY5" fmla="*/ 67138 h 76879"/>
                <a:gd name="connsiteX6" fmla="*/ 154418 w 244593"/>
                <a:gd name="connsiteY6" fmla="*/ 58845 h 76879"/>
                <a:gd name="connsiteX7" fmla="*/ 159947 w 244593"/>
                <a:gd name="connsiteY7" fmla="*/ 33042 h 76879"/>
                <a:gd name="connsiteX8" fmla="*/ 198518 w 244593"/>
                <a:gd name="connsiteY8" fmla="*/ 41336 h 76879"/>
                <a:gd name="connsiteX9" fmla="*/ 192989 w 244593"/>
                <a:gd name="connsiteY9" fmla="*/ 67138 h 76879"/>
                <a:gd name="connsiteX10" fmla="*/ 115846 w 244593"/>
                <a:gd name="connsiteY10" fmla="*/ 50551 h 76879"/>
                <a:gd name="connsiteX11" fmla="*/ 77275 w 244593"/>
                <a:gd name="connsiteY11" fmla="*/ 42257 h 76879"/>
                <a:gd name="connsiteX12" fmla="*/ 82804 w 244593"/>
                <a:gd name="connsiteY12" fmla="*/ 16455 h 76879"/>
                <a:gd name="connsiteX13" fmla="*/ 121375 w 244593"/>
                <a:gd name="connsiteY13" fmla="*/ 24749 h 76879"/>
                <a:gd name="connsiteX14" fmla="*/ 115846 w 244593"/>
                <a:gd name="connsiteY14" fmla="*/ 50551 h 76879"/>
                <a:gd name="connsiteX15" fmla="*/ 38571 w 244593"/>
                <a:gd name="connsiteY15" fmla="*/ 34096 h 76879"/>
                <a:gd name="connsiteX16" fmla="*/ 0 w 244593"/>
                <a:gd name="connsiteY16" fmla="*/ 25802 h 76879"/>
                <a:gd name="connsiteX17" fmla="*/ 5529 w 244593"/>
                <a:gd name="connsiteY17" fmla="*/ 0 h 76879"/>
                <a:gd name="connsiteX18" fmla="*/ 44101 w 244593"/>
                <a:gd name="connsiteY18" fmla="*/ 8294 h 76879"/>
                <a:gd name="connsiteX19" fmla="*/ 38571 w 244593"/>
                <a:gd name="connsiteY19" fmla="*/ 34096 h 76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93" h="76879">
                  <a:moveTo>
                    <a:pt x="239064" y="76880"/>
                  </a:moveTo>
                  <a:lnTo>
                    <a:pt x="231692" y="75300"/>
                  </a:lnTo>
                  <a:lnTo>
                    <a:pt x="237221" y="49498"/>
                  </a:lnTo>
                  <a:lnTo>
                    <a:pt x="244593" y="51078"/>
                  </a:lnTo>
                  <a:lnTo>
                    <a:pt x="239064" y="76880"/>
                  </a:lnTo>
                  <a:close/>
                  <a:moveTo>
                    <a:pt x="192989" y="67138"/>
                  </a:moveTo>
                  <a:lnTo>
                    <a:pt x="154418" y="58845"/>
                  </a:lnTo>
                  <a:lnTo>
                    <a:pt x="159947" y="33042"/>
                  </a:lnTo>
                  <a:lnTo>
                    <a:pt x="198518" y="41336"/>
                  </a:lnTo>
                  <a:lnTo>
                    <a:pt x="192989" y="67138"/>
                  </a:lnTo>
                  <a:close/>
                  <a:moveTo>
                    <a:pt x="115846" y="50551"/>
                  </a:moveTo>
                  <a:lnTo>
                    <a:pt x="77275" y="42257"/>
                  </a:lnTo>
                  <a:lnTo>
                    <a:pt x="82804" y="16455"/>
                  </a:lnTo>
                  <a:lnTo>
                    <a:pt x="121375" y="24749"/>
                  </a:lnTo>
                  <a:lnTo>
                    <a:pt x="115846" y="50551"/>
                  </a:lnTo>
                  <a:close/>
                  <a:moveTo>
                    <a:pt x="38571" y="34096"/>
                  </a:moveTo>
                  <a:lnTo>
                    <a:pt x="0" y="25802"/>
                  </a:lnTo>
                  <a:lnTo>
                    <a:pt x="5529" y="0"/>
                  </a:lnTo>
                  <a:lnTo>
                    <a:pt x="44101" y="8294"/>
                  </a:lnTo>
                  <a:lnTo>
                    <a:pt x="38571" y="34096"/>
                  </a:lnTo>
                  <a:close/>
                </a:path>
              </a:pathLst>
            </a:custGeom>
            <a:solidFill>
              <a:schemeClr val="accent1"/>
            </a:solidFill>
            <a:ln w="13146" cap="flat">
              <a:noFill/>
              <a:prstDash val="solid"/>
              <a:miter/>
            </a:ln>
          </p:spPr>
          <p:txBody>
            <a:bodyPr rtlCol="0" anchor="ctr"/>
            <a:lstStyle/>
            <a:p>
              <a:endParaRPr lang="zh-CN" altLang="en-US"/>
            </a:p>
          </p:txBody>
        </p:sp>
      </p:grpSp>
      <p:sp>
        <p:nvSpPr>
          <p:cNvPr id="43" name="矩形 42"/>
          <p:cNvSpPr/>
          <p:nvPr/>
        </p:nvSpPr>
        <p:spPr>
          <a:xfrm>
            <a:off x="8640550" y="3810242"/>
            <a:ext cx="1217930" cy="368300"/>
          </a:xfrm>
          <a:prstGeom prst="rect">
            <a:avLst/>
          </a:prstGeom>
        </p:spPr>
        <p:txBody>
          <a:bodyPr wrap="none">
            <a:spAutoFit/>
          </a:bodyPr>
          <a:lstStyle/>
          <a:p>
            <a:r>
              <a:rPr lang="en-US" altLang="zh-CN">
                <a:solidFill>
                  <a:schemeClr val="bg1"/>
                </a:solidFill>
              </a:rPr>
              <a:t>70</a:t>
            </a:r>
            <a:r>
              <a:rPr lang="en-US" altLang="zh-CN" sz="100">
                <a:solidFill>
                  <a:schemeClr val="bg1"/>
                </a:solidFill>
              </a:rPr>
              <a:t> </a:t>
            </a:r>
            <a:r>
              <a:rPr lang="en-US" altLang="zh-CN">
                <a:solidFill>
                  <a:schemeClr val="bg1"/>
                </a:solidFill>
              </a:rPr>
              <a:t>.</a:t>
            </a:r>
            <a:r>
              <a:rPr lang="en-US" altLang="zh-CN" dirty="0">
                <a:solidFill>
                  <a:schemeClr val="bg1"/>
                </a:solidFill>
              </a:rPr>
              <a:t>35万人</a:t>
            </a:r>
            <a:endParaRPr lang="zh-CN" altLang="en-US" dirty="0">
              <a:solidFill>
                <a:schemeClr val="bg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2976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1.1.3 </a:t>
            </a:r>
            <a:r>
              <a:rPr lang="zh-CN" altLang="en-US" sz="2000">
                <a:solidFill>
                  <a:schemeClr val="accent1"/>
                </a:solidFill>
                <a:effectLst>
                  <a:outerShdw blurRad="38100" dist="25400" dir="5400000" algn="ctr" rotWithShape="0">
                    <a:srgbClr val="6E747A">
                      <a:alpha val="43000"/>
                    </a:srgbClr>
                  </a:outerShdw>
                </a:effectLst>
              </a:rPr>
              <a:t>出国留学趋势解析</a:t>
            </a:r>
          </a:p>
        </p:txBody>
      </p:sp>
      <p:sp>
        <p:nvSpPr>
          <p:cNvPr id="2" name="矩形 1"/>
          <p:cNvSpPr/>
          <p:nvPr/>
        </p:nvSpPr>
        <p:spPr>
          <a:xfrm>
            <a:off x="5241728" y="1180673"/>
            <a:ext cx="6068060" cy="953135"/>
          </a:xfrm>
          <a:prstGeom prst="rect">
            <a:avLst/>
          </a:prstGeom>
        </p:spPr>
        <p:txBody>
          <a:bodyPr wrap="none">
            <a:spAutoFit/>
          </a:bodyPr>
          <a:lstStyle/>
          <a:p>
            <a:r>
              <a:rPr lang="zh-CN" altLang="en-US" sz="2800" b="1" dirty="0">
                <a:solidFill>
                  <a:srgbClr val="3E1A8E"/>
                </a:solidFill>
                <a:latin typeface="+mj-ea"/>
              </a:rPr>
              <a:t>面对竞争越来越激烈的国内考</a:t>
            </a:r>
            <a:r>
              <a:rPr lang="zh-CN" altLang="en-US" sz="2800" b="1">
                <a:solidFill>
                  <a:srgbClr val="3E1A8E"/>
                </a:solidFill>
                <a:latin typeface="+mj-ea"/>
              </a:rPr>
              <a:t>研盛</a:t>
            </a:r>
            <a:r>
              <a:rPr lang="zh-CN" altLang="en-US" sz="100" b="1">
                <a:solidFill>
                  <a:srgbClr val="3E1A8E"/>
                </a:solidFill>
                <a:latin typeface="+mj-ea"/>
              </a:rPr>
              <a:t> </a:t>
            </a:r>
            <a:r>
              <a:rPr lang="zh-CN" altLang="en-US" sz="2800" b="1">
                <a:solidFill>
                  <a:srgbClr val="3E1A8E"/>
                </a:solidFill>
                <a:latin typeface="+mj-ea"/>
              </a:rPr>
              <a:t>况 </a:t>
            </a:r>
            <a:r>
              <a:rPr lang="zh-CN" altLang="en-US" sz="2800" b="1" dirty="0">
                <a:solidFill>
                  <a:srgbClr val="3E1A8E"/>
                </a:solidFill>
                <a:latin typeface="+mj-ea"/>
              </a:rPr>
              <a:t/>
            </a:r>
            <a:br>
              <a:rPr lang="zh-CN" altLang="en-US" sz="2800" b="1" dirty="0">
                <a:solidFill>
                  <a:srgbClr val="3E1A8E"/>
                </a:solidFill>
                <a:latin typeface="+mj-ea"/>
              </a:rPr>
            </a:br>
            <a:r>
              <a:rPr lang="zh-CN" altLang="en-US" sz="2800" b="1" dirty="0">
                <a:solidFill>
                  <a:srgbClr val="3E1A8E"/>
                </a:solidFill>
                <a:latin typeface="+mj-ea"/>
              </a:rPr>
              <a:t>部分学生选择出国读研 </a:t>
            </a:r>
          </a:p>
        </p:txBody>
      </p:sp>
      <p:grpSp>
        <p:nvGrpSpPr>
          <p:cNvPr id="8" name="组合 7"/>
          <p:cNvGrpSpPr/>
          <p:nvPr/>
        </p:nvGrpSpPr>
        <p:grpSpPr>
          <a:xfrm>
            <a:off x="853355" y="2957352"/>
            <a:ext cx="10635615" cy="3731745"/>
            <a:chOff x="892725" y="2604927"/>
            <a:chExt cx="10635615" cy="3731745"/>
          </a:xfrm>
        </p:grpSpPr>
        <p:sp>
          <p:nvSpPr>
            <p:cNvPr id="114" name="对话气泡: 圆角矩形 113"/>
            <p:cNvSpPr/>
            <p:nvPr/>
          </p:nvSpPr>
          <p:spPr>
            <a:xfrm flipH="1" flipV="1">
              <a:off x="8404140" y="5083175"/>
              <a:ext cx="3124200" cy="677545"/>
            </a:xfrm>
            <a:prstGeom prst="wedgeRoundRectCallout">
              <a:avLst>
                <a:gd name="adj1" fmla="val -1005"/>
                <a:gd name="adj2" fmla="val 65503"/>
                <a:gd name="adj3" fmla="val 1666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789898" y="5226175"/>
              <a:ext cx="2738250" cy="461665"/>
            </a:xfrm>
            <a:prstGeom prst="rect">
              <a:avLst/>
            </a:prstGeom>
          </p:spPr>
          <p:txBody>
            <a:bodyPr wrap="none">
              <a:spAutoFit/>
            </a:bodyPr>
            <a:lstStyle/>
            <a:p>
              <a:r>
                <a:rPr lang="zh-CN" altLang="en-US" sz="2400" b="1" dirty="0">
                  <a:solidFill>
                    <a:srgbClr val="3E1A8E"/>
                  </a:solidFill>
                  <a:latin typeface="+mj-ea"/>
                </a:rPr>
                <a:t>了解</a:t>
              </a:r>
              <a:r>
                <a:rPr lang="zh-CN" altLang="en-US" sz="2400" b="1">
                  <a:solidFill>
                    <a:srgbClr val="3E1A8E"/>
                  </a:solidFill>
                  <a:latin typeface="+mj-ea"/>
                </a:rPr>
                <a:t>行业</a:t>
              </a:r>
              <a:r>
                <a:rPr lang="zh-CN" altLang="en-US" sz="100" b="1">
                  <a:solidFill>
                    <a:srgbClr val="3E1A8E"/>
                  </a:solidFill>
                  <a:latin typeface="+mj-ea"/>
                </a:rPr>
                <a:t> </a:t>
              </a:r>
              <a:r>
                <a:rPr lang="zh-CN" altLang="en-US" sz="2400" b="1">
                  <a:solidFill>
                    <a:srgbClr val="3E1A8E"/>
                  </a:solidFill>
                  <a:latin typeface="+mj-ea"/>
                </a:rPr>
                <a:t>前</a:t>
              </a:r>
              <a:r>
                <a:rPr lang="zh-CN" altLang="en-US" sz="2400" b="1" dirty="0">
                  <a:solidFill>
                    <a:srgbClr val="3E1A8E"/>
                  </a:solidFill>
                  <a:latin typeface="+mj-ea"/>
                </a:rPr>
                <a:t>沿资讯</a:t>
              </a:r>
            </a:p>
          </p:txBody>
        </p:sp>
        <p:sp>
          <p:nvSpPr>
            <p:cNvPr id="40" name="对话气泡: 圆角矩形 39"/>
            <p:cNvSpPr/>
            <p:nvPr/>
          </p:nvSpPr>
          <p:spPr>
            <a:xfrm>
              <a:off x="4224699" y="3154059"/>
              <a:ext cx="2017801" cy="547346"/>
            </a:xfrm>
            <a:prstGeom prst="wedgeRoundRectCallout">
              <a:avLst>
                <a:gd name="adj1" fmla="val -37067"/>
                <a:gd name="adj2" fmla="val 74836"/>
                <a:gd name="adj3" fmla="val 1666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527462" y="3257089"/>
              <a:ext cx="1547218" cy="400110"/>
            </a:xfrm>
            <a:prstGeom prst="rect">
              <a:avLst/>
            </a:prstGeom>
          </p:spPr>
          <p:txBody>
            <a:bodyPr wrap="none">
              <a:spAutoFit/>
            </a:bodyPr>
            <a:lstStyle/>
            <a:p>
              <a:r>
                <a:rPr lang="zh-CN" altLang="en-US" sz="2000" b="1" dirty="0">
                  <a:solidFill>
                    <a:srgbClr val="3E1A8E"/>
                  </a:solidFill>
                  <a:latin typeface="+mj-ea"/>
                </a:rPr>
                <a:t>时</a:t>
              </a:r>
              <a:r>
                <a:rPr lang="zh-CN" altLang="en-US" sz="2000" b="1">
                  <a:solidFill>
                    <a:srgbClr val="3E1A8E"/>
                  </a:solidFill>
                  <a:latin typeface="+mj-ea"/>
                </a:rPr>
                <a:t>间成</a:t>
              </a:r>
              <a:r>
                <a:rPr lang="zh-CN" altLang="en-US" sz="100" b="1">
                  <a:solidFill>
                    <a:srgbClr val="3E1A8E"/>
                  </a:solidFill>
                  <a:latin typeface="+mj-ea"/>
                </a:rPr>
                <a:t> </a:t>
              </a:r>
              <a:r>
                <a:rPr lang="zh-CN" altLang="en-US" sz="2000" b="1">
                  <a:solidFill>
                    <a:srgbClr val="3E1A8E"/>
                  </a:solidFill>
                  <a:latin typeface="+mj-ea"/>
                </a:rPr>
                <a:t>本</a:t>
              </a:r>
              <a:r>
                <a:rPr lang="zh-CN" altLang="en-US" sz="2000" b="1" dirty="0">
                  <a:solidFill>
                    <a:srgbClr val="3E1A8E"/>
                  </a:solidFill>
                  <a:latin typeface="+mj-ea"/>
                </a:rPr>
                <a:t>低</a:t>
              </a:r>
              <a:r>
                <a:rPr lang="zh-CN" altLang="en-US" sz="2000" b="1" dirty="0">
                  <a:solidFill>
                    <a:schemeClr val="accent1"/>
                  </a:solidFill>
                  <a:latin typeface="+mj-ea"/>
                </a:rPr>
                <a:t> </a:t>
              </a:r>
              <a:endParaRPr lang="zh-CN" altLang="en-US" sz="2000" b="1" dirty="0">
                <a:solidFill>
                  <a:schemeClr val="accent1"/>
                </a:solidFill>
              </a:endParaRPr>
            </a:p>
          </p:txBody>
        </p:sp>
        <p:sp>
          <p:nvSpPr>
            <p:cNvPr id="41" name="对话气泡: 圆角矩形 40"/>
            <p:cNvSpPr/>
            <p:nvPr/>
          </p:nvSpPr>
          <p:spPr>
            <a:xfrm flipH="1">
              <a:off x="892725" y="4267737"/>
              <a:ext cx="3599301" cy="932083"/>
            </a:xfrm>
            <a:prstGeom prst="wedgeRoundRectCallout">
              <a:avLst>
                <a:gd name="adj1" fmla="val -41276"/>
                <a:gd name="adj2" fmla="val 72583"/>
                <a:gd name="adj3" fmla="val 16667"/>
              </a:avLst>
            </a:prstGeom>
            <a:noFill/>
            <a:ln w="38100">
              <a:solidFill>
                <a:schemeClr val="accent1"/>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55754" y="4410626"/>
              <a:ext cx="2957861" cy="646331"/>
            </a:xfrm>
            <a:prstGeom prst="rect">
              <a:avLst/>
            </a:prstGeom>
          </p:spPr>
          <p:txBody>
            <a:bodyPr wrap="none">
              <a:spAutoFit/>
            </a:bodyPr>
            <a:lstStyle/>
            <a:p>
              <a:r>
                <a:rPr lang="zh-CN" altLang="en-US" sz="3600" b="1" dirty="0">
                  <a:solidFill>
                    <a:srgbClr val="3E1A8E"/>
                  </a:solidFill>
                  <a:latin typeface="+mj-ea"/>
                </a:rPr>
                <a:t>录</a:t>
              </a:r>
              <a:r>
                <a:rPr lang="zh-CN" altLang="en-US" sz="3600" b="1">
                  <a:solidFill>
                    <a:srgbClr val="3E1A8E"/>
                  </a:solidFill>
                  <a:latin typeface="+mj-ea"/>
                </a:rPr>
                <a:t>取制</a:t>
              </a:r>
              <a:r>
                <a:rPr lang="zh-CN" altLang="en-US" sz="100" b="1">
                  <a:solidFill>
                    <a:srgbClr val="3E1A8E"/>
                  </a:solidFill>
                  <a:latin typeface="+mj-ea"/>
                </a:rPr>
                <a:t> </a:t>
              </a:r>
              <a:r>
                <a:rPr lang="zh-CN" altLang="en-US" sz="3600" b="1">
                  <a:solidFill>
                    <a:srgbClr val="3E1A8E"/>
                  </a:solidFill>
                  <a:latin typeface="+mj-ea"/>
                </a:rPr>
                <a:t>度</a:t>
              </a:r>
              <a:r>
                <a:rPr lang="zh-CN" altLang="en-US" sz="3600" b="1" dirty="0">
                  <a:solidFill>
                    <a:srgbClr val="3E1A8E"/>
                  </a:solidFill>
                  <a:latin typeface="+mj-ea"/>
                </a:rPr>
                <a:t>灵活</a:t>
              </a:r>
            </a:p>
          </p:txBody>
        </p:sp>
        <p:grpSp>
          <p:nvGrpSpPr>
            <p:cNvPr id="45" name="组合 44"/>
            <p:cNvGrpSpPr/>
            <p:nvPr/>
          </p:nvGrpSpPr>
          <p:grpSpPr>
            <a:xfrm>
              <a:off x="9470768" y="4453455"/>
              <a:ext cx="778132" cy="179581"/>
              <a:chOff x="9942286" y="2079919"/>
              <a:chExt cx="1057001" cy="244201"/>
            </a:xfrm>
          </p:grpSpPr>
          <p:sp>
            <p:nvSpPr>
              <p:cNvPr id="42" name="椭圆 41"/>
              <p:cNvSpPr/>
              <p:nvPr/>
            </p:nvSpPr>
            <p:spPr>
              <a:xfrm>
                <a:off x="9942286" y="2079919"/>
                <a:ext cx="244201" cy="2442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348686" y="2079919"/>
                <a:ext cx="244201" cy="2442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0755086" y="2079919"/>
                <a:ext cx="244201" cy="2442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图形 51"/>
            <p:cNvGrpSpPr/>
            <p:nvPr/>
          </p:nvGrpSpPr>
          <p:grpSpPr>
            <a:xfrm>
              <a:off x="2414575" y="2604927"/>
              <a:ext cx="1967099" cy="1790122"/>
              <a:chOff x="8269132" y="5133714"/>
              <a:chExt cx="1224958" cy="1132961"/>
            </a:xfrm>
            <a:solidFill>
              <a:schemeClr val="accent1"/>
            </a:solidFill>
          </p:grpSpPr>
          <p:sp>
            <p:nvSpPr>
              <p:cNvPr id="55" name="任意多边形: 形状 54"/>
              <p:cNvSpPr/>
              <p:nvPr/>
            </p:nvSpPr>
            <p:spPr>
              <a:xfrm>
                <a:off x="8278423" y="5143376"/>
                <a:ext cx="634460" cy="591946"/>
              </a:xfrm>
              <a:custGeom>
                <a:avLst/>
                <a:gdLst>
                  <a:gd name="connsiteX0" fmla="*/ 634460 w 634460"/>
                  <a:gd name="connsiteY0" fmla="*/ 100791 h 591946"/>
                  <a:gd name="connsiteX1" fmla="*/ 355949 w 634460"/>
                  <a:gd name="connsiteY1" fmla="*/ 17161 h 591946"/>
                  <a:gd name="connsiteX2" fmla="*/ 155734 w 634460"/>
                  <a:gd name="connsiteY2" fmla="*/ 254620 h 591946"/>
                  <a:gd name="connsiteX3" fmla="*/ 0 w 634460"/>
                  <a:gd name="connsiteY3" fmla="*/ 524749 h 591946"/>
                  <a:gd name="connsiteX4" fmla="*/ 260604 w 634460"/>
                  <a:gd name="connsiteY4" fmla="*/ 525796 h 591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60" h="591946">
                    <a:moveTo>
                      <a:pt x="634460" y="100791"/>
                    </a:moveTo>
                    <a:cubicBezTo>
                      <a:pt x="634460" y="100791"/>
                      <a:pt x="495395" y="-49799"/>
                      <a:pt x="355949" y="17161"/>
                    </a:cubicBezTo>
                    <a:cubicBezTo>
                      <a:pt x="355949" y="17161"/>
                      <a:pt x="186119" y="78026"/>
                      <a:pt x="155734" y="254620"/>
                    </a:cubicBezTo>
                    <a:cubicBezTo>
                      <a:pt x="155734" y="254620"/>
                      <a:pt x="106013" y="545323"/>
                      <a:pt x="0" y="524749"/>
                    </a:cubicBezTo>
                    <a:cubicBezTo>
                      <a:pt x="0" y="524749"/>
                      <a:pt x="67151" y="675244"/>
                      <a:pt x="260604" y="525796"/>
                    </a:cubicBezTo>
                  </a:path>
                </a:pathLst>
              </a:custGeom>
              <a:solidFill>
                <a:srgbClr val="0A2073"/>
              </a:solidFill>
              <a:ln w="9525" cap="flat">
                <a:noFill/>
                <a:prstDash val="solid"/>
                <a:miter/>
              </a:ln>
            </p:spPr>
            <p:txBody>
              <a:bodyPr rtlCol="0" anchor="ctr"/>
              <a:lstStyle/>
              <a:p>
                <a:endParaRPr lang="zh-CN" altLang="en-US"/>
              </a:p>
            </p:txBody>
          </p:sp>
          <p:sp>
            <p:nvSpPr>
              <p:cNvPr id="56" name="任意多边形: 形状 55"/>
              <p:cNvSpPr/>
              <p:nvPr/>
            </p:nvSpPr>
            <p:spPr>
              <a:xfrm>
                <a:off x="8269132" y="5133714"/>
                <a:ext cx="653284" cy="610991"/>
              </a:xfrm>
              <a:custGeom>
                <a:avLst/>
                <a:gdLst>
                  <a:gd name="connsiteX0" fmla="*/ 117210 w 653284"/>
                  <a:gd name="connsiteY0" fmla="*/ 610991 h 610991"/>
                  <a:gd name="connsiteX1" fmla="*/ 84729 w 653284"/>
                  <a:gd name="connsiteY1" fmla="*/ 607086 h 610991"/>
                  <a:gd name="connsiteX2" fmla="*/ 814 w 653284"/>
                  <a:gd name="connsiteY2" fmla="*/ 538220 h 610991"/>
                  <a:gd name="connsiteX3" fmla="*/ 2052 w 653284"/>
                  <a:gd name="connsiteY3" fmla="*/ 528600 h 610991"/>
                  <a:gd name="connsiteX4" fmla="*/ 11196 w 653284"/>
                  <a:gd name="connsiteY4" fmla="*/ 525171 h 610991"/>
                  <a:gd name="connsiteX5" fmla="*/ 49296 w 653284"/>
                  <a:gd name="connsiteY5" fmla="*/ 516122 h 610991"/>
                  <a:gd name="connsiteX6" fmla="*/ 155881 w 653284"/>
                  <a:gd name="connsiteY6" fmla="*/ 262662 h 610991"/>
                  <a:gd name="connsiteX7" fmla="*/ 361716 w 653284"/>
                  <a:gd name="connsiteY7" fmla="*/ 18155 h 610991"/>
                  <a:gd name="connsiteX8" fmla="*/ 650800 w 653284"/>
                  <a:gd name="connsiteY8" fmla="*/ 104071 h 610991"/>
                  <a:gd name="connsiteX9" fmla="*/ 650324 w 653284"/>
                  <a:gd name="connsiteY9" fmla="*/ 117311 h 610991"/>
                  <a:gd name="connsiteX10" fmla="*/ 637084 w 653284"/>
                  <a:gd name="connsiteY10" fmla="*/ 116834 h 610991"/>
                  <a:gd name="connsiteX11" fmla="*/ 369527 w 653284"/>
                  <a:gd name="connsiteY11" fmla="*/ 35300 h 610991"/>
                  <a:gd name="connsiteX12" fmla="*/ 368670 w 653284"/>
                  <a:gd name="connsiteY12" fmla="*/ 35681 h 610991"/>
                  <a:gd name="connsiteX13" fmla="*/ 174550 w 653284"/>
                  <a:gd name="connsiteY13" fmla="*/ 265901 h 610991"/>
                  <a:gd name="connsiteX14" fmla="*/ 60155 w 653284"/>
                  <a:gd name="connsiteY14" fmla="*/ 531553 h 610991"/>
                  <a:gd name="connsiteX15" fmla="*/ 26627 w 653284"/>
                  <a:gd name="connsiteY15" fmla="*/ 544507 h 610991"/>
                  <a:gd name="connsiteX16" fmla="*/ 89778 w 653284"/>
                  <a:gd name="connsiteY16" fmla="*/ 588893 h 610991"/>
                  <a:gd name="connsiteX17" fmla="*/ 264466 w 653284"/>
                  <a:gd name="connsiteY17" fmla="*/ 527933 h 610991"/>
                  <a:gd name="connsiteX18" fmla="*/ 277611 w 653284"/>
                  <a:gd name="connsiteY18" fmla="*/ 529648 h 610991"/>
                  <a:gd name="connsiteX19" fmla="*/ 275896 w 653284"/>
                  <a:gd name="connsiteY19" fmla="*/ 542792 h 610991"/>
                  <a:gd name="connsiteX20" fmla="*/ 117210 w 653284"/>
                  <a:gd name="connsiteY20" fmla="*/ 610991 h 6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3284" h="610991">
                    <a:moveTo>
                      <a:pt x="117210" y="610991"/>
                    </a:moveTo>
                    <a:cubicBezTo>
                      <a:pt x="105970" y="610991"/>
                      <a:pt x="95207" y="609658"/>
                      <a:pt x="84729" y="607086"/>
                    </a:cubicBezTo>
                    <a:cubicBezTo>
                      <a:pt x="25484" y="592227"/>
                      <a:pt x="1767" y="540411"/>
                      <a:pt x="814" y="538220"/>
                    </a:cubicBezTo>
                    <a:cubicBezTo>
                      <a:pt x="-615" y="534982"/>
                      <a:pt x="-138" y="531267"/>
                      <a:pt x="2052" y="528600"/>
                    </a:cubicBezTo>
                    <a:cubicBezTo>
                      <a:pt x="4243" y="525838"/>
                      <a:pt x="7767" y="524504"/>
                      <a:pt x="11196" y="525171"/>
                    </a:cubicBezTo>
                    <a:cubicBezTo>
                      <a:pt x="24246" y="527743"/>
                      <a:pt x="36723" y="524695"/>
                      <a:pt x="49296" y="516122"/>
                    </a:cubicBezTo>
                    <a:cubicBezTo>
                      <a:pt x="120162" y="467069"/>
                      <a:pt x="155595" y="264758"/>
                      <a:pt x="155881" y="262662"/>
                    </a:cubicBezTo>
                    <a:cubicBezTo>
                      <a:pt x="186075" y="87688"/>
                      <a:pt x="351144" y="22156"/>
                      <a:pt x="361716" y="18155"/>
                    </a:cubicBezTo>
                    <a:cubicBezTo>
                      <a:pt x="505544" y="-50615"/>
                      <a:pt x="644895" y="97689"/>
                      <a:pt x="650800" y="104071"/>
                    </a:cubicBezTo>
                    <a:cubicBezTo>
                      <a:pt x="654324" y="107881"/>
                      <a:pt x="654039" y="113786"/>
                      <a:pt x="650324" y="117311"/>
                    </a:cubicBezTo>
                    <a:cubicBezTo>
                      <a:pt x="646514" y="120835"/>
                      <a:pt x="640608" y="120644"/>
                      <a:pt x="637084" y="116834"/>
                    </a:cubicBezTo>
                    <a:cubicBezTo>
                      <a:pt x="635751" y="115405"/>
                      <a:pt x="500972" y="-27850"/>
                      <a:pt x="369527" y="35300"/>
                    </a:cubicBezTo>
                    <a:cubicBezTo>
                      <a:pt x="369241" y="35396"/>
                      <a:pt x="368955" y="35586"/>
                      <a:pt x="368670" y="35681"/>
                    </a:cubicBezTo>
                    <a:cubicBezTo>
                      <a:pt x="367050" y="36253"/>
                      <a:pt x="203601" y="97022"/>
                      <a:pt x="174550" y="265901"/>
                    </a:cubicBezTo>
                    <a:cubicBezTo>
                      <a:pt x="173026" y="274568"/>
                      <a:pt x="137498" y="478022"/>
                      <a:pt x="60155" y="531553"/>
                    </a:cubicBezTo>
                    <a:cubicBezTo>
                      <a:pt x="49296" y="538982"/>
                      <a:pt x="38152" y="543364"/>
                      <a:pt x="26627" y="544507"/>
                    </a:cubicBezTo>
                    <a:cubicBezTo>
                      <a:pt x="37009" y="559080"/>
                      <a:pt x="57297" y="580797"/>
                      <a:pt x="89778" y="588893"/>
                    </a:cubicBezTo>
                    <a:cubicBezTo>
                      <a:pt x="137784" y="600895"/>
                      <a:pt x="196648" y="580416"/>
                      <a:pt x="264466" y="527933"/>
                    </a:cubicBezTo>
                    <a:cubicBezTo>
                      <a:pt x="268562" y="524790"/>
                      <a:pt x="274467" y="525552"/>
                      <a:pt x="277611" y="529648"/>
                    </a:cubicBezTo>
                    <a:cubicBezTo>
                      <a:pt x="280754" y="533744"/>
                      <a:pt x="279992" y="539649"/>
                      <a:pt x="275896" y="542792"/>
                    </a:cubicBezTo>
                    <a:cubicBezTo>
                      <a:pt x="217032" y="588227"/>
                      <a:pt x="163882" y="610991"/>
                      <a:pt x="117210" y="610991"/>
                    </a:cubicBezTo>
                    <a:close/>
                  </a:path>
                </a:pathLst>
              </a:custGeom>
              <a:solidFill>
                <a:srgbClr val="0A2073"/>
              </a:solidFill>
              <a:ln w="9525" cap="flat">
                <a:noFill/>
                <a:prstDash val="solid"/>
                <a:miter/>
              </a:ln>
            </p:spPr>
            <p:txBody>
              <a:bodyPr rtlCol="0" anchor="ctr"/>
              <a:lstStyle/>
              <a:p>
                <a:endParaRPr lang="zh-CN" altLang="en-US"/>
              </a:p>
            </p:txBody>
          </p:sp>
          <p:sp>
            <p:nvSpPr>
              <p:cNvPr id="57" name="任意多边形: 形状 56"/>
              <p:cNvSpPr/>
              <p:nvPr/>
            </p:nvSpPr>
            <p:spPr>
              <a:xfrm>
                <a:off x="8548348" y="5193900"/>
                <a:ext cx="936064" cy="966667"/>
              </a:xfrm>
              <a:custGeom>
                <a:avLst/>
                <a:gdLst>
                  <a:gd name="connsiteX0" fmla="*/ 13825 w 936064"/>
                  <a:gd name="connsiteY0" fmla="*/ 618814 h 966667"/>
                  <a:gd name="connsiteX1" fmla="*/ 11253 w 936064"/>
                  <a:gd name="connsiteY1" fmla="*/ 338589 h 966667"/>
                  <a:gd name="connsiteX2" fmla="*/ 489980 w 936064"/>
                  <a:gd name="connsiteY2" fmla="*/ 261 h 966667"/>
                  <a:gd name="connsiteX3" fmla="*/ 920319 w 936064"/>
                  <a:gd name="connsiteY3" fmla="*/ 364401 h 966667"/>
                  <a:gd name="connsiteX4" fmla="*/ 870980 w 936064"/>
                  <a:gd name="connsiteY4" fmla="*/ 679012 h 966667"/>
                  <a:gd name="connsiteX5" fmla="*/ 525127 w 936064"/>
                  <a:gd name="connsiteY5" fmla="*/ 966667 h 966667"/>
                  <a:gd name="connsiteX6" fmla="*/ 13825 w 936064"/>
                  <a:gd name="connsiteY6" fmla="*/ 618814 h 96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6064" h="966667">
                    <a:moveTo>
                      <a:pt x="13825" y="618814"/>
                    </a:moveTo>
                    <a:cubicBezTo>
                      <a:pt x="-15703" y="439077"/>
                      <a:pt x="11253" y="338589"/>
                      <a:pt x="11253" y="338589"/>
                    </a:cubicBezTo>
                    <a:cubicBezTo>
                      <a:pt x="118028" y="-21742"/>
                      <a:pt x="489980" y="261"/>
                      <a:pt x="489980" y="261"/>
                    </a:cubicBezTo>
                    <a:cubicBezTo>
                      <a:pt x="489980" y="261"/>
                      <a:pt x="859645" y="-7074"/>
                      <a:pt x="920319" y="364401"/>
                    </a:cubicBezTo>
                    <a:cubicBezTo>
                      <a:pt x="966706" y="501847"/>
                      <a:pt x="898507" y="630530"/>
                      <a:pt x="870980" y="679012"/>
                    </a:cubicBezTo>
                    <a:cubicBezTo>
                      <a:pt x="788588" y="832460"/>
                      <a:pt x="694196" y="922185"/>
                      <a:pt x="525127" y="966667"/>
                    </a:cubicBezTo>
                    <a:cubicBezTo>
                      <a:pt x="304623" y="929996"/>
                      <a:pt x="114695" y="906088"/>
                      <a:pt x="13825" y="618814"/>
                    </a:cubicBezTo>
                    <a:close/>
                  </a:path>
                </a:pathLst>
              </a:custGeom>
              <a:solidFill>
                <a:srgbClr val="0A2073"/>
              </a:solidFill>
              <a:ln w="9525" cap="flat">
                <a:noFill/>
                <a:prstDash val="solid"/>
                <a:miter/>
              </a:ln>
            </p:spPr>
            <p:txBody>
              <a:bodyPr rtlCol="0" anchor="ctr"/>
              <a:lstStyle/>
              <a:p>
                <a:endParaRPr lang="zh-CN" altLang="en-US"/>
              </a:p>
            </p:txBody>
          </p:sp>
          <p:sp>
            <p:nvSpPr>
              <p:cNvPr id="58" name="任意多边形: 形状 57"/>
              <p:cNvSpPr/>
              <p:nvPr/>
            </p:nvSpPr>
            <p:spPr>
              <a:xfrm>
                <a:off x="8539002" y="5184540"/>
                <a:ext cx="955088" cy="985361"/>
              </a:xfrm>
              <a:custGeom>
                <a:avLst/>
                <a:gdLst>
                  <a:gd name="connsiteX0" fmla="*/ 534568 w 955088"/>
                  <a:gd name="connsiteY0" fmla="*/ 985361 h 985361"/>
                  <a:gd name="connsiteX1" fmla="*/ 533044 w 955088"/>
                  <a:gd name="connsiteY1" fmla="*/ 985266 h 985361"/>
                  <a:gd name="connsiteX2" fmla="*/ 515327 w 955088"/>
                  <a:gd name="connsiteY2" fmla="*/ 982313 h 985361"/>
                  <a:gd name="connsiteX3" fmla="*/ 14408 w 955088"/>
                  <a:gd name="connsiteY3" fmla="*/ 631317 h 985361"/>
                  <a:gd name="connsiteX4" fmla="*/ 14026 w 955088"/>
                  <a:gd name="connsiteY4" fmla="*/ 629698 h 985361"/>
                  <a:gd name="connsiteX5" fmla="*/ 11645 w 955088"/>
                  <a:gd name="connsiteY5" fmla="*/ 345567 h 985361"/>
                  <a:gd name="connsiteX6" fmla="*/ 487038 w 955088"/>
                  <a:gd name="connsiteY6" fmla="*/ 0 h 985361"/>
                  <a:gd name="connsiteX7" fmla="*/ 500087 w 955088"/>
                  <a:gd name="connsiteY7" fmla="*/ 286 h 985361"/>
                  <a:gd name="connsiteX8" fmla="*/ 501135 w 955088"/>
                  <a:gd name="connsiteY8" fmla="*/ 286 h 985361"/>
                  <a:gd name="connsiteX9" fmla="*/ 707542 w 955088"/>
                  <a:gd name="connsiteY9" fmla="*/ 49244 h 985361"/>
                  <a:gd name="connsiteX10" fmla="*/ 938999 w 955088"/>
                  <a:gd name="connsiteY10" fmla="*/ 371475 h 985361"/>
                  <a:gd name="connsiteX11" fmla="*/ 888707 w 955088"/>
                  <a:gd name="connsiteY11" fmla="*/ 692944 h 985361"/>
                  <a:gd name="connsiteX12" fmla="*/ 537044 w 955088"/>
                  <a:gd name="connsiteY12" fmla="*/ 985076 h 985361"/>
                  <a:gd name="connsiteX13" fmla="*/ 534568 w 955088"/>
                  <a:gd name="connsiteY13" fmla="*/ 985361 h 985361"/>
                  <a:gd name="connsiteX14" fmla="*/ 32314 w 955088"/>
                  <a:gd name="connsiteY14" fmla="*/ 625793 h 985361"/>
                  <a:gd name="connsiteX15" fmla="*/ 518280 w 955088"/>
                  <a:gd name="connsiteY15" fmla="*/ 963740 h 985361"/>
                  <a:gd name="connsiteX16" fmla="*/ 533996 w 955088"/>
                  <a:gd name="connsiteY16" fmla="*/ 966311 h 985361"/>
                  <a:gd name="connsiteX17" fmla="*/ 872039 w 955088"/>
                  <a:gd name="connsiteY17" fmla="*/ 683800 h 985361"/>
                  <a:gd name="connsiteX18" fmla="*/ 920711 w 955088"/>
                  <a:gd name="connsiteY18" fmla="*/ 376619 h 985361"/>
                  <a:gd name="connsiteX19" fmla="*/ 920330 w 955088"/>
                  <a:gd name="connsiteY19" fmla="*/ 375095 h 985361"/>
                  <a:gd name="connsiteX20" fmla="*/ 500849 w 955088"/>
                  <a:gd name="connsiteY20" fmla="*/ 18860 h 985361"/>
                  <a:gd name="connsiteX21" fmla="*/ 499420 w 955088"/>
                  <a:gd name="connsiteY21" fmla="*/ 18860 h 985361"/>
                  <a:gd name="connsiteX22" fmla="*/ 486752 w 955088"/>
                  <a:gd name="connsiteY22" fmla="*/ 18574 h 985361"/>
                  <a:gd name="connsiteX23" fmla="*/ 29457 w 955088"/>
                  <a:gd name="connsiteY23" fmla="*/ 350425 h 985361"/>
                  <a:gd name="connsiteX24" fmla="*/ 32314 w 955088"/>
                  <a:gd name="connsiteY24" fmla="*/ 625793 h 98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5088" h="985361">
                    <a:moveTo>
                      <a:pt x="534568" y="985361"/>
                    </a:moveTo>
                    <a:cubicBezTo>
                      <a:pt x="534092" y="985361"/>
                      <a:pt x="533520" y="985361"/>
                      <a:pt x="533044" y="985266"/>
                    </a:cubicBezTo>
                    <a:lnTo>
                      <a:pt x="515327" y="982313"/>
                    </a:lnTo>
                    <a:cubicBezTo>
                      <a:pt x="300157" y="946785"/>
                      <a:pt x="114325" y="916115"/>
                      <a:pt x="14408" y="631317"/>
                    </a:cubicBezTo>
                    <a:cubicBezTo>
                      <a:pt x="14217" y="630841"/>
                      <a:pt x="14122" y="630269"/>
                      <a:pt x="14026" y="629698"/>
                    </a:cubicBezTo>
                    <a:cubicBezTo>
                      <a:pt x="-15501" y="450056"/>
                      <a:pt x="10598" y="349758"/>
                      <a:pt x="11645" y="345567"/>
                    </a:cubicBezTo>
                    <a:cubicBezTo>
                      <a:pt x="109086" y="16669"/>
                      <a:pt x="424745" y="0"/>
                      <a:pt x="487038" y="0"/>
                    </a:cubicBezTo>
                    <a:cubicBezTo>
                      <a:pt x="495420" y="0"/>
                      <a:pt x="500087" y="286"/>
                      <a:pt x="500087" y="286"/>
                    </a:cubicBezTo>
                    <a:lnTo>
                      <a:pt x="501135" y="286"/>
                    </a:lnTo>
                    <a:cubicBezTo>
                      <a:pt x="518566" y="286"/>
                      <a:pt x="610292" y="2667"/>
                      <a:pt x="707542" y="49244"/>
                    </a:cubicBezTo>
                    <a:cubicBezTo>
                      <a:pt x="834320" y="110109"/>
                      <a:pt x="914330" y="221552"/>
                      <a:pt x="938999" y="371475"/>
                    </a:cubicBezTo>
                    <a:cubicBezTo>
                      <a:pt x="971575" y="468725"/>
                      <a:pt x="954620" y="576929"/>
                      <a:pt x="888707" y="692944"/>
                    </a:cubicBezTo>
                    <a:cubicBezTo>
                      <a:pt x="800125" y="857917"/>
                      <a:pt x="698207" y="942594"/>
                      <a:pt x="537044" y="985076"/>
                    </a:cubicBezTo>
                    <a:cubicBezTo>
                      <a:pt x="536092" y="985266"/>
                      <a:pt x="535330" y="985361"/>
                      <a:pt x="534568" y="985361"/>
                    </a:cubicBezTo>
                    <a:close/>
                    <a:moveTo>
                      <a:pt x="32314" y="625793"/>
                    </a:moveTo>
                    <a:cubicBezTo>
                      <a:pt x="128612" y="899446"/>
                      <a:pt x="309206" y="929259"/>
                      <a:pt x="518280" y="963740"/>
                    </a:cubicBezTo>
                    <a:lnTo>
                      <a:pt x="533996" y="966311"/>
                    </a:lnTo>
                    <a:cubicBezTo>
                      <a:pt x="690397" y="924687"/>
                      <a:pt x="785361" y="845344"/>
                      <a:pt x="872039" y="683800"/>
                    </a:cubicBezTo>
                    <a:cubicBezTo>
                      <a:pt x="935475" y="572072"/>
                      <a:pt x="951858" y="468821"/>
                      <a:pt x="920711" y="376619"/>
                    </a:cubicBezTo>
                    <a:cubicBezTo>
                      <a:pt x="920521" y="376142"/>
                      <a:pt x="920426" y="375666"/>
                      <a:pt x="920330" y="375095"/>
                    </a:cubicBezTo>
                    <a:cubicBezTo>
                      <a:pt x="863847" y="28861"/>
                      <a:pt x="537902" y="18860"/>
                      <a:pt x="500849" y="18860"/>
                    </a:cubicBezTo>
                    <a:lnTo>
                      <a:pt x="499420" y="18860"/>
                    </a:lnTo>
                    <a:cubicBezTo>
                      <a:pt x="498563" y="18860"/>
                      <a:pt x="494277" y="18574"/>
                      <a:pt x="486752" y="18574"/>
                    </a:cubicBezTo>
                    <a:cubicBezTo>
                      <a:pt x="426840" y="18574"/>
                      <a:pt x="123088" y="34576"/>
                      <a:pt x="29457" y="350425"/>
                    </a:cubicBezTo>
                    <a:cubicBezTo>
                      <a:pt x="29457" y="351377"/>
                      <a:pt x="3835" y="451009"/>
                      <a:pt x="32314" y="625793"/>
                    </a:cubicBezTo>
                    <a:close/>
                  </a:path>
                </a:pathLst>
              </a:custGeom>
              <a:solidFill>
                <a:srgbClr val="0A2073"/>
              </a:solidFill>
              <a:ln w="9525" cap="flat">
                <a:noFill/>
                <a:prstDash val="solid"/>
                <a:miter/>
              </a:ln>
            </p:spPr>
            <p:txBody>
              <a:bodyPr rtlCol="0" anchor="ctr"/>
              <a:lstStyle/>
              <a:p>
                <a:endParaRPr lang="zh-CN" altLang="en-US"/>
              </a:p>
            </p:txBody>
          </p:sp>
          <p:sp>
            <p:nvSpPr>
              <p:cNvPr id="59" name="任意多边形: 形状 58"/>
              <p:cNvSpPr/>
              <p:nvPr/>
            </p:nvSpPr>
            <p:spPr>
              <a:xfrm>
                <a:off x="8640547" y="5448954"/>
                <a:ext cx="760825" cy="808282"/>
              </a:xfrm>
              <a:custGeom>
                <a:avLst/>
                <a:gdLst>
                  <a:gd name="connsiteX0" fmla="*/ 33449 w 760825"/>
                  <a:gd name="connsiteY0" fmla="*/ 349568 h 808282"/>
                  <a:gd name="connsiteX1" fmla="*/ 84217 w 760825"/>
                  <a:gd name="connsiteY1" fmla="*/ 352902 h 808282"/>
                  <a:gd name="connsiteX2" fmla="*/ 84217 w 760825"/>
                  <a:gd name="connsiteY2" fmla="*/ 284322 h 808282"/>
                  <a:gd name="connsiteX3" fmla="*/ 84217 w 760825"/>
                  <a:gd name="connsiteY3" fmla="*/ 264987 h 808282"/>
                  <a:gd name="connsiteX4" fmla="*/ 465408 w 760825"/>
                  <a:gd name="connsiteY4" fmla="*/ 1 h 808282"/>
                  <a:gd name="connsiteX5" fmla="*/ 759635 w 760825"/>
                  <a:gd name="connsiteY5" fmla="*/ 495396 h 808282"/>
                  <a:gd name="connsiteX6" fmla="*/ 730584 w 760825"/>
                  <a:gd name="connsiteY6" fmla="*/ 607982 h 808282"/>
                  <a:gd name="connsiteX7" fmla="*/ 435976 w 760825"/>
                  <a:gd name="connsiteY7" fmla="*/ 808102 h 808282"/>
                  <a:gd name="connsiteX8" fmla="*/ 408448 w 760825"/>
                  <a:gd name="connsiteY8" fmla="*/ 808102 h 808282"/>
                  <a:gd name="connsiteX9" fmla="*/ 113840 w 760825"/>
                  <a:gd name="connsiteY9" fmla="*/ 607982 h 808282"/>
                  <a:gd name="connsiteX10" fmla="*/ 88599 w 760825"/>
                  <a:gd name="connsiteY10" fmla="*/ 523304 h 808282"/>
                  <a:gd name="connsiteX11" fmla="*/ 3541 w 760825"/>
                  <a:gd name="connsiteY11" fmla="*/ 433198 h 808282"/>
                  <a:gd name="connsiteX12" fmla="*/ 33449 w 760825"/>
                  <a:gd name="connsiteY12" fmla="*/ 349568 h 80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0825" h="808282">
                    <a:moveTo>
                      <a:pt x="33449" y="349568"/>
                    </a:moveTo>
                    <a:cubicBezTo>
                      <a:pt x="53452" y="340424"/>
                      <a:pt x="76312" y="350045"/>
                      <a:pt x="84217" y="352902"/>
                    </a:cubicBezTo>
                    <a:lnTo>
                      <a:pt x="84217" y="284322"/>
                    </a:lnTo>
                    <a:cubicBezTo>
                      <a:pt x="84217" y="240507"/>
                      <a:pt x="82598" y="266320"/>
                      <a:pt x="84217" y="264987"/>
                    </a:cubicBezTo>
                    <a:cubicBezTo>
                      <a:pt x="412449" y="182786"/>
                      <a:pt x="457883" y="-475"/>
                      <a:pt x="465408" y="1"/>
                    </a:cubicBezTo>
                    <a:cubicBezTo>
                      <a:pt x="585232" y="7526"/>
                      <a:pt x="777733" y="38958"/>
                      <a:pt x="759635" y="495396"/>
                    </a:cubicBezTo>
                    <a:cubicBezTo>
                      <a:pt x="753825" y="539116"/>
                      <a:pt x="746014" y="566643"/>
                      <a:pt x="730584" y="607982"/>
                    </a:cubicBezTo>
                    <a:cubicBezTo>
                      <a:pt x="676958" y="723234"/>
                      <a:pt x="579517" y="798577"/>
                      <a:pt x="435976" y="808102"/>
                    </a:cubicBezTo>
                    <a:cubicBezTo>
                      <a:pt x="431404" y="808388"/>
                      <a:pt x="413020" y="808292"/>
                      <a:pt x="408448" y="808102"/>
                    </a:cubicBezTo>
                    <a:cubicBezTo>
                      <a:pt x="267478" y="801054"/>
                      <a:pt x="160798" y="725711"/>
                      <a:pt x="113840" y="607982"/>
                    </a:cubicBezTo>
                    <a:cubicBezTo>
                      <a:pt x="97267" y="573120"/>
                      <a:pt x="97457" y="557309"/>
                      <a:pt x="88599" y="523304"/>
                    </a:cubicBezTo>
                    <a:cubicBezTo>
                      <a:pt x="12018" y="490348"/>
                      <a:pt x="3541" y="433198"/>
                      <a:pt x="3541" y="433198"/>
                    </a:cubicBezTo>
                    <a:cubicBezTo>
                      <a:pt x="-12938" y="373000"/>
                      <a:pt x="33449" y="349568"/>
                      <a:pt x="33449" y="349568"/>
                    </a:cubicBezTo>
                    <a:close/>
                  </a:path>
                </a:pathLst>
              </a:custGeom>
              <a:solidFill>
                <a:srgbClr val="FFFFFF"/>
              </a:solidFill>
              <a:ln w="9525" cap="flat">
                <a:noFill/>
                <a:prstDash val="solid"/>
                <a:miter/>
              </a:ln>
            </p:spPr>
            <p:txBody>
              <a:bodyPr rtlCol="0" anchor="ctr"/>
              <a:lstStyle/>
              <a:p>
                <a:endParaRPr lang="zh-CN" altLang="en-US"/>
              </a:p>
            </p:txBody>
          </p:sp>
          <p:sp>
            <p:nvSpPr>
              <p:cNvPr id="60" name="任意多边形: 形状 59"/>
              <p:cNvSpPr/>
              <p:nvPr/>
            </p:nvSpPr>
            <p:spPr>
              <a:xfrm>
                <a:off x="8631115" y="5439715"/>
                <a:ext cx="779730" cy="826960"/>
              </a:xfrm>
              <a:custGeom>
                <a:avLst/>
                <a:gdLst>
                  <a:gd name="connsiteX0" fmla="*/ 432835 w 779730"/>
                  <a:gd name="connsiteY0" fmla="*/ 826961 h 826960"/>
                  <a:gd name="connsiteX1" fmla="*/ 417404 w 779730"/>
                  <a:gd name="connsiteY1" fmla="*/ 826770 h 826960"/>
                  <a:gd name="connsiteX2" fmla="*/ 114509 w 779730"/>
                  <a:gd name="connsiteY2" fmla="*/ 620840 h 826960"/>
                  <a:gd name="connsiteX3" fmla="*/ 94793 w 779730"/>
                  <a:gd name="connsiteY3" fmla="*/ 560356 h 826960"/>
                  <a:gd name="connsiteX4" fmla="*/ 90030 w 779730"/>
                  <a:gd name="connsiteY4" fmla="*/ 539496 h 826960"/>
                  <a:gd name="connsiteX5" fmla="*/ 3734 w 779730"/>
                  <a:gd name="connsiteY5" fmla="*/ 444722 h 826960"/>
                  <a:gd name="connsiteX6" fmla="*/ 38690 w 779730"/>
                  <a:gd name="connsiteY6" fmla="*/ 350615 h 826960"/>
                  <a:gd name="connsiteX7" fmla="*/ 61741 w 779730"/>
                  <a:gd name="connsiteY7" fmla="*/ 345758 h 826960"/>
                  <a:gd name="connsiteX8" fmla="*/ 84220 w 779730"/>
                  <a:gd name="connsiteY8" fmla="*/ 349187 h 826960"/>
                  <a:gd name="connsiteX9" fmla="*/ 84220 w 779730"/>
                  <a:gd name="connsiteY9" fmla="*/ 293751 h 826960"/>
                  <a:gd name="connsiteX10" fmla="*/ 84125 w 779730"/>
                  <a:gd name="connsiteY10" fmla="*/ 276320 h 826960"/>
                  <a:gd name="connsiteX11" fmla="*/ 83839 w 779730"/>
                  <a:gd name="connsiteY11" fmla="*/ 266129 h 826960"/>
                  <a:gd name="connsiteX12" fmla="*/ 93078 w 779730"/>
                  <a:gd name="connsiteY12" fmla="*/ 258699 h 826960"/>
                  <a:gd name="connsiteX13" fmla="*/ 100889 w 779730"/>
                  <a:gd name="connsiteY13" fmla="*/ 262890 h 826960"/>
                  <a:gd name="connsiteX14" fmla="*/ 460267 w 779730"/>
                  <a:gd name="connsiteY14" fmla="*/ 15240 h 826960"/>
                  <a:gd name="connsiteX15" fmla="*/ 474840 w 779730"/>
                  <a:gd name="connsiteY15" fmla="*/ 0 h 826960"/>
                  <a:gd name="connsiteX16" fmla="*/ 778497 w 779730"/>
                  <a:gd name="connsiteY16" fmla="*/ 505111 h 826960"/>
                  <a:gd name="connsiteX17" fmla="*/ 748779 w 779730"/>
                  <a:gd name="connsiteY17" fmla="*/ 620649 h 826960"/>
                  <a:gd name="connsiteX18" fmla="*/ 445979 w 779730"/>
                  <a:gd name="connsiteY18" fmla="*/ 826770 h 826960"/>
                  <a:gd name="connsiteX19" fmla="*/ 432835 w 779730"/>
                  <a:gd name="connsiteY19" fmla="*/ 826961 h 826960"/>
                  <a:gd name="connsiteX20" fmla="*/ 61741 w 779730"/>
                  <a:gd name="connsiteY20" fmla="*/ 364426 h 826960"/>
                  <a:gd name="connsiteX21" fmla="*/ 46787 w 779730"/>
                  <a:gd name="connsiteY21" fmla="*/ 367475 h 826960"/>
                  <a:gd name="connsiteX22" fmla="*/ 22022 w 779730"/>
                  <a:gd name="connsiteY22" fmla="*/ 440150 h 826960"/>
                  <a:gd name="connsiteX23" fmla="*/ 22212 w 779730"/>
                  <a:gd name="connsiteY23" fmla="*/ 441293 h 826960"/>
                  <a:gd name="connsiteX24" fmla="*/ 101651 w 779730"/>
                  <a:gd name="connsiteY24" fmla="*/ 524161 h 826960"/>
                  <a:gd name="connsiteX25" fmla="*/ 106985 w 779730"/>
                  <a:gd name="connsiteY25" fmla="*/ 530447 h 826960"/>
                  <a:gd name="connsiteX26" fmla="*/ 113081 w 779730"/>
                  <a:gd name="connsiteY26" fmla="*/ 556451 h 826960"/>
                  <a:gd name="connsiteX27" fmla="*/ 131654 w 779730"/>
                  <a:gd name="connsiteY27" fmla="*/ 613410 h 826960"/>
                  <a:gd name="connsiteX28" fmla="*/ 418262 w 779730"/>
                  <a:gd name="connsiteY28" fmla="*/ 808101 h 826960"/>
                  <a:gd name="connsiteX29" fmla="*/ 444741 w 779730"/>
                  <a:gd name="connsiteY29" fmla="*/ 808101 h 826960"/>
                  <a:gd name="connsiteX30" fmla="*/ 731444 w 779730"/>
                  <a:gd name="connsiteY30" fmla="*/ 613410 h 826960"/>
                  <a:gd name="connsiteX31" fmla="*/ 759733 w 779730"/>
                  <a:gd name="connsiteY31" fmla="*/ 503587 h 826960"/>
                  <a:gd name="connsiteX32" fmla="*/ 479317 w 779730"/>
                  <a:gd name="connsiteY32" fmla="*/ 19145 h 826960"/>
                  <a:gd name="connsiteX33" fmla="*/ 476936 w 779730"/>
                  <a:gd name="connsiteY33" fmla="*/ 23813 h 826960"/>
                  <a:gd name="connsiteX34" fmla="*/ 102889 w 779730"/>
                  <a:gd name="connsiteY34" fmla="*/ 281845 h 826960"/>
                  <a:gd name="connsiteX35" fmla="*/ 102889 w 779730"/>
                  <a:gd name="connsiteY35" fmla="*/ 293846 h 826960"/>
                  <a:gd name="connsiteX36" fmla="*/ 102889 w 779730"/>
                  <a:gd name="connsiteY36" fmla="*/ 362426 h 826960"/>
                  <a:gd name="connsiteX37" fmla="*/ 98888 w 779730"/>
                  <a:gd name="connsiteY37" fmla="*/ 370142 h 826960"/>
                  <a:gd name="connsiteX38" fmla="*/ 90316 w 779730"/>
                  <a:gd name="connsiteY38" fmla="*/ 371284 h 826960"/>
                  <a:gd name="connsiteX39" fmla="*/ 88601 w 779730"/>
                  <a:gd name="connsiteY39" fmla="*/ 370618 h 826960"/>
                  <a:gd name="connsiteX40" fmla="*/ 61741 w 779730"/>
                  <a:gd name="connsiteY40" fmla="*/ 364426 h 82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79730" h="826960">
                    <a:moveTo>
                      <a:pt x="432835" y="826961"/>
                    </a:moveTo>
                    <a:cubicBezTo>
                      <a:pt x="426548" y="826961"/>
                      <a:pt x="419976" y="826865"/>
                      <a:pt x="417404" y="826770"/>
                    </a:cubicBezTo>
                    <a:cubicBezTo>
                      <a:pt x="274339" y="819626"/>
                      <a:pt x="163944" y="744569"/>
                      <a:pt x="114509" y="620840"/>
                    </a:cubicBezTo>
                    <a:cubicBezTo>
                      <a:pt x="102508" y="595598"/>
                      <a:pt x="98888" y="579215"/>
                      <a:pt x="94793" y="560356"/>
                    </a:cubicBezTo>
                    <a:cubicBezTo>
                      <a:pt x="93364" y="553974"/>
                      <a:pt x="91935" y="547211"/>
                      <a:pt x="90030" y="539496"/>
                    </a:cubicBezTo>
                    <a:cubicBezTo>
                      <a:pt x="16783" y="506159"/>
                      <a:pt x="4972" y="451485"/>
                      <a:pt x="3734" y="444722"/>
                    </a:cubicBezTo>
                    <a:cubicBezTo>
                      <a:pt x="-14173" y="378142"/>
                      <a:pt x="38119" y="350901"/>
                      <a:pt x="38690" y="350615"/>
                    </a:cubicBezTo>
                    <a:cubicBezTo>
                      <a:pt x="45834" y="347377"/>
                      <a:pt x="53549" y="345758"/>
                      <a:pt x="61741" y="345758"/>
                    </a:cubicBezTo>
                    <a:cubicBezTo>
                      <a:pt x="70028" y="345758"/>
                      <a:pt x="77933" y="347377"/>
                      <a:pt x="84220" y="349187"/>
                    </a:cubicBezTo>
                    <a:lnTo>
                      <a:pt x="84220" y="293751"/>
                    </a:lnTo>
                    <a:cubicBezTo>
                      <a:pt x="84220" y="285845"/>
                      <a:pt x="84125" y="280225"/>
                      <a:pt x="84125" y="276320"/>
                    </a:cubicBezTo>
                    <a:cubicBezTo>
                      <a:pt x="82696" y="271463"/>
                      <a:pt x="83839" y="266224"/>
                      <a:pt x="83839" y="266129"/>
                    </a:cubicBezTo>
                    <a:cubicBezTo>
                      <a:pt x="84791" y="261842"/>
                      <a:pt x="88697" y="258699"/>
                      <a:pt x="93078" y="258699"/>
                    </a:cubicBezTo>
                    <a:cubicBezTo>
                      <a:pt x="97174" y="258699"/>
                      <a:pt x="99555" y="260413"/>
                      <a:pt x="100889" y="262890"/>
                    </a:cubicBezTo>
                    <a:cubicBezTo>
                      <a:pt x="279768" y="216217"/>
                      <a:pt x="400640" y="132969"/>
                      <a:pt x="460267" y="15240"/>
                    </a:cubicBezTo>
                    <a:cubicBezTo>
                      <a:pt x="465601" y="4763"/>
                      <a:pt x="467982" y="0"/>
                      <a:pt x="474840" y="0"/>
                    </a:cubicBezTo>
                    <a:cubicBezTo>
                      <a:pt x="634765" y="10001"/>
                      <a:pt x="795452" y="77819"/>
                      <a:pt x="778497" y="505111"/>
                    </a:cubicBezTo>
                    <a:cubicBezTo>
                      <a:pt x="772211" y="552545"/>
                      <a:pt x="763638" y="581120"/>
                      <a:pt x="748779" y="620649"/>
                    </a:cubicBezTo>
                    <a:cubicBezTo>
                      <a:pt x="690200" y="746570"/>
                      <a:pt x="585616" y="817626"/>
                      <a:pt x="445979" y="826770"/>
                    </a:cubicBezTo>
                    <a:cubicBezTo>
                      <a:pt x="443789" y="826865"/>
                      <a:pt x="438359" y="826961"/>
                      <a:pt x="432835" y="826961"/>
                    </a:cubicBezTo>
                    <a:close/>
                    <a:moveTo>
                      <a:pt x="61741" y="364426"/>
                    </a:moveTo>
                    <a:cubicBezTo>
                      <a:pt x="56216" y="364426"/>
                      <a:pt x="51168" y="365474"/>
                      <a:pt x="46787" y="367475"/>
                    </a:cubicBezTo>
                    <a:cubicBezTo>
                      <a:pt x="45548" y="368141"/>
                      <a:pt x="7829" y="388334"/>
                      <a:pt x="22022" y="440150"/>
                    </a:cubicBezTo>
                    <a:cubicBezTo>
                      <a:pt x="22117" y="440531"/>
                      <a:pt x="22212" y="440912"/>
                      <a:pt x="22212" y="441293"/>
                    </a:cubicBezTo>
                    <a:cubicBezTo>
                      <a:pt x="22498" y="443389"/>
                      <a:pt x="31356" y="493871"/>
                      <a:pt x="101651" y="524161"/>
                    </a:cubicBezTo>
                    <a:cubicBezTo>
                      <a:pt x="104318" y="525304"/>
                      <a:pt x="106318" y="527590"/>
                      <a:pt x="106985" y="530447"/>
                    </a:cubicBezTo>
                    <a:cubicBezTo>
                      <a:pt x="109556" y="540353"/>
                      <a:pt x="111366" y="548640"/>
                      <a:pt x="113081" y="556451"/>
                    </a:cubicBezTo>
                    <a:cubicBezTo>
                      <a:pt x="117081" y="574929"/>
                      <a:pt x="120320" y="589597"/>
                      <a:pt x="131654" y="613410"/>
                    </a:cubicBezTo>
                    <a:cubicBezTo>
                      <a:pt x="178422" y="730568"/>
                      <a:pt x="282816" y="801338"/>
                      <a:pt x="418262" y="808101"/>
                    </a:cubicBezTo>
                    <a:cubicBezTo>
                      <a:pt x="422643" y="808292"/>
                      <a:pt x="440264" y="808387"/>
                      <a:pt x="444741" y="808101"/>
                    </a:cubicBezTo>
                    <a:cubicBezTo>
                      <a:pt x="577139" y="799338"/>
                      <a:pt x="676199" y="732092"/>
                      <a:pt x="731444" y="613410"/>
                    </a:cubicBezTo>
                    <a:cubicBezTo>
                      <a:pt x="745445" y="575882"/>
                      <a:pt x="753827" y="548354"/>
                      <a:pt x="759733" y="503587"/>
                    </a:cubicBezTo>
                    <a:cubicBezTo>
                      <a:pt x="777830" y="45720"/>
                      <a:pt x="579806" y="25527"/>
                      <a:pt x="479317" y="19145"/>
                    </a:cubicBezTo>
                    <a:cubicBezTo>
                      <a:pt x="478555" y="20574"/>
                      <a:pt x="477698" y="22193"/>
                      <a:pt x="476936" y="23813"/>
                    </a:cubicBezTo>
                    <a:cubicBezTo>
                      <a:pt x="414452" y="147066"/>
                      <a:pt x="288722" y="233934"/>
                      <a:pt x="102889" y="281845"/>
                    </a:cubicBezTo>
                    <a:cubicBezTo>
                      <a:pt x="102889" y="285083"/>
                      <a:pt x="102889" y="289084"/>
                      <a:pt x="102889" y="293846"/>
                    </a:cubicBezTo>
                    <a:lnTo>
                      <a:pt x="102889" y="362426"/>
                    </a:lnTo>
                    <a:cubicBezTo>
                      <a:pt x="102889" y="365474"/>
                      <a:pt x="101365" y="368332"/>
                      <a:pt x="98888" y="370142"/>
                    </a:cubicBezTo>
                    <a:cubicBezTo>
                      <a:pt x="96412" y="371856"/>
                      <a:pt x="93173" y="372332"/>
                      <a:pt x="90316" y="371284"/>
                    </a:cubicBezTo>
                    <a:lnTo>
                      <a:pt x="88601" y="370618"/>
                    </a:lnTo>
                    <a:cubicBezTo>
                      <a:pt x="83077" y="368237"/>
                      <a:pt x="72695" y="364426"/>
                      <a:pt x="61741" y="364426"/>
                    </a:cubicBezTo>
                    <a:close/>
                  </a:path>
                </a:pathLst>
              </a:custGeom>
              <a:solidFill>
                <a:srgbClr val="0A2073"/>
              </a:solidFill>
              <a:ln w="9525" cap="flat">
                <a:noFill/>
                <a:prstDash val="solid"/>
                <a:miter/>
              </a:ln>
            </p:spPr>
            <p:txBody>
              <a:bodyPr rtlCol="0" anchor="ctr"/>
              <a:lstStyle/>
              <a:p>
                <a:endParaRPr lang="zh-CN" altLang="en-US"/>
              </a:p>
            </p:txBody>
          </p:sp>
          <p:sp>
            <p:nvSpPr>
              <p:cNvPr id="61" name="任意多边形: 形状 60"/>
              <p:cNvSpPr/>
              <p:nvPr/>
            </p:nvSpPr>
            <p:spPr>
              <a:xfrm>
                <a:off x="8684141" y="5830325"/>
                <a:ext cx="50372" cy="96498"/>
              </a:xfrm>
              <a:custGeom>
                <a:avLst/>
                <a:gdLst>
                  <a:gd name="connsiteX0" fmla="*/ 40623 w 50372"/>
                  <a:gd name="connsiteY0" fmla="*/ 96499 h 96498"/>
                  <a:gd name="connsiteX1" fmla="*/ 35766 w 50372"/>
                  <a:gd name="connsiteY1" fmla="*/ 95165 h 96498"/>
                  <a:gd name="connsiteX2" fmla="*/ 15573 w 50372"/>
                  <a:gd name="connsiteY2" fmla="*/ 60971 h 96498"/>
                  <a:gd name="connsiteX3" fmla="*/ 30336 w 50372"/>
                  <a:gd name="connsiteY3" fmla="*/ 27919 h 96498"/>
                  <a:gd name="connsiteX4" fmla="*/ 25193 w 50372"/>
                  <a:gd name="connsiteY4" fmla="*/ 20584 h 96498"/>
                  <a:gd name="connsiteX5" fmla="*/ 12144 w 50372"/>
                  <a:gd name="connsiteY5" fmla="*/ 19537 h 96498"/>
                  <a:gd name="connsiteX6" fmla="*/ 428 w 50372"/>
                  <a:gd name="connsiteY6" fmla="*/ 13346 h 96498"/>
                  <a:gd name="connsiteX7" fmla="*/ 6524 w 50372"/>
                  <a:gd name="connsiteY7" fmla="*/ 1630 h 96498"/>
                  <a:gd name="connsiteX8" fmla="*/ 35004 w 50372"/>
                  <a:gd name="connsiteY8" fmla="*/ 4487 h 96498"/>
                  <a:gd name="connsiteX9" fmla="*/ 50148 w 50372"/>
                  <a:gd name="connsiteY9" fmla="*/ 29347 h 96498"/>
                  <a:gd name="connsiteX10" fmla="*/ 47100 w 50372"/>
                  <a:gd name="connsiteY10" fmla="*/ 38015 h 96498"/>
                  <a:gd name="connsiteX11" fmla="*/ 34527 w 50372"/>
                  <a:gd name="connsiteY11" fmla="*/ 59066 h 96498"/>
                  <a:gd name="connsiteX12" fmla="*/ 45862 w 50372"/>
                  <a:gd name="connsiteY12" fmla="*/ 79163 h 96498"/>
                  <a:gd name="connsiteX13" fmla="*/ 49005 w 50372"/>
                  <a:gd name="connsiteY13" fmla="*/ 92117 h 96498"/>
                  <a:gd name="connsiteX14" fmla="*/ 40623 w 50372"/>
                  <a:gd name="connsiteY14" fmla="*/ 96499 h 9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372" h="96498">
                    <a:moveTo>
                      <a:pt x="40623" y="96499"/>
                    </a:moveTo>
                    <a:cubicBezTo>
                      <a:pt x="38909" y="96499"/>
                      <a:pt x="37290" y="96022"/>
                      <a:pt x="35766" y="95165"/>
                    </a:cubicBezTo>
                    <a:cubicBezTo>
                      <a:pt x="17287" y="83926"/>
                      <a:pt x="15668" y="61828"/>
                      <a:pt x="15573" y="60971"/>
                    </a:cubicBezTo>
                    <a:cubicBezTo>
                      <a:pt x="13572" y="47635"/>
                      <a:pt x="24050" y="34396"/>
                      <a:pt x="30336" y="27919"/>
                    </a:cubicBezTo>
                    <a:cubicBezTo>
                      <a:pt x="29193" y="24490"/>
                      <a:pt x="27479" y="22013"/>
                      <a:pt x="25193" y="20584"/>
                    </a:cubicBezTo>
                    <a:cubicBezTo>
                      <a:pt x="20716" y="17822"/>
                      <a:pt x="14239" y="18870"/>
                      <a:pt x="12144" y="19537"/>
                    </a:cubicBezTo>
                    <a:cubicBezTo>
                      <a:pt x="7191" y="21061"/>
                      <a:pt x="1952" y="18299"/>
                      <a:pt x="428" y="13346"/>
                    </a:cubicBezTo>
                    <a:cubicBezTo>
                      <a:pt x="-1096" y="8392"/>
                      <a:pt x="1571" y="3154"/>
                      <a:pt x="6524" y="1630"/>
                    </a:cubicBezTo>
                    <a:cubicBezTo>
                      <a:pt x="8143" y="1154"/>
                      <a:pt x="22431" y="-3133"/>
                      <a:pt x="35004" y="4487"/>
                    </a:cubicBezTo>
                    <a:cubicBezTo>
                      <a:pt x="40528" y="7916"/>
                      <a:pt x="47672" y="14965"/>
                      <a:pt x="50148" y="29347"/>
                    </a:cubicBezTo>
                    <a:cubicBezTo>
                      <a:pt x="50720" y="32586"/>
                      <a:pt x="49482" y="35825"/>
                      <a:pt x="47100" y="38015"/>
                    </a:cubicBezTo>
                    <a:cubicBezTo>
                      <a:pt x="41481" y="42968"/>
                      <a:pt x="33670" y="53065"/>
                      <a:pt x="34527" y="59066"/>
                    </a:cubicBezTo>
                    <a:cubicBezTo>
                      <a:pt x="34623" y="59828"/>
                      <a:pt x="35766" y="73067"/>
                      <a:pt x="45862" y="79163"/>
                    </a:cubicBezTo>
                    <a:cubicBezTo>
                      <a:pt x="50339" y="81830"/>
                      <a:pt x="51672" y="87641"/>
                      <a:pt x="49005" y="92117"/>
                    </a:cubicBezTo>
                    <a:cubicBezTo>
                      <a:pt x="46815" y="94879"/>
                      <a:pt x="43767" y="96499"/>
                      <a:pt x="40623" y="96499"/>
                    </a:cubicBezTo>
                    <a:close/>
                  </a:path>
                </a:pathLst>
              </a:custGeom>
              <a:solidFill>
                <a:srgbClr val="0A2073"/>
              </a:solidFill>
              <a:ln w="9525" cap="flat">
                <a:noFill/>
                <a:prstDash val="solid"/>
                <a:miter/>
              </a:ln>
            </p:spPr>
            <p:txBody>
              <a:bodyPr rtlCol="0" anchor="ctr"/>
              <a:lstStyle/>
              <a:p>
                <a:endParaRPr lang="zh-CN" altLang="en-US"/>
              </a:p>
            </p:txBody>
          </p:sp>
          <p:sp>
            <p:nvSpPr>
              <p:cNvPr id="62" name="任意多边形: 形状 61"/>
              <p:cNvSpPr/>
              <p:nvPr/>
            </p:nvSpPr>
            <p:spPr>
              <a:xfrm>
                <a:off x="9201681" y="5812619"/>
                <a:ext cx="53149" cy="83439"/>
              </a:xfrm>
              <a:custGeom>
                <a:avLst/>
                <a:gdLst>
                  <a:gd name="connsiteX0" fmla="*/ 0 w 53149"/>
                  <a:gd name="connsiteY0" fmla="*/ 41720 h 83439"/>
                  <a:gd name="connsiteX1" fmla="*/ 26575 w 53149"/>
                  <a:gd name="connsiteY1" fmla="*/ 83439 h 83439"/>
                  <a:gd name="connsiteX2" fmla="*/ 53149 w 53149"/>
                  <a:gd name="connsiteY2" fmla="*/ 41720 h 83439"/>
                  <a:gd name="connsiteX3" fmla="*/ 26575 w 53149"/>
                  <a:gd name="connsiteY3" fmla="*/ 0 h 83439"/>
                  <a:gd name="connsiteX4" fmla="*/ 0 w 53149"/>
                  <a:gd name="connsiteY4" fmla="*/ 41720 h 83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9" h="83439">
                    <a:moveTo>
                      <a:pt x="0" y="41720"/>
                    </a:moveTo>
                    <a:cubicBezTo>
                      <a:pt x="0" y="64675"/>
                      <a:pt x="11906" y="83439"/>
                      <a:pt x="26575" y="83439"/>
                    </a:cubicBezTo>
                    <a:cubicBezTo>
                      <a:pt x="41243" y="83439"/>
                      <a:pt x="53149" y="64770"/>
                      <a:pt x="53149" y="41720"/>
                    </a:cubicBezTo>
                    <a:cubicBezTo>
                      <a:pt x="53149" y="18669"/>
                      <a:pt x="41243" y="0"/>
                      <a:pt x="26575" y="0"/>
                    </a:cubicBezTo>
                    <a:cubicBezTo>
                      <a:pt x="11906" y="0"/>
                      <a:pt x="0" y="18669"/>
                      <a:pt x="0" y="41720"/>
                    </a:cubicBezTo>
                    <a:close/>
                  </a:path>
                </a:pathLst>
              </a:custGeom>
              <a:solidFill>
                <a:srgbClr val="0A2073"/>
              </a:solidFill>
              <a:ln w="9525" cap="flat">
                <a:noFill/>
                <a:prstDash val="solid"/>
                <a:miter/>
              </a:ln>
            </p:spPr>
            <p:txBody>
              <a:bodyPr rtlCol="0" anchor="ctr"/>
              <a:lstStyle/>
              <a:p>
                <a:endParaRPr lang="zh-CN" altLang="en-US"/>
              </a:p>
            </p:txBody>
          </p:sp>
          <p:sp>
            <p:nvSpPr>
              <p:cNvPr id="63" name="任意多边形: 形状 62"/>
              <p:cNvSpPr/>
              <p:nvPr/>
            </p:nvSpPr>
            <p:spPr>
              <a:xfrm>
                <a:off x="8896024" y="5812619"/>
                <a:ext cx="53149" cy="83439"/>
              </a:xfrm>
              <a:custGeom>
                <a:avLst/>
                <a:gdLst>
                  <a:gd name="connsiteX0" fmla="*/ 0 w 53149"/>
                  <a:gd name="connsiteY0" fmla="*/ 41720 h 83439"/>
                  <a:gd name="connsiteX1" fmla="*/ 26575 w 53149"/>
                  <a:gd name="connsiteY1" fmla="*/ 83439 h 83439"/>
                  <a:gd name="connsiteX2" fmla="*/ 53150 w 53149"/>
                  <a:gd name="connsiteY2" fmla="*/ 41720 h 83439"/>
                  <a:gd name="connsiteX3" fmla="*/ 26575 w 53149"/>
                  <a:gd name="connsiteY3" fmla="*/ 0 h 83439"/>
                  <a:gd name="connsiteX4" fmla="*/ 0 w 53149"/>
                  <a:gd name="connsiteY4" fmla="*/ 41720 h 83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9" h="83439">
                    <a:moveTo>
                      <a:pt x="0" y="41720"/>
                    </a:moveTo>
                    <a:cubicBezTo>
                      <a:pt x="0" y="64675"/>
                      <a:pt x="11906" y="83439"/>
                      <a:pt x="26575" y="83439"/>
                    </a:cubicBezTo>
                    <a:cubicBezTo>
                      <a:pt x="41243" y="83439"/>
                      <a:pt x="53150" y="64770"/>
                      <a:pt x="53150" y="41720"/>
                    </a:cubicBezTo>
                    <a:cubicBezTo>
                      <a:pt x="53150" y="18669"/>
                      <a:pt x="41243" y="0"/>
                      <a:pt x="26575" y="0"/>
                    </a:cubicBezTo>
                    <a:cubicBezTo>
                      <a:pt x="11906" y="0"/>
                      <a:pt x="0" y="18669"/>
                      <a:pt x="0" y="41720"/>
                    </a:cubicBezTo>
                    <a:close/>
                  </a:path>
                </a:pathLst>
              </a:custGeom>
              <a:solidFill>
                <a:srgbClr val="0A2073"/>
              </a:solidFill>
              <a:ln w="9525" cap="flat">
                <a:noFill/>
                <a:prstDash val="solid"/>
                <a:miter/>
              </a:ln>
            </p:spPr>
            <p:txBody>
              <a:bodyPr rtlCol="0" anchor="ctr"/>
              <a:lstStyle/>
              <a:p>
                <a:endParaRPr lang="zh-CN" altLang="en-US"/>
              </a:p>
            </p:txBody>
          </p:sp>
          <p:sp>
            <p:nvSpPr>
              <p:cNvPr id="64" name="任意多边形: 形状 63"/>
              <p:cNvSpPr/>
              <p:nvPr/>
            </p:nvSpPr>
            <p:spPr>
              <a:xfrm>
                <a:off x="9080330" y="5863446"/>
                <a:ext cx="41218" cy="91857"/>
              </a:xfrm>
              <a:custGeom>
                <a:avLst/>
                <a:gdLst>
                  <a:gd name="connsiteX0" fmla="*/ 9433 w 41218"/>
                  <a:gd name="connsiteY0" fmla="*/ 91857 h 91857"/>
                  <a:gd name="connsiteX1" fmla="*/ 670 w 41218"/>
                  <a:gd name="connsiteY1" fmla="*/ 85951 h 91857"/>
                  <a:gd name="connsiteX2" fmla="*/ 5909 w 41218"/>
                  <a:gd name="connsiteY2" fmla="*/ 73759 h 91857"/>
                  <a:gd name="connsiteX3" fmla="*/ 22006 w 41218"/>
                  <a:gd name="connsiteY3" fmla="*/ 59853 h 91857"/>
                  <a:gd name="connsiteX4" fmla="*/ 2670 w 41218"/>
                  <a:gd name="connsiteY4" fmla="*/ 10990 h 91857"/>
                  <a:gd name="connsiteX5" fmla="*/ 10385 w 41218"/>
                  <a:gd name="connsiteY5" fmla="*/ 131 h 91857"/>
                  <a:gd name="connsiteX6" fmla="*/ 21244 w 41218"/>
                  <a:gd name="connsiteY6" fmla="*/ 7846 h 91857"/>
                  <a:gd name="connsiteX7" fmla="*/ 38770 w 41218"/>
                  <a:gd name="connsiteY7" fmla="*/ 50614 h 91857"/>
                  <a:gd name="connsiteX8" fmla="*/ 41151 w 41218"/>
                  <a:gd name="connsiteY8" fmla="*/ 55853 h 91857"/>
                  <a:gd name="connsiteX9" fmla="*/ 12957 w 41218"/>
                  <a:gd name="connsiteY9" fmla="*/ 91190 h 91857"/>
                  <a:gd name="connsiteX10" fmla="*/ 9433 w 41218"/>
                  <a:gd name="connsiteY10" fmla="*/ 91857 h 9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218" h="91857">
                    <a:moveTo>
                      <a:pt x="9433" y="91857"/>
                    </a:moveTo>
                    <a:cubicBezTo>
                      <a:pt x="5718" y="91857"/>
                      <a:pt x="2194" y="89666"/>
                      <a:pt x="670" y="85951"/>
                    </a:cubicBezTo>
                    <a:cubicBezTo>
                      <a:pt x="-1235" y="81094"/>
                      <a:pt x="1051" y="75665"/>
                      <a:pt x="5909" y="73759"/>
                    </a:cubicBezTo>
                    <a:cubicBezTo>
                      <a:pt x="17720" y="69092"/>
                      <a:pt x="21053" y="63092"/>
                      <a:pt x="22006" y="59853"/>
                    </a:cubicBezTo>
                    <a:cubicBezTo>
                      <a:pt x="8004" y="41470"/>
                      <a:pt x="2861" y="12323"/>
                      <a:pt x="2670" y="10990"/>
                    </a:cubicBezTo>
                    <a:cubicBezTo>
                      <a:pt x="1813" y="5846"/>
                      <a:pt x="5242" y="1084"/>
                      <a:pt x="10385" y="131"/>
                    </a:cubicBezTo>
                    <a:cubicBezTo>
                      <a:pt x="15529" y="-726"/>
                      <a:pt x="20291" y="2703"/>
                      <a:pt x="21244" y="7846"/>
                    </a:cubicBezTo>
                    <a:cubicBezTo>
                      <a:pt x="22577" y="15847"/>
                      <a:pt x="28388" y="39184"/>
                      <a:pt x="38770" y="50614"/>
                    </a:cubicBezTo>
                    <a:cubicBezTo>
                      <a:pt x="40103" y="52042"/>
                      <a:pt x="40865" y="53852"/>
                      <a:pt x="41151" y="55853"/>
                    </a:cubicBezTo>
                    <a:cubicBezTo>
                      <a:pt x="41246" y="56805"/>
                      <a:pt x="43437" y="78998"/>
                      <a:pt x="12957" y="91190"/>
                    </a:cubicBezTo>
                    <a:cubicBezTo>
                      <a:pt x="11719" y="91667"/>
                      <a:pt x="10576" y="91857"/>
                      <a:pt x="9433" y="91857"/>
                    </a:cubicBezTo>
                    <a:close/>
                  </a:path>
                </a:pathLst>
              </a:custGeom>
              <a:solidFill>
                <a:srgbClr val="0A2073"/>
              </a:solidFill>
              <a:ln w="9525" cap="flat">
                <a:noFill/>
                <a:prstDash val="solid"/>
                <a:miter/>
              </a:ln>
            </p:spPr>
            <p:txBody>
              <a:bodyPr rtlCol="0" anchor="ctr"/>
              <a:lstStyle/>
              <a:p>
                <a:endParaRPr lang="zh-CN" altLang="en-US"/>
              </a:p>
            </p:txBody>
          </p:sp>
          <p:sp>
            <p:nvSpPr>
              <p:cNvPr id="65" name="任意多边形: 形状 64"/>
              <p:cNvSpPr/>
              <p:nvPr/>
            </p:nvSpPr>
            <p:spPr>
              <a:xfrm>
                <a:off x="8886604" y="5677911"/>
                <a:ext cx="66917" cy="27266"/>
              </a:xfrm>
              <a:custGeom>
                <a:avLst/>
                <a:gdLst>
                  <a:gd name="connsiteX0" fmla="*/ 57616 w 66917"/>
                  <a:gd name="connsiteY0" fmla="*/ 27266 h 27266"/>
                  <a:gd name="connsiteX1" fmla="*/ 50663 w 66917"/>
                  <a:gd name="connsiteY1" fmla="*/ 24218 h 27266"/>
                  <a:gd name="connsiteX2" fmla="*/ 11706 w 66917"/>
                  <a:gd name="connsiteY2" fmla="*/ 21456 h 27266"/>
                  <a:gd name="connsiteX3" fmla="*/ 276 w 66917"/>
                  <a:gd name="connsiteY3" fmla="*/ 14693 h 27266"/>
                  <a:gd name="connsiteX4" fmla="*/ 7039 w 66917"/>
                  <a:gd name="connsiteY4" fmla="*/ 3263 h 27266"/>
                  <a:gd name="connsiteX5" fmla="*/ 64665 w 66917"/>
                  <a:gd name="connsiteY5" fmla="*/ 11740 h 27266"/>
                  <a:gd name="connsiteX6" fmla="*/ 63617 w 66917"/>
                  <a:gd name="connsiteY6" fmla="*/ 24980 h 27266"/>
                  <a:gd name="connsiteX7" fmla="*/ 57616 w 66917"/>
                  <a:gd name="connsiteY7" fmla="*/ 27266 h 2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917" h="27266">
                    <a:moveTo>
                      <a:pt x="57616" y="27266"/>
                    </a:moveTo>
                    <a:cubicBezTo>
                      <a:pt x="55045" y="27266"/>
                      <a:pt x="52473" y="26218"/>
                      <a:pt x="50663" y="24218"/>
                    </a:cubicBezTo>
                    <a:cubicBezTo>
                      <a:pt x="50092" y="23647"/>
                      <a:pt x="39709" y="14407"/>
                      <a:pt x="11706" y="21456"/>
                    </a:cubicBezTo>
                    <a:cubicBezTo>
                      <a:pt x="6658" y="22694"/>
                      <a:pt x="1609" y="19741"/>
                      <a:pt x="276" y="14693"/>
                    </a:cubicBezTo>
                    <a:cubicBezTo>
                      <a:pt x="-962" y="9645"/>
                      <a:pt x="2086" y="4597"/>
                      <a:pt x="7039" y="3263"/>
                    </a:cubicBezTo>
                    <a:cubicBezTo>
                      <a:pt x="47139" y="-6929"/>
                      <a:pt x="62950" y="9835"/>
                      <a:pt x="64665" y="11740"/>
                    </a:cubicBezTo>
                    <a:cubicBezTo>
                      <a:pt x="67999" y="15646"/>
                      <a:pt x="67618" y="21646"/>
                      <a:pt x="63617" y="24980"/>
                    </a:cubicBezTo>
                    <a:cubicBezTo>
                      <a:pt x="61903" y="26504"/>
                      <a:pt x="59712" y="27266"/>
                      <a:pt x="57616" y="27266"/>
                    </a:cubicBezTo>
                    <a:close/>
                  </a:path>
                </a:pathLst>
              </a:custGeom>
              <a:solidFill>
                <a:srgbClr val="0A2073"/>
              </a:solidFill>
              <a:ln w="9525" cap="flat">
                <a:noFill/>
                <a:prstDash val="solid"/>
                <a:miter/>
              </a:ln>
            </p:spPr>
            <p:txBody>
              <a:bodyPr rtlCol="0" anchor="ctr"/>
              <a:lstStyle/>
              <a:p>
                <a:endParaRPr lang="zh-CN" altLang="en-US"/>
              </a:p>
            </p:txBody>
          </p:sp>
          <p:sp>
            <p:nvSpPr>
              <p:cNvPr id="66" name="任意多边形: 形状 65"/>
              <p:cNvSpPr/>
              <p:nvPr/>
            </p:nvSpPr>
            <p:spPr>
              <a:xfrm>
                <a:off x="9197264" y="5666552"/>
                <a:ext cx="63023" cy="34053"/>
              </a:xfrm>
              <a:custGeom>
                <a:avLst/>
                <a:gdLst>
                  <a:gd name="connsiteX0" fmla="*/ 9370 w 63023"/>
                  <a:gd name="connsiteY0" fmla="*/ 34053 h 34053"/>
                  <a:gd name="connsiteX1" fmla="*/ 5846 w 63023"/>
                  <a:gd name="connsiteY1" fmla="*/ 33387 h 34053"/>
                  <a:gd name="connsiteX2" fmla="*/ 607 w 63023"/>
                  <a:gd name="connsiteY2" fmla="*/ 21480 h 34053"/>
                  <a:gd name="connsiteX3" fmla="*/ 55947 w 63023"/>
                  <a:gd name="connsiteY3" fmla="*/ 2430 h 34053"/>
                  <a:gd name="connsiteX4" fmla="*/ 62710 w 63023"/>
                  <a:gd name="connsiteY4" fmla="*/ 13860 h 34053"/>
                  <a:gd name="connsiteX5" fmla="*/ 51280 w 63023"/>
                  <a:gd name="connsiteY5" fmla="*/ 20623 h 34053"/>
                  <a:gd name="connsiteX6" fmla="*/ 17942 w 63023"/>
                  <a:gd name="connsiteY6" fmla="*/ 28434 h 34053"/>
                  <a:gd name="connsiteX7" fmla="*/ 9370 w 63023"/>
                  <a:gd name="connsiteY7" fmla="*/ 34053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23" h="34053">
                    <a:moveTo>
                      <a:pt x="9370" y="34053"/>
                    </a:moveTo>
                    <a:cubicBezTo>
                      <a:pt x="8227" y="34053"/>
                      <a:pt x="6989" y="33863"/>
                      <a:pt x="5846" y="33387"/>
                    </a:cubicBezTo>
                    <a:cubicBezTo>
                      <a:pt x="1178" y="31481"/>
                      <a:pt x="-1203" y="26243"/>
                      <a:pt x="607" y="21480"/>
                    </a:cubicBezTo>
                    <a:cubicBezTo>
                      <a:pt x="4607" y="11003"/>
                      <a:pt x="21371" y="-6428"/>
                      <a:pt x="55947" y="2430"/>
                    </a:cubicBezTo>
                    <a:cubicBezTo>
                      <a:pt x="60995" y="3668"/>
                      <a:pt x="64043" y="8812"/>
                      <a:pt x="62710" y="13860"/>
                    </a:cubicBezTo>
                    <a:cubicBezTo>
                      <a:pt x="61472" y="18909"/>
                      <a:pt x="56233" y="21956"/>
                      <a:pt x="51280" y="20623"/>
                    </a:cubicBezTo>
                    <a:cubicBezTo>
                      <a:pt x="25181" y="13955"/>
                      <a:pt x="18609" y="26909"/>
                      <a:pt x="17942" y="28434"/>
                    </a:cubicBezTo>
                    <a:cubicBezTo>
                      <a:pt x="16609" y="31863"/>
                      <a:pt x="13085" y="34053"/>
                      <a:pt x="9370" y="34053"/>
                    </a:cubicBezTo>
                    <a:close/>
                  </a:path>
                </a:pathLst>
              </a:custGeom>
              <a:solidFill>
                <a:srgbClr val="0A2073"/>
              </a:solidFill>
              <a:ln w="9525" cap="flat">
                <a:noFill/>
                <a:prstDash val="solid"/>
                <a:miter/>
              </a:ln>
            </p:spPr>
            <p:txBody>
              <a:bodyPr rtlCol="0" anchor="ctr"/>
              <a:lstStyle/>
              <a:p>
                <a:endParaRPr lang="zh-CN" altLang="en-US"/>
              </a:p>
            </p:txBody>
          </p:sp>
          <p:sp>
            <p:nvSpPr>
              <p:cNvPr id="67" name="任意多边形: 形状 66"/>
              <p:cNvSpPr/>
              <p:nvPr/>
            </p:nvSpPr>
            <p:spPr>
              <a:xfrm>
                <a:off x="9000277" y="6045886"/>
                <a:ext cx="140253" cy="87634"/>
              </a:xfrm>
              <a:custGeom>
                <a:avLst/>
                <a:gdLst>
                  <a:gd name="connsiteX0" fmla="*/ 140254 w 140253"/>
                  <a:gd name="connsiteY0" fmla="*/ 17717 h 87634"/>
                  <a:gd name="connsiteX1" fmla="*/ 141 w 140253"/>
                  <a:gd name="connsiteY1" fmla="*/ 0 h 87634"/>
                  <a:gd name="connsiteX2" fmla="*/ 73579 w 140253"/>
                  <a:gd name="connsiteY2" fmla="*/ 87630 h 87634"/>
                  <a:gd name="connsiteX3" fmla="*/ 140254 w 140253"/>
                  <a:gd name="connsiteY3" fmla="*/ 17717 h 87634"/>
                </a:gdLst>
                <a:ahLst/>
                <a:cxnLst>
                  <a:cxn ang="0">
                    <a:pos x="connsiteX0" y="connsiteY0"/>
                  </a:cxn>
                  <a:cxn ang="0">
                    <a:pos x="connsiteX1" y="connsiteY1"/>
                  </a:cxn>
                  <a:cxn ang="0">
                    <a:pos x="connsiteX2" y="connsiteY2"/>
                  </a:cxn>
                  <a:cxn ang="0">
                    <a:pos x="connsiteX3" y="connsiteY3"/>
                  </a:cxn>
                </a:cxnLst>
                <a:rect l="l" t="t" r="r" b="b"/>
                <a:pathLst>
                  <a:path w="140253" h="87634">
                    <a:moveTo>
                      <a:pt x="140254" y="17717"/>
                    </a:moveTo>
                    <a:lnTo>
                      <a:pt x="141" y="0"/>
                    </a:lnTo>
                    <a:cubicBezTo>
                      <a:pt x="141" y="0"/>
                      <a:pt x="-6622" y="88392"/>
                      <a:pt x="73579" y="87630"/>
                    </a:cubicBezTo>
                    <a:cubicBezTo>
                      <a:pt x="73579" y="87630"/>
                      <a:pt x="132634" y="89059"/>
                      <a:pt x="140254" y="17717"/>
                    </a:cubicBezTo>
                    <a:close/>
                  </a:path>
                </a:pathLst>
              </a:custGeom>
              <a:solidFill>
                <a:srgbClr val="FFFFFF"/>
              </a:solidFill>
              <a:ln w="9525" cap="flat">
                <a:noFill/>
                <a:prstDash val="solid"/>
                <a:miter/>
              </a:ln>
            </p:spPr>
            <p:txBody>
              <a:bodyPr rtlCol="0" anchor="ctr"/>
              <a:lstStyle/>
              <a:p>
                <a:endParaRPr lang="zh-CN" altLang="en-US"/>
              </a:p>
            </p:txBody>
          </p:sp>
          <p:sp>
            <p:nvSpPr>
              <p:cNvPr id="68" name="任意多边形: 形状 67"/>
              <p:cNvSpPr/>
              <p:nvPr/>
            </p:nvSpPr>
            <p:spPr>
              <a:xfrm>
                <a:off x="8990836" y="6036455"/>
                <a:ext cx="159070" cy="106395"/>
              </a:xfrm>
              <a:custGeom>
                <a:avLst/>
                <a:gdLst>
                  <a:gd name="connsiteX0" fmla="*/ 82067 w 159070"/>
                  <a:gd name="connsiteY0" fmla="*/ 106396 h 106395"/>
                  <a:gd name="connsiteX1" fmla="*/ 23488 w 159070"/>
                  <a:gd name="connsiteY1" fmla="*/ 83345 h 106395"/>
                  <a:gd name="connsiteX2" fmla="*/ 152 w 159070"/>
                  <a:gd name="connsiteY2" fmla="*/ 8669 h 106395"/>
                  <a:gd name="connsiteX3" fmla="*/ 3581 w 159070"/>
                  <a:gd name="connsiteY3" fmla="*/ 2097 h 106395"/>
                  <a:gd name="connsiteX4" fmla="*/ 10725 w 159070"/>
                  <a:gd name="connsiteY4" fmla="*/ 97 h 106395"/>
                  <a:gd name="connsiteX5" fmla="*/ 150837 w 159070"/>
                  <a:gd name="connsiteY5" fmla="*/ 17813 h 106395"/>
                  <a:gd name="connsiteX6" fmla="*/ 159029 w 159070"/>
                  <a:gd name="connsiteY6" fmla="*/ 28100 h 106395"/>
                  <a:gd name="connsiteX7" fmla="*/ 83400 w 159070"/>
                  <a:gd name="connsiteY7" fmla="*/ 106396 h 106395"/>
                  <a:gd name="connsiteX8" fmla="*/ 83400 w 159070"/>
                  <a:gd name="connsiteY8" fmla="*/ 106396 h 106395"/>
                  <a:gd name="connsiteX9" fmla="*/ 82067 w 159070"/>
                  <a:gd name="connsiteY9" fmla="*/ 106396 h 106395"/>
                  <a:gd name="connsiteX10" fmla="*/ 19011 w 159070"/>
                  <a:gd name="connsiteY10" fmla="*/ 20004 h 106395"/>
                  <a:gd name="connsiteX11" fmla="*/ 37394 w 159070"/>
                  <a:gd name="connsiteY11" fmla="*/ 70582 h 106395"/>
                  <a:gd name="connsiteX12" fmla="*/ 82067 w 159070"/>
                  <a:gd name="connsiteY12" fmla="*/ 87631 h 106395"/>
                  <a:gd name="connsiteX13" fmla="*/ 83019 w 159070"/>
                  <a:gd name="connsiteY13" fmla="*/ 87631 h 106395"/>
                  <a:gd name="connsiteX14" fmla="*/ 83019 w 159070"/>
                  <a:gd name="connsiteY14" fmla="*/ 87631 h 106395"/>
                  <a:gd name="connsiteX15" fmla="*/ 139026 w 159070"/>
                  <a:gd name="connsiteY15" fmla="*/ 35244 h 106395"/>
                  <a:gd name="connsiteX16" fmla="*/ 19011 w 159070"/>
                  <a:gd name="connsiteY16" fmla="*/ 20004 h 10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9070" h="106395">
                    <a:moveTo>
                      <a:pt x="82067" y="106396"/>
                    </a:moveTo>
                    <a:cubicBezTo>
                      <a:pt x="57397" y="106396"/>
                      <a:pt x="37680" y="98585"/>
                      <a:pt x="23488" y="83345"/>
                    </a:cubicBezTo>
                    <a:cubicBezTo>
                      <a:pt x="-2992" y="54770"/>
                      <a:pt x="56" y="10574"/>
                      <a:pt x="152" y="8669"/>
                    </a:cubicBezTo>
                    <a:cubicBezTo>
                      <a:pt x="342" y="6097"/>
                      <a:pt x="1581" y="3716"/>
                      <a:pt x="3581" y="2097"/>
                    </a:cubicBezTo>
                    <a:cubicBezTo>
                      <a:pt x="5581" y="478"/>
                      <a:pt x="8153" y="-284"/>
                      <a:pt x="10725" y="97"/>
                    </a:cubicBezTo>
                    <a:lnTo>
                      <a:pt x="150837" y="17813"/>
                    </a:lnTo>
                    <a:cubicBezTo>
                      <a:pt x="155886" y="18480"/>
                      <a:pt x="159505" y="23052"/>
                      <a:pt x="159029" y="28100"/>
                    </a:cubicBezTo>
                    <a:cubicBezTo>
                      <a:pt x="152456" y="89917"/>
                      <a:pt x="108356" y="106396"/>
                      <a:pt x="83400" y="106396"/>
                    </a:cubicBezTo>
                    <a:lnTo>
                      <a:pt x="83400" y="106396"/>
                    </a:lnTo>
                    <a:lnTo>
                      <a:pt x="82067" y="106396"/>
                    </a:lnTo>
                    <a:close/>
                    <a:moveTo>
                      <a:pt x="19011" y="20004"/>
                    </a:moveTo>
                    <a:cubicBezTo>
                      <a:pt x="19678" y="32863"/>
                      <a:pt x="23107" y="55246"/>
                      <a:pt x="37394" y="70582"/>
                    </a:cubicBezTo>
                    <a:cubicBezTo>
                      <a:pt x="47872" y="81916"/>
                      <a:pt x="62921" y="87631"/>
                      <a:pt x="82067" y="87631"/>
                    </a:cubicBezTo>
                    <a:lnTo>
                      <a:pt x="83019" y="87631"/>
                    </a:lnTo>
                    <a:lnTo>
                      <a:pt x="83019" y="87631"/>
                    </a:lnTo>
                    <a:cubicBezTo>
                      <a:pt x="88258" y="87631"/>
                      <a:pt x="129215" y="86012"/>
                      <a:pt x="139026" y="35244"/>
                    </a:cubicBezTo>
                    <a:lnTo>
                      <a:pt x="19011" y="20004"/>
                    </a:lnTo>
                    <a:close/>
                  </a:path>
                </a:pathLst>
              </a:custGeom>
              <a:solidFill>
                <a:srgbClr val="0A2073"/>
              </a:solidFill>
              <a:ln w="9525" cap="flat">
                <a:noFill/>
                <a:prstDash val="solid"/>
                <a:miter/>
              </a:ln>
            </p:spPr>
            <p:txBody>
              <a:bodyPr rtlCol="0" anchor="ctr"/>
              <a:lstStyle/>
              <a:p>
                <a:endParaRPr lang="zh-CN" altLang="en-US"/>
              </a:p>
            </p:txBody>
          </p:sp>
          <p:sp>
            <p:nvSpPr>
              <p:cNvPr id="69" name="任意多边形: 形状 68"/>
              <p:cNvSpPr/>
              <p:nvPr/>
            </p:nvSpPr>
            <p:spPr>
              <a:xfrm>
                <a:off x="8676562" y="5731561"/>
                <a:ext cx="749770" cy="244887"/>
              </a:xfrm>
              <a:custGeom>
                <a:avLst/>
                <a:gdLst>
                  <a:gd name="connsiteX0" fmla="*/ 567506 w 749770"/>
                  <a:gd name="connsiteY0" fmla="*/ 244888 h 244887"/>
                  <a:gd name="connsiteX1" fmla="*/ 445395 w 749770"/>
                  <a:gd name="connsiteY1" fmla="*/ 130969 h 244887"/>
                  <a:gd name="connsiteX2" fmla="*/ 358432 w 749770"/>
                  <a:gd name="connsiteY2" fmla="*/ 130969 h 244887"/>
                  <a:gd name="connsiteX3" fmla="*/ 236321 w 749770"/>
                  <a:gd name="connsiteY3" fmla="*/ 244888 h 244887"/>
                  <a:gd name="connsiteX4" fmla="*/ 113830 w 749770"/>
                  <a:gd name="connsiteY4" fmla="*/ 122396 h 244887"/>
                  <a:gd name="connsiteX5" fmla="*/ 117069 w 749770"/>
                  <a:gd name="connsiteY5" fmla="*/ 94488 h 244887"/>
                  <a:gd name="connsiteX6" fmla="*/ 14580 w 749770"/>
                  <a:gd name="connsiteY6" fmla="*/ 69437 h 244887"/>
                  <a:gd name="connsiteX7" fmla="*/ 2769 w 749770"/>
                  <a:gd name="connsiteY7" fmla="*/ 60770 h 244887"/>
                  <a:gd name="connsiteX8" fmla="*/ 578 w 749770"/>
                  <a:gd name="connsiteY8" fmla="*/ 46292 h 244887"/>
                  <a:gd name="connsiteX9" fmla="*/ 23724 w 749770"/>
                  <a:gd name="connsiteY9" fmla="*/ 32290 h 244887"/>
                  <a:gd name="connsiteX10" fmla="*/ 131928 w 749770"/>
                  <a:gd name="connsiteY10" fmla="*/ 58674 h 244887"/>
                  <a:gd name="connsiteX11" fmla="*/ 236417 w 749770"/>
                  <a:gd name="connsiteY11" fmla="*/ 0 h 244887"/>
                  <a:gd name="connsiteX12" fmla="*/ 354908 w 749770"/>
                  <a:gd name="connsiteY12" fmla="*/ 91726 h 244887"/>
                  <a:gd name="connsiteX13" fmla="*/ 448920 w 749770"/>
                  <a:gd name="connsiteY13" fmla="*/ 91726 h 244887"/>
                  <a:gd name="connsiteX14" fmla="*/ 567411 w 749770"/>
                  <a:gd name="connsiteY14" fmla="*/ 0 h 244887"/>
                  <a:gd name="connsiteX15" fmla="*/ 670566 w 749770"/>
                  <a:gd name="connsiteY15" fmla="*/ 56674 h 244887"/>
                  <a:gd name="connsiteX16" fmla="*/ 724859 w 749770"/>
                  <a:gd name="connsiteY16" fmla="*/ 39338 h 244887"/>
                  <a:gd name="connsiteX17" fmla="*/ 730669 w 749770"/>
                  <a:gd name="connsiteY17" fmla="*/ 38386 h 244887"/>
                  <a:gd name="connsiteX18" fmla="*/ 748862 w 749770"/>
                  <a:gd name="connsiteY18" fmla="*/ 51721 h 244887"/>
                  <a:gd name="connsiteX19" fmla="*/ 747624 w 749770"/>
                  <a:gd name="connsiteY19" fmla="*/ 66294 h 244887"/>
                  <a:gd name="connsiteX20" fmla="*/ 736479 w 749770"/>
                  <a:gd name="connsiteY20" fmla="*/ 75724 h 244887"/>
                  <a:gd name="connsiteX21" fmla="*/ 685997 w 749770"/>
                  <a:gd name="connsiteY21" fmla="*/ 91821 h 244887"/>
                  <a:gd name="connsiteX22" fmla="*/ 689902 w 749770"/>
                  <a:gd name="connsiteY22" fmla="*/ 122301 h 244887"/>
                  <a:gd name="connsiteX23" fmla="*/ 567506 w 749770"/>
                  <a:gd name="connsiteY23" fmla="*/ 244888 h 244887"/>
                  <a:gd name="connsiteX24" fmla="*/ 351765 w 749770"/>
                  <a:gd name="connsiteY24" fmla="*/ 116872 h 244887"/>
                  <a:gd name="connsiteX25" fmla="*/ 452253 w 749770"/>
                  <a:gd name="connsiteY25" fmla="*/ 116872 h 244887"/>
                  <a:gd name="connsiteX26" fmla="*/ 459302 w 749770"/>
                  <a:gd name="connsiteY26" fmla="*/ 123825 h 244887"/>
                  <a:gd name="connsiteX27" fmla="*/ 567601 w 749770"/>
                  <a:gd name="connsiteY27" fmla="*/ 230791 h 244887"/>
                  <a:gd name="connsiteX28" fmla="*/ 675996 w 749770"/>
                  <a:gd name="connsiteY28" fmla="*/ 122396 h 244887"/>
                  <a:gd name="connsiteX29" fmla="*/ 670852 w 749770"/>
                  <a:gd name="connsiteY29" fmla="*/ 89440 h 244887"/>
                  <a:gd name="connsiteX30" fmla="*/ 671328 w 749770"/>
                  <a:gd name="connsiteY30" fmla="*/ 84106 h 244887"/>
                  <a:gd name="connsiteX31" fmla="*/ 675424 w 749770"/>
                  <a:gd name="connsiteY31" fmla="*/ 80582 h 244887"/>
                  <a:gd name="connsiteX32" fmla="*/ 732384 w 749770"/>
                  <a:gd name="connsiteY32" fmla="*/ 62389 h 244887"/>
                  <a:gd name="connsiteX33" fmla="*/ 735336 w 749770"/>
                  <a:gd name="connsiteY33" fmla="*/ 59912 h 244887"/>
                  <a:gd name="connsiteX34" fmla="*/ 735622 w 749770"/>
                  <a:gd name="connsiteY34" fmla="*/ 56007 h 244887"/>
                  <a:gd name="connsiteX35" fmla="*/ 729336 w 749770"/>
                  <a:gd name="connsiteY35" fmla="*/ 52769 h 244887"/>
                  <a:gd name="connsiteX36" fmla="*/ 669804 w 749770"/>
                  <a:gd name="connsiteY36" fmla="*/ 71819 h 244887"/>
                  <a:gd name="connsiteX37" fmla="*/ 661518 w 749770"/>
                  <a:gd name="connsiteY37" fmla="*/ 68580 h 244887"/>
                  <a:gd name="connsiteX38" fmla="*/ 567601 w 749770"/>
                  <a:gd name="connsiteY38" fmla="*/ 14097 h 244887"/>
                  <a:gd name="connsiteX39" fmla="*/ 461588 w 749770"/>
                  <a:gd name="connsiteY39" fmla="*/ 100203 h 244887"/>
                  <a:gd name="connsiteX40" fmla="*/ 454730 w 749770"/>
                  <a:gd name="connsiteY40" fmla="*/ 105823 h 244887"/>
                  <a:gd name="connsiteX41" fmla="*/ 349383 w 749770"/>
                  <a:gd name="connsiteY41" fmla="*/ 105823 h 244887"/>
                  <a:gd name="connsiteX42" fmla="*/ 342525 w 749770"/>
                  <a:gd name="connsiteY42" fmla="*/ 100203 h 244887"/>
                  <a:gd name="connsiteX43" fmla="*/ 236512 w 749770"/>
                  <a:gd name="connsiteY43" fmla="*/ 14097 h 244887"/>
                  <a:gd name="connsiteX44" fmla="*/ 141548 w 749770"/>
                  <a:gd name="connsiteY44" fmla="*/ 70295 h 244887"/>
                  <a:gd name="connsiteX45" fmla="*/ 132880 w 749770"/>
                  <a:gd name="connsiteY45" fmla="*/ 73533 h 244887"/>
                  <a:gd name="connsiteX46" fmla="*/ 20485 w 749770"/>
                  <a:gd name="connsiteY46" fmla="*/ 46006 h 244887"/>
                  <a:gd name="connsiteX47" fmla="*/ 14389 w 749770"/>
                  <a:gd name="connsiteY47" fmla="*/ 49721 h 244887"/>
                  <a:gd name="connsiteX48" fmla="*/ 14960 w 749770"/>
                  <a:gd name="connsiteY48" fmla="*/ 53530 h 244887"/>
                  <a:gd name="connsiteX49" fmla="*/ 18104 w 749770"/>
                  <a:gd name="connsiteY49" fmla="*/ 55817 h 244887"/>
                  <a:gd name="connsiteX50" fmla="*/ 127641 w 749770"/>
                  <a:gd name="connsiteY50" fmla="*/ 82582 h 244887"/>
                  <a:gd name="connsiteX51" fmla="*/ 132118 w 749770"/>
                  <a:gd name="connsiteY51" fmla="*/ 85916 h 244887"/>
                  <a:gd name="connsiteX52" fmla="*/ 132785 w 749770"/>
                  <a:gd name="connsiteY52" fmla="*/ 91440 h 244887"/>
                  <a:gd name="connsiteX53" fmla="*/ 128213 w 749770"/>
                  <a:gd name="connsiteY53" fmla="*/ 122492 h 244887"/>
                  <a:gd name="connsiteX54" fmla="*/ 236607 w 749770"/>
                  <a:gd name="connsiteY54" fmla="*/ 230886 h 244887"/>
                  <a:gd name="connsiteX55" fmla="*/ 344907 w 749770"/>
                  <a:gd name="connsiteY55" fmla="*/ 123920 h 244887"/>
                  <a:gd name="connsiteX56" fmla="*/ 351765 w 749770"/>
                  <a:gd name="connsiteY56" fmla="*/ 116872 h 244887"/>
                  <a:gd name="connsiteX57" fmla="*/ 567506 w 749770"/>
                  <a:gd name="connsiteY57" fmla="*/ 218599 h 244887"/>
                  <a:gd name="connsiteX58" fmla="*/ 471303 w 749770"/>
                  <a:gd name="connsiteY58" fmla="*/ 122396 h 244887"/>
                  <a:gd name="connsiteX59" fmla="*/ 567506 w 749770"/>
                  <a:gd name="connsiteY59" fmla="*/ 26194 h 244887"/>
                  <a:gd name="connsiteX60" fmla="*/ 663708 w 749770"/>
                  <a:gd name="connsiteY60" fmla="*/ 122396 h 244887"/>
                  <a:gd name="connsiteX61" fmla="*/ 567506 w 749770"/>
                  <a:gd name="connsiteY61" fmla="*/ 218599 h 244887"/>
                  <a:gd name="connsiteX62" fmla="*/ 567506 w 749770"/>
                  <a:gd name="connsiteY62" fmla="*/ 40291 h 244887"/>
                  <a:gd name="connsiteX63" fmla="*/ 485400 w 749770"/>
                  <a:gd name="connsiteY63" fmla="*/ 122396 h 244887"/>
                  <a:gd name="connsiteX64" fmla="*/ 567506 w 749770"/>
                  <a:gd name="connsiteY64" fmla="*/ 204597 h 244887"/>
                  <a:gd name="connsiteX65" fmla="*/ 649611 w 749770"/>
                  <a:gd name="connsiteY65" fmla="*/ 122396 h 244887"/>
                  <a:gd name="connsiteX66" fmla="*/ 567506 w 749770"/>
                  <a:gd name="connsiteY66" fmla="*/ 40291 h 244887"/>
                  <a:gd name="connsiteX67" fmla="*/ 236417 w 749770"/>
                  <a:gd name="connsiteY67" fmla="*/ 218599 h 244887"/>
                  <a:gd name="connsiteX68" fmla="*/ 140214 w 749770"/>
                  <a:gd name="connsiteY68" fmla="*/ 122396 h 244887"/>
                  <a:gd name="connsiteX69" fmla="*/ 236417 w 749770"/>
                  <a:gd name="connsiteY69" fmla="*/ 26194 h 244887"/>
                  <a:gd name="connsiteX70" fmla="*/ 332619 w 749770"/>
                  <a:gd name="connsiteY70" fmla="*/ 122396 h 244887"/>
                  <a:gd name="connsiteX71" fmla="*/ 236417 w 749770"/>
                  <a:gd name="connsiteY71" fmla="*/ 218599 h 244887"/>
                  <a:gd name="connsiteX72" fmla="*/ 236417 w 749770"/>
                  <a:gd name="connsiteY72" fmla="*/ 40291 h 244887"/>
                  <a:gd name="connsiteX73" fmla="*/ 154311 w 749770"/>
                  <a:gd name="connsiteY73" fmla="*/ 122396 h 244887"/>
                  <a:gd name="connsiteX74" fmla="*/ 236417 w 749770"/>
                  <a:gd name="connsiteY74" fmla="*/ 204597 h 244887"/>
                  <a:gd name="connsiteX75" fmla="*/ 318522 w 749770"/>
                  <a:gd name="connsiteY75" fmla="*/ 122396 h 244887"/>
                  <a:gd name="connsiteX76" fmla="*/ 236417 w 749770"/>
                  <a:gd name="connsiteY76" fmla="*/ 40291 h 2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49770" h="244887">
                    <a:moveTo>
                      <a:pt x="567506" y="244888"/>
                    </a:moveTo>
                    <a:cubicBezTo>
                      <a:pt x="503212" y="244888"/>
                      <a:pt x="449872" y="194405"/>
                      <a:pt x="445395" y="130969"/>
                    </a:cubicBezTo>
                    <a:lnTo>
                      <a:pt x="358432" y="130969"/>
                    </a:lnTo>
                    <a:cubicBezTo>
                      <a:pt x="353955" y="194405"/>
                      <a:pt x="300615" y="244888"/>
                      <a:pt x="236321" y="244888"/>
                    </a:cubicBezTo>
                    <a:cubicBezTo>
                      <a:pt x="168789" y="244888"/>
                      <a:pt x="113830" y="189929"/>
                      <a:pt x="113830" y="122396"/>
                    </a:cubicBezTo>
                    <a:cubicBezTo>
                      <a:pt x="113830" y="113062"/>
                      <a:pt x="114973" y="103632"/>
                      <a:pt x="117069" y="94488"/>
                    </a:cubicBezTo>
                    <a:lnTo>
                      <a:pt x="14580" y="69437"/>
                    </a:lnTo>
                    <a:cubicBezTo>
                      <a:pt x="9627" y="68199"/>
                      <a:pt x="5435" y="65151"/>
                      <a:pt x="2769" y="60770"/>
                    </a:cubicBezTo>
                    <a:cubicBezTo>
                      <a:pt x="102" y="56388"/>
                      <a:pt x="-660" y="51245"/>
                      <a:pt x="578" y="46292"/>
                    </a:cubicBezTo>
                    <a:cubicBezTo>
                      <a:pt x="3054" y="36195"/>
                      <a:pt x="13627" y="29718"/>
                      <a:pt x="23724" y="32290"/>
                    </a:cubicBezTo>
                    <a:lnTo>
                      <a:pt x="131928" y="58674"/>
                    </a:lnTo>
                    <a:cubicBezTo>
                      <a:pt x="154121" y="22384"/>
                      <a:pt x="193650" y="0"/>
                      <a:pt x="236417" y="0"/>
                    </a:cubicBezTo>
                    <a:cubicBezTo>
                      <a:pt x="292138" y="0"/>
                      <a:pt x="341096" y="38291"/>
                      <a:pt x="354908" y="91726"/>
                    </a:cubicBezTo>
                    <a:lnTo>
                      <a:pt x="448920" y="91726"/>
                    </a:lnTo>
                    <a:cubicBezTo>
                      <a:pt x="462826" y="38195"/>
                      <a:pt x="511689" y="0"/>
                      <a:pt x="567411" y="0"/>
                    </a:cubicBezTo>
                    <a:cubicBezTo>
                      <a:pt x="609130" y="0"/>
                      <a:pt x="648087" y="21622"/>
                      <a:pt x="670566" y="56674"/>
                    </a:cubicBezTo>
                    <a:lnTo>
                      <a:pt x="724859" y="39338"/>
                    </a:lnTo>
                    <a:cubicBezTo>
                      <a:pt x="726764" y="38671"/>
                      <a:pt x="728669" y="38386"/>
                      <a:pt x="730669" y="38386"/>
                    </a:cubicBezTo>
                    <a:cubicBezTo>
                      <a:pt x="739051" y="38386"/>
                      <a:pt x="746385" y="43720"/>
                      <a:pt x="748862" y="51721"/>
                    </a:cubicBezTo>
                    <a:cubicBezTo>
                      <a:pt x="750386" y="56579"/>
                      <a:pt x="750005" y="61817"/>
                      <a:pt x="747624" y="66294"/>
                    </a:cubicBezTo>
                    <a:cubicBezTo>
                      <a:pt x="745242" y="70866"/>
                      <a:pt x="741337" y="74200"/>
                      <a:pt x="736479" y="75724"/>
                    </a:cubicBezTo>
                    <a:lnTo>
                      <a:pt x="685997" y="91821"/>
                    </a:lnTo>
                    <a:cubicBezTo>
                      <a:pt x="688569" y="101822"/>
                      <a:pt x="689902" y="112014"/>
                      <a:pt x="689902" y="122301"/>
                    </a:cubicBezTo>
                    <a:cubicBezTo>
                      <a:pt x="689997" y="189929"/>
                      <a:pt x="635038" y="244888"/>
                      <a:pt x="567506" y="244888"/>
                    </a:cubicBezTo>
                    <a:close/>
                    <a:moveTo>
                      <a:pt x="351765" y="116872"/>
                    </a:moveTo>
                    <a:lnTo>
                      <a:pt x="452253" y="116872"/>
                    </a:lnTo>
                    <a:cubicBezTo>
                      <a:pt x="456063" y="116872"/>
                      <a:pt x="459207" y="120015"/>
                      <a:pt x="459302" y="123825"/>
                    </a:cubicBezTo>
                    <a:cubicBezTo>
                      <a:pt x="460064" y="182785"/>
                      <a:pt x="508641" y="230791"/>
                      <a:pt x="567601" y="230791"/>
                    </a:cubicBezTo>
                    <a:cubicBezTo>
                      <a:pt x="627323" y="230791"/>
                      <a:pt x="675996" y="182213"/>
                      <a:pt x="675996" y="122396"/>
                    </a:cubicBezTo>
                    <a:cubicBezTo>
                      <a:pt x="675996" y="111252"/>
                      <a:pt x="674281" y="100108"/>
                      <a:pt x="670852" y="89440"/>
                    </a:cubicBezTo>
                    <a:cubicBezTo>
                      <a:pt x="670281" y="87630"/>
                      <a:pt x="670471" y="85725"/>
                      <a:pt x="671328" y="84106"/>
                    </a:cubicBezTo>
                    <a:cubicBezTo>
                      <a:pt x="672186" y="82391"/>
                      <a:pt x="673710" y="81153"/>
                      <a:pt x="675424" y="80582"/>
                    </a:cubicBezTo>
                    <a:lnTo>
                      <a:pt x="732384" y="62389"/>
                    </a:lnTo>
                    <a:cubicBezTo>
                      <a:pt x="733717" y="62008"/>
                      <a:pt x="734670" y="61150"/>
                      <a:pt x="735336" y="59912"/>
                    </a:cubicBezTo>
                    <a:cubicBezTo>
                      <a:pt x="736003" y="58674"/>
                      <a:pt x="736098" y="57341"/>
                      <a:pt x="735622" y="56007"/>
                    </a:cubicBezTo>
                    <a:cubicBezTo>
                      <a:pt x="734765" y="53435"/>
                      <a:pt x="731907" y="51911"/>
                      <a:pt x="729336" y="52769"/>
                    </a:cubicBezTo>
                    <a:lnTo>
                      <a:pt x="669804" y="71819"/>
                    </a:lnTo>
                    <a:cubicBezTo>
                      <a:pt x="666661" y="72866"/>
                      <a:pt x="663232" y="71533"/>
                      <a:pt x="661518" y="68580"/>
                    </a:cubicBezTo>
                    <a:cubicBezTo>
                      <a:pt x="642182" y="34957"/>
                      <a:pt x="606177" y="14097"/>
                      <a:pt x="567601" y="14097"/>
                    </a:cubicBezTo>
                    <a:cubicBezTo>
                      <a:pt x="516547" y="14097"/>
                      <a:pt x="471970" y="50292"/>
                      <a:pt x="461588" y="100203"/>
                    </a:cubicBezTo>
                    <a:cubicBezTo>
                      <a:pt x="460921" y="103442"/>
                      <a:pt x="458064" y="105823"/>
                      <a:pt x="454730" y="105823"/>
                    </a:cubicBezTo>
                    <a:lnTo>
                      <a:pt x="349383" y="105823"/>
                    </a:lnTo>
                    <a:cubicBezTo>
                      <a:pt x="346050" y="105823"/>
                      <a:pt x="343192" y="103442"/>
                      <a:pt x="342525" y="100203"/>
                    </a:cubicBezTo>
                    <a:cubicBezTo>
                      <a:pt x="332048" y="50292"/>
                      <a:pt x="287471" y="14097"/>
                      <a:pt x="236512" y="14097"/>
                    </a:cubicBezTo>
                    <a:cubicBezTo>
                      <a:pt x="197079" y="14097"/>
                      <a:pt x="160693" y="35624"/>
                      <a:pt x="141548" y="70295"/>
                    </a:cubicBezTo>
                    <a:cubicBezTo>
                      <a:pt x="139833" y="73342"/>
                      <a:pt x="136214" y="74676"/>
                      <a:pt x="132880" y="73533"/>
                    </a:cubicBezTo>
                    <a:lnTo>
                      <a:pt x="20485" y="46006"/>
                    </a:lnTo>
                    <a:cubicBezTo>
                      <a:pt x="17723" y="45339"/>
                      <a:pt x="15056" y="47054"/>
                      <a:pt x="14389" y="49721"/>
                    </a:cubicBezTo>
                    <a:cubicBezTo>
                      <a:pt x="14103" y="51054"/>
                      <a:pt x="14294" y="52388"/>
                      <a:pt x="14960" y="53530"/>
                    </a:cubicBezTo>
                    <a:cubicBezTo>
                      <a:pt x="15627" y="54674"/>
                      <a:pt x="16770" y="55436"/>
                      <a:pt x="18104" y="55817"/>
                    </a:cubicBezTo>
                    <a:lnTo>
                      <a:pt x="127641" y="82582"/>
                    </a:lnTo>
                    <a:cubicBezTo>
                      <a:pt x="129546" y="83058"/>
                      <a:pt x="131166" y="84296"/>
                      <a:pt x="132118" y="85916"/>
                    </a:cubicBezTo>
                    <a:cubicBezTo>
                      <a:pt x="133071" y="87630"/>
                      <a:pt x="133261" y="89630"/>
                      <a:pt x="132785" y="91440"/>
                    </a:cubicBezTo>
                    <a:cubicBezTo>
                      <a:pt x="129737" y="101632"/>
                      <a:pt x="128213" y="112014"/>
                      <a:pt x="128213" y="122492"/>
                    </a:cubicBezTo>
                    <a:cubicBezTo>
                      <a:pt x="128213" y="182213"/>
                      <a:pt x="176790" y="230886"/>
                      <a:pt x="236607" y="230886"/>
                    </a:cubicBezTo>
                    <a:cubicBezTo>
                      <a:pt x="295567" y="230886"/>
                      <a:pt x="344145" y="182880"/>
                      <a:pt x="344907" y="123920"/>
                    </a:cubicBezTo>
                    <a:cubicBezTo>
                      <a:pt x="344811" y="120015"/>
                      <a:pt x="347859" y="116872"/>
                      <a:pt x="351765" y="116872"/>
                    </a:cubicBezTo>
                    <a:close/>
                    <a:moveTo>
                      <a:pt x="567506" y="218599"/>
                    </a:moveTo>
                    <a:cubicBezTo>
                      <a:pt x="514452" y="218599"/>
                      <a:pt x="471303" y="175450"/>
                      <a:pt x="471303" y="122396"/>
                    </a:cubicBezTo>
                    <a:cubicBezTo>
                      <a:pt x="471303" y="69342"/>
                      <a:pt x="514452" y="26194"/>
                      <a:pt x="567506" y="26194"/>
                    </a:cubicBezTo>
                    <a:cubicBezTo>
                      <a:pt x="620560" y="26194"/>
                      <a:pt x="663708" y="69342"/>
                      <a:pt x="663708" y="122396"/>
                    </a:cubicBezTo>
                    <a:cubicBezTo>
                      <a:pt x="663804" y="175450"/>
                      <a:pt x="620560" y="218599"/>
                      <a:pt x="567506" y="218599"/>
                    </a:cubicBezTo>
                    <a:close/>
                    <a:moveTo>
                      <a:pt x="567506" y="40291"/>
                    </a:moveTo>
                    <a:cubicBezTo>
                      <a:pt x="522262" y="40291"/>
                      <a:pt x="485400" y="77153"/>
                      <a:pt x="485400" y="122396"/>
                    </a:cubicBezTo>
                    <a:cubicBezTo>
                      <a:pt x="485400" y="167735"/>
                      <a:pt x="522262" y="204597"/>
                      <a:pt x="567506" y="204597"/>
                    </a:cubicBezTo>
                    <a:cubicBezTo>
                      <a:pt x="612750" y="204597"/>
                      <a:pt x="649611" y="167735"/>
                      <a:pt x="649611" y="122396"/>
                    </a:cubicBezTo>
                    <a:cubicBezTo>
                      <a:pt x="649707" y="77153"/>
                      <a:pt x="612845" y="40291"/>
                      <a:pt x="567506" y="40291"/>
                    </a:cubicBezTo>
                    <a:close/>
                    <a:moveTo>
                      <a:pt x="236417" y="218599"/>
                    </a:moveTo>
                    <a:cubicBezTo>
                      <a:pt x="183363" y="218599"/>
                      <a:pt x="140214" y="175450"/>
                      <a:pt x="140214" y="122396"/>
                    </a:cubicBezTo>
                    <a:cubicBezTo>
                      <a:pt x="140214" y="69342"/>
                      <a:pt x="183363" y="26194"/>
                      <a:pt x="236417" y="26194"/>
                    </a:cubicBezTo>
                    <a:cubicBezTo>
                      <a:pt x="289471" y="26194"/>
                      <a:pt x="332619" y="69342"/>
                      <a:pt x="332619" y="122396"/>
                    </a:cubicBezTo>
                    <a:cubicBezTo>
                      <a:pt x="332619" y="175450"/>
                      <a:pt x="289471" y="218599"/>
                      <a:pt x="236417" y="218599"/>
                    </a:cubicBezTo>
                    <a:close/>
                    <a:moveTo>
                      <a:pt x="236417" y="40291"/>
                    </a:moveTo>
                    <a:cubicBezTo>
                      <a:pt x="191173" y="40291"/>
                      <a:pt x="154311" y="77153"/>
                      <a:pt x="154311" y="122396"/>
                    </a:cubicBezTo>
                    <a:cubicBezTo>
                      <a:pt x="154311" y="167735"/>
                      <a:pt x="191173" y="204597"/>
                      <a:pt x="236417" y="204597"/>
                    </a:cubicBezTo>
                    <a:cubicBezTo>
                      <a:pt x="281661" y="204597"/>
                      <a:pt x="318522" y="167735"/>
                      <a:pt x="318522" y="122396"/>
                    </a:cubicBezTo>
                    <a:cubicBezTo>
                      <a:pt x="318522" y="77153"/>
                      <a:pt x="281756" y="40291"/>
                      <a:pt x="236417" y="40291"/>
                    </a:cubicBezTo>
                    <a:close/>
                  </a:path>
                </a:pathLst>
              </a:custGeom>
              <a:solidFill>
                <a:srgbClr val="0A2073"/>
              </a:solidFill>
              <a:ln w="9525" cap="flat">
                <a:noFill/>
                <a:prstDash val="solid"/>
                <a:miter/>
              </a:ln>
            </p:spPr>
            <p:txBody>
              <a:bodyPr rtlCol="0" anchor="ctr"/>
              <a:lstStyle/>
              <a:p>
                <a:endParaRPr lang="zh-CN" altLang="en-US"/>
              </a:p>
            </p:txBody>
          </p:sp>
          <p:sp>
            <p:nvSpPr>
              <p:cNvPr id="70" name="任意多边形: 形状 69"/>
              <p:cNvSpPr/>
              <p:nvPr/>
            </p:nvSpPr>
            <p:spPr>
              <a:xfrm>
                <a:off x="9180536" y="5425428"/>
                <a:ext cx="230600" cy="251745"/>
              </a:xfrm>
              <a:custGeom>
                <a:avLst/>
                <a:gdLst>
                  <a:gd name="connsiteX0" fmla="*/ 0 w 230600"/>
                  <a:gd name="connsiteY0" fmla="*/ 0 h 251745"/>
                  <a:gd name="connsiteX1" fmla="*/ 230600 w 230600"/>
                  <a:gd name="connsiteY1" fmla="*/ 251746 h 251745"/>
                  <a:gd name="connsiteX2" fmla="*/ 211931 w 230600"/>
                  <a:gd name="connsiteY2" fmla="*/ 55150 h 251745"/>
                </a:gdLst>
                <a:ahLst/>
                <a:cxnLst>
                  <a:cxn ang="0">
                    <a:pos x="connsiteX0" y="connsiteY0"/>
                  </a:cxn>
                  <a:cxn ang="0">
                    <a:pos x="connsiteX1" y="connsiteY1"/>
                  </a:cxn>
                  <a:cxn ang="0">
                    <a:pos x="connsiteX2" y="connsiteY2"/>
                  </a:cxn>
                </a:cxnLst>
                <a:rect l="l" t="t" r="r" b="b"/>
                <a:pathLst>
                  <a:path w="230600" h="251745">
                    <a:moveTo>
                      <a:pt x="0" y="0"/>
                    </a:moveTo>
                    <a:cubicBezTo>
                      <a:pt x="0" y="0"/>
                      <a:pt x="50197" y="215837"/>
                      <a:pt x="230600" y="251746"/>
                    </a:cubicBezTo>
                    <a:cubicBezTo>
                      <a:pt x="230600" y="251746"/>
                      <a:pt x="200215" y="117158"/>
                      <a:pt x="211931" y="55150"/>
                    </a:cubicBezTo>
                  </a:path>
                </a:pathLst>
              </a:custGeom>
              <a:solidFill>
                <a:srgbClr val="0A2073"/>
              </a:solidFill>
              <a:ln w="9525" cap="flat">
                <a:noFill/>
                <a:prstDash val="solid"/>
                <a:miter/>
              </a:ln>
            </p:spPr>
            <p:txBody>
              <a:bodyPr rtlCol="0" anchor="ctr"/>
              <a:lstStyle/>
              <a:p>
                <a:endParaRPr lang="zh-CN" altLang="en-US"/>
              </a:p>
            </p:txBody>
          </p:sp>
          <p:sp>
            <p:nvSpPr>
              <p:cNvPr id="71" name="任意多边形: 形状 70"/>
              <p:cNvSpPr/>
              <p:nvPr/>
            </p:nvSpPr>
            <p:spPr>
              <a:xfrm>
                <a:off x="9171157" y="5416049"/>
                <a:ext cx="249247" cy="270554"/>
              </a:xfrm>
              <a:custGeom>
                <a:avLst/>
                <a:gdLst>
                  <a:gd name="connsiteX0" fmla="*/ 239884 w 249247"/>
                  <a:gd name="connsiteY0" fmla="*/ 270554 h 270554"/>
                  <a:gd name="connsiteX1" fmla="*/ 238074 w 249247"/>
                  <a:gd name="connsiteY1" fmla="*/ 270364 h 270554"/>
                  <a:gd name="connsiteX2" fmla="*/ 235 w 249247"/>
                  <a:gd name="connsiteY2" fmla="*/ 11474 h 270554"/>
                  <a:gd name="connsiteX3" fmla="*/ 7283 w 249247"/>
                  <a:gd name="connsiteY3" fmla="*/ 235 h 270554"/>
                  <a:gd name="connsiteX4" fmla="*/ 18523 w 249247"/>
                  <a:gd name="connsiteY4" fmla="*/ 7283 h 270554"/>
                  <a:gd name="connsiteX5" fmla="*/ 227692 w 249247"/>
                  <a:gd name="connsiteY5" fmla="*/ 248742 h 270554"/>
                  <a:gd name="connsiteX6" fmla="*/ 212071 w 249247"/>
                  <a:gd name="connsiteY6" fmla="*/ 62909 h 270554"/>
                  <a:gd name="connsiteX7" fmla="*/ 223024 w 249247"/>
                  <a:gd name="connsiteY7" fmla="*/ 55480 h 270554"/>
                  <a:gd name="connsiteX8" fmla="*/ 230454 w 249247"/>
                  <a:gd name="connsiteY8" fmla="*/ 66433 h 270554"/>
                  <a:gd name="connsiteX9" fmla="*/ 249028 w 249247"/>
                  <a:gd name="connsiteY9" fmla="*/ 259219 h 270554"/>
                  <a:gd name="connsiteX10" fmla="*/ 246551 w 249247"/>
                  <a:gd name="connsiteY10" fmla="*/ 267887 h 270554"/>
                  <a:gd name="connsiteX11" fmla="*/ 239884 w 249247"/>
                  <a:gd name="connsiteY11" fmla="*/ 270554 h 27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247" h="270554">
                    <a:moveTo>
                      <a:pt x="239884" y="270554"/>
                    </a:moveTo>
                    <a:cubicBezTo>
                      <a:pt x="239312" y="270554"/>
                      <a:pt x="238645" y="270459"/>
                      <a:pt x="238074" y="270364"/>
                    </a:cubicBezTo>
                    <a:cubicBezTo>
                      <a:pt x="53956" y="233692"/>
                      <a:pt x="711" y="13760"/>
                      <a:pt x="235" y="11474"/>
                    </a:cubicBezTo>
                    <a:cubicBezTo>
                      <a:pt x="-908" y="6426"/>
                      <a:pt x="2235" y="1378"/>
                      <a:pt x="7283" y="235"/>
                    </a:cubicBezTo>
                    <a:cubicBezTo>
                      <a:pt x="12331" y="-908"/>
                      <a:pt x="17380" y="2235"/>
                      <a:pt x="18523" y="7283"/>
                    </a:cubicBezTo>
                    <a:cubicBezTo>
                      <a:pt x="18999" y="9283"/>
                      <a:pt x="66814" y="206260"/>
                      <a:pt x="227692" y="248742"/>
                    </a:cubicBezTo>
                    <a:cubicBezTo>
                      <a:pt x="220167" y="211785"/>
                      <a:pt x="202260" y="114535"/>
                      <a:pt x="212071" y="62909"/>
                    </a:cubicBezTo>
                    <a:cubicBezTo>
                      <a:pt x="213023" y="57861"/>
                      <a:pt x="217976" y="54432"/>
                      <a:pt x="223024" y="55480"/>
                    </a:cubicBezTo>
                    <a:cubicBezTo>
                      <a:pt x="228168" y="56432"/>
                      <a:pt x="231502" y="61385"/>
                      <a:pt x="230454" y="66433"/>
                    </a:cubicBezTo>
                    <a:cubicBezTo>
                      <a:pt x="219119" y="125869"/>
                      <a:pt x="248742" y="257886"/>
                      <a:pt x="249028" y="259219"/>
                    </a:cubicBezTo>
                    <a:cubicBezTo>
                      <a:pt x="249694" y="262363"/>
                      <a:pt x="248837" y="265601"/>
                      <a:pt x="246551" y="267887"/>
                    </a:cubicBezTo>
                    <a:cubicBezTo>
                      <a:pt x="244837" y="269506"/>
                      <a:pt x="242455" y="270554"/>
                      <a:pt x="239884" y="270554"/>
                    </a:cubicBezTo>
                    <a:close/>
                  </a:path>
                </a:pathLst>
              </a:custGeom>
              <a:solidFill>
                <a:srgbClr val="0A2073"/>
              </a:solidFill>
              <a:ln w="9525" cap="flat">
                <a:noFill/>
                <a:prstDash val="solid"/>
                <a:miter/>
              </a:ln>
            </p:spPr>
            <p:txBody>
              <a:bodyPr rtlCol="0" anchor="ctr"/>
              <a:lstStyle/>
              <a:p>
                <a:endParaRPr lang="zh-CN" altLang="en-US"/>
              </a:p>
            </p:txBody>
          </p:sp>
          <p:sp>
            <p:nvSpPr>
              <p:cNvPr id="72" name="任意多边形: 形状 71"/>
              <p:cNvSpPr/>
              <p:nvPr/>
            </p:nvSpPr>
            <p:spPr>
              <a:xfrm>
                <a:off x="8631200" y="5439613"/>
                <a:ext cx="235208" cy="220415"/>
              </a:xfrm>
              <a:custGeom>
                <a:avLst/>
                <a:gdLst>
                  <a:gd name="connsiteX0" fmla="*/ 9364 w 235208"/>
                  <a:gd name="connsiteY0" fmla="*/ 220415 h 220415"/>
                  <a:gd name="connsiteX1" fmla="*/ 410 w 235208"/>
                  <a:gd name="connsiteY1" fmla="*/ 213748 h 220415"/>
                  <a:gd name="connsiteX2" fmla="*/ 6697 w 235208"/>
                  <a:gd name="connsiteY2" fmla="*/ 202032 h 220415"/>
                  <a:gd name="connsiteX3" fmla="*/ 216914 w 235208"/>
                  <a:gd name="connsiteY3" fmla="*/ 6389 h 220415"/>
                  <a:gd name="connsiteX4" fmla="*/ 228820 w 235208"/>
                  <a:gd name="connsiteY4" fmla="*/ 483 h 220415"/>
                  <a:gd name="connsiteX5" fmla="*/ 234725 w 235208"/>
                  <a:gd name="connsiteY5" fmla="*/ 12389 h 220415"/>
                  <a:gd name="connsiteX6" fmla="*/ 12221 w 235208"/>
                  <a:gd name="connsiteY6" fmla="*/ 219939 h 220415"/>
                  <a:gd name="connsiteX7" fmla="*/ 9364 w 235208"/>
                  <a:gd name="connsiteY7" fmla="*/ 220415 h 2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208" h="220415">
                    <a:moveTo>
                      <a:pt x="9364" y="220415"/>
                    </a:moveTo>
                    <a:cubicBezTo>
                      <a:pt x="5363" y="220415"/>
                      <a:pt x="1649" y="217844"/>
                      <a:pt x="410" y="213748"/>
                    </a:cubicBezTo>
                    <a:cubicBezTo>
                      <a:pt x="-1114" y="208795"/>
                      <a:pt x="1744" y="203556"/>
                      <a:pt x="6697" y="202032"/>
                    </a:cubicBezTo>
                    <a:cubicBezTo>
                      <a:pt x="165479" y="153931"/>
                      <a:pt x="216438" y="7913"/>
                      <a:pt x="216914" y="6389"/>
                    </a:cubicBezTo>
                    <a:cubicBezTo>
                      <a:pt x="218533" y="1436"/>
                      <a:pt x="223867" y="-1136"/>
                      <a:pt x="228820" y="483"/>
                    </a:cubicBezTo>
                    <a:cubicBezTo>
                      <a:pt x="233773" y="2102"/>
                      <a:pt x="236345" y="7436"/>
                      <a:pt x="234725" y="12389"/>
                    </a:cubicBezTo>
                    <a:cubicBezTo>
                      <a:pt x="232535" y="18771"/>
                      <a:pt x="180147" y="169076"/>
                      <a:pt x="12221" y="219939"/>
                    </a:cubicBezTo>
                    <a:cubicBezTo>
                      <a:pt x="11174" y="220320"/>
                      <a:pt x="10221" y="220415"/>
                      <a:pt x="9364" y="220415"/>
                    </a:cubicBezTo>
                    <a:close/>
                  </a:path>
                </a:pathLst>
              </a:custGeom>
              <a:solidFill>
                <a:srgbClr val="0A2073"/>
              </a:solidFill>
              <a:ln w="9525" cap="flat">
                <a:noFill/>
                <a:prstDash val="solid"/>
                <a:miter/>
              </a:ln>
            </p:spPr>
            <p:txBody>
              <a:bodyPr rtlCol="0" anchor="ctr"/>
              <a:lstStyle/>
              <a:p>
                <a:endParaRPr lang="zh-CN" altLang="en-US"/>
              </a:p>
            </p:txBody>
          </p:sp>
        </p:grpSp>
        <p:grpSp>
          <p:nvGrpSpPr>
            <p:cNvPr id="73" name="图形 51"/>
            <p:cNvGrpSpPr/>
            <p:nvPr/>
          </p:nvGrpSpPr>
          <p:grpSpPr>
            <a:xfrm>
              <a:off x="4138020" y="4294312"/>
              <a:ext cx="1474805" cy="1616362"/>
              <a:chOff x="9649376" y="4429780"/>
              <a:chExt cx="1026992" cy="1136427"/>
            </a:xfrm>
            <a:solidFill>
              <a:schemeClr val="accent1"/>
            </a:solidFill>
          </p:grpSpPr>
          <p:grpSp>
            <p:nvGrpSpPr>
              <p:cNvPr id="74" name="图形 51"/>
              <p:cNvGrpSpPr/>
              <p:nvPr/>
            </p:nvGrpSpPr>
            <p:grpSpPr>
              <a:xfrm>
                <a:off x="9649376" y="4429780"/>
                <a:ext cx="1026992" cy="1136427"/>
                <a:chOff x="9649376" y="4429780"/>
                <a:chExt cx="1026992" cy="1136427"/>
              </a:xfrm>
              <a:solidFill>
                <a:schemeClr val="accent1"/>
              </a:solidFill>
            </p:grpSpPr>
            <p:sp>
              <p:nvSpPr>
                <p:cNvPr id="75" name="任意多边形: 形状 74"/>
                <p:cNvSpPr/>
                <p:nvPr/>
              </p:nvSpPr>
              <p:spPr>
                <a:xfrm>
                  <a:off x="9658417" y="4439274"/>
                  <a:ext cx="1008691" cy="1043684"/>
                </a:xfrm>
                <a:custGeom>
                  <a:avLst/>
                  <a:gdLst>
                    <a:gd name="connsiteX0" fmla="*/ 122766 w 1008691"/>
                    <a:gd name="connsiteY0" fmla="*/ 675448 h 1043684"/>
                    <a:gd name="connsiteX1" fmla="*/ 24753 w 1008691"/>
                    <a:gd name="connsiteY1" fmla="*/ 384174 h 1043684"/>
                    <a:gd name="connsiteX2" fmla="*/ 441472 w 1008691"/>
                    <a:gd name="connsiteY2" fmla="*/ 12889 h 1043684"/>
                    <a:gd name="connsiteX3" fmla="*/ 864573 w 1008691"/>
                    <a:gd name="connsiteY3" fmla="*/ 186721 h 1043684"/>
                    <a:gd name="connsiteX4" fmla="*/ 990207 w 1008691"/>
                    <a:gd name="connsiteY4" fmla="*/ 609154 h 1043684"/>
                    <a:gd name="connsiteX5" fmla="*/ 491954 w 1008691"/>
                    <a:gd name="connsiteY5" fmla="*/ 1043685 h 1043684"/>
                    <a:gd name="connsiteX6" fmla="*/ 122766 w 1008691"/>
                    <a:gd name="connsiteY6" fmla="*/ 675448 h 104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691" h="1043684">
                      <a:moveTo>
                        <a:pt x="122766" y="675448"/>
                      </a:moveTo>
                      <a:cubicBezTo>
                        <a:pt x="-73926" y="558100"/>
                        <a:pt x="24753" y="384174"/>
                        <a:pt x="24753" y="384174"/>
                      </a:cubicBezTo>
                      <a:cubicBezTo>
                        <a:pt x="87809" y="19843"/>
                        <a:pt x="441472" y="12889"/>
                        <a:pt x="441472" y="12889"/>
                      </a:cubicBezTo>
                      <a:cubicBezTo>
                        <a:pt x="441472" y="12889"/>
                        <a:pt x="748272" y="-70454"/>
                        <a:pt x="864573" y="186721"/>
                      </a:cubicBezTo>
                      <a:cubicBezTo>
                        <a:pt x="864573" y="186721"/>
                        <a:pt x="1070217" y="257110"/>
                        <a:pt x="990207" y="609154"/>
                      </a:cubicBezTo>
                      <a:cubicBezTo>
                        <a:pt x="838950" y="852137"/>
                        <a:pt x="746177" y="981106"/>
                        <a:pt x="491954" y="1043685"/>
                      </a:cubicBezTo>
                      <a:cubicBezTo>
                        <a:pt x="464141" y="946339"/>
                        <a:pt x="222397" y="795749"/>
                        <a:pt x="122766" y="675448"/>
                      </a:cubicBezTo>
                      <a:close/>
                    </a:path>
                  </a:pathLst>
                </a:custGeom>
                <a:solidFill>
                  <a:srgbClr val="0A2073"/>
                </a:solidFill>
                <a:ln w="9525" cap="flat">
                  <a:noFill/>
                  <a:prstDash val="solid"/>
                  <a:miter/>
                </a:ln>
              </p:spPr>
              <p:txBody>
                <a:bodyPr rtlCol="0" anchor="ctr"/>
                <a:lstStyle/>
                <a:p>
                  <a:endParaRPr lang="zh-CN" altLang="en-US"/>
                </a:p>
              </p:txBody>
            </p:sp>
            <p:sp>
              <p:nvSpPr>
                <p:cNvPr id="76" name="任意多边形: 形状 75"/>
                <p:cNvSpPr/>
                <p:nvPr/>
              </p:nvSpPr>
              <p:spPr>
                <a:xfrm>
                  <a:off x="9649376" y="4429780"/>
                  <a:ext cx="1026992" cy="1062704"/>
                </a:xfrm>
                <a:custGeom>
                  <a:avLst/>
                  <a:gdLst>
                    <a:gd name="connsiteX0" fmla="*/ 500900 w 1026992"/>
                    <a:gd name="connsiteY0" fmla="*/ 1062704 h 1062704"/>
                    <a:gd name="connsiteX1" fmla="*/ 491756 w 1026992"/>
                    <a:gd name="connsiteY1" fmla="*/ 1055751 h 1062704"/>
                    <a:gd name="connsiteX2" fmla="*/ 296875 w 1026992"/>
                    <a:gd name="connsiteY2" fmla="*/ 850868 h 1062704"/>
                    <a:gd name="connsiteX3" fmla="*/ 125615 w 1026992"/>
                    <a:gd name="connsiteY3" fmla="*/ 692277 h 1062704"/>
                    <a:gd name="connsiteX4" fmla="*/ 24745 w 1026992"/>
                    <a:gd name="connsiteY4" fmla="*/ 390525 h 1062704"/>
                    <a:gd name="connsiteX5" fmla="*/ 449179 w 1026992"/>
                    <a:gd name="connsiteY5" fmla="*/ 12859 h 1062704"/>
                    <a:gd name="connsiteX6" fmla="*/ 562622 w 1026992"/>
                    <a:gd name="connsiteY6" fmla="*/ 0 h 1062704"/>
                    <a:gd name="connsiteX7" fmla="*/ 880662 w 1026992"/>
                    <a:gd name="connsiteY7" fmla="*/ 188881 h 1062704"/>
                    <a:gd name="connsiteX8" fmla="*/ 1008487 w 1026992"/>
                    <a:gd name="connsiteY8" fmla="*/ 620840 h 1062704"/>
                    <a:gd name="connsiteX9" fmla="*/ 1007249 w 1026992"/>
                    <a:gd name="connsiteY9" fmla="*/ 623792 h 1062704"/>
                    <a:gd name="connsiteX10" fmla="*/ 503186 w 1026992"/>
                    <a:gd name="connsiteY10" fmla="*/ 1062514 h 1062704"/>
                    <a:gd name="connsiteX11" fmla="*/ 500900 w 1026992"/>
                    <a:gd name="connsiteY11" fmla="*/ 1062704 h 1062704"/>
                    <a:gd name="connsiteX12" fmla="*/ 562622 w 1026992"/>
                    <a:gd name="connsiteY12" fmla="*/ 19050 h 1062704"/>
                    <a:gd name="connsiteX13" fmla="*/ 453085 w 1026992"/>
                    <a:gd name="connsiteY13" fmla="*/ 31623 h 1062704"/>
                    <a:gd name="connsiteX14" fmla="*/ 450799 w 1026992"/>
                    <a:gd name="connsiteY14" fmla="*/ 31909 h 1062704"/>
                    <a:gd name="connsiteX15" fmla="*/ 43224 w 1026992"/>
                    <a:gd name="connsiteY15" fmla="*/ 395288 h 1062704"/>
                    <a:gd name="connsiteX16" fmla="*/ 42081 w 1026992"/>
                    <a:gd name="connsiteY16" fmla="*/ 398336 h 1062704"/>
                    <a:gd name="connsiteX17" fmla="*/ 136759 w 1026992"/>
                    <a:gd name="connsiteY17" fmla="*/ 676751 h 1062704"/>
                    <a:gd name="connsiteX18" fmla="*/ 139236 w 1026992"/>
                    <a:gd name="connsiteY18" fmla="*/ 678847 h 1062704"/>
                    <a:gd name="connsiteX19" fmla="*/ 309067 w 1026992"/>
                    <a:gd name="connsiteY19" fmla="*/ 836295 h 1062704"/>
                    <a:gd name="connsiteX20" fmla="*/ 507091 w 1026992"/>
                    <a:gd name="connsiteY20" fmla="*/ 1041845 h 1062704"/>
                    <a:gd name="connsiteX21" fmla="*/ 990199 w 1026992"/>
                    <a:gd name="connsiteY21" fmla="*/ 615029 h 1062704"/>
                    <a:gd name="connsiteX22" fmla="*/ 870470 w 1026992"/>
                    <a:gd name="connsiteY22" fmla="*/ 205264 h 1062704"/>
                    <a:gd name="connsiteX23" fmla="*/ 864850 w 1026992"/>
                    <a:gd name="connsiteY23" fmla="*/ 200216 h 1062704"/>
                    <a:gd name="connsiteX24" fmla="*/ 562622 w 1026992"/>
                    <a:gd name="connsiteY24" fmla="*/ 19050 h 1062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26992" h="1062704">
                      <a:moveTo>
                        <a:pt x="500900" y="1062704"/>
                      </a:moveTo>
                      <a:cubicBezTo>
                        <a:pt x="496709" y="1062704"/>
                        <a:pt x="492899" y="1059942"/>
                        <a:pt x="491756" y="1055751"/>
                      </a:cubicBezTo>
                      <a:cubicBezTo>
                        <a:pt x="476326" y="1001363"/>
                        <a:pt x="385076" y="924878"/>
                        <a:pt x="296875" y="850868"/>
                      </a:cubicBezTo>
                      <a:cubicBezTo>
                        <a:pt x="233248" y="797433"/>
                        <a:pt x="167430" y="742283"/>
                        <a:pt x="125615" y="692277"/>
                      </a:cubicBezTo>
                      <a:cubicBezTo>
                        <a:pt x="-64885" y="577596"/>
                        <a:pt x="15316" y="408718"/>
                        <a:pt x="24745" y="390525"/>
                      </a:cubicBezTo>
                      <a:cubicBezTo>
                        <a:pt x="87229" y="34862"/>
                        <a:pt x="426034" y="13907"/>
                        <a:pt x="449179" y="12859"/>
                      </a:cubicBezTo>
                      <a:cubicBezTo>
                        <a:pt x="456799" y="10954"/>
                        <a:pt x="502043" y="0"/>
                        <a:pt x="562622" y="0"/>
                      </a:cubicBezTo>
                      <a:cubicBezTo>
                        <a:pt x="667969" y="0"/>
                        <a:pt x="808367" y="32861"/>
                        <a:pt x="880662" y="188881"/>
                      </a:cubicBezTo>
                      <a:cubicBezTo>
                        <a:pt x="909618" y="201549"/>
                        <a:pt x="1083164" y="292132"/>
                        <a:pt x="1008487" y="620840"/>
                      </a:cubicBezTo>
                      <a:cubicBezTo>
                        <a:pt x="1008202" y="621887"/>
                        <a:pt x="1007821" y="622840"/>
                        <a:pt x="1007249" y="623792"/>
                      </a:cubicBezTo>
                      <a:cubicBezTo>
                        <a:pt x="859421" y="861155"/>
                        <a:pt x="763123" y="998506"/>
                        <a:pt x="503186" y="1062514"/>
                      </a:cubicBezTo>
                      <a:cubicBezTo>
                        <a:pt x="502424" y="1062609"/>
                        <a:pt x="501567" y="1062704"/>
                        <a:pt x="500900" y="1062704"/>
                      </a:cubicBezTo>
                      <a:close/>
                      <a:moveTo>
                        <a:pt x="562622" y="19050"/>
                      </a:moveTo>
                      <a:cubicBezTo>
                        <a:pt x="500138" y="19050"/>
                        <a:pt x="453466" y="31528"/>
                        <a:pt x="453085" y="31623"/>
                      </a:cubicBezTo>
                      <a:cubicBezTo>
                        <a:pt x="452323" y="31814"/>
                        <a:pt x="451561" y="31909"/>
                        <a:pt x="450799" y="31909"/>
                      </a:cubicBezTo>
                      <a:cubicBezTo>
                        <a:pt x="436702" y="32195"/>
                        <a:pt x="104184" y="43148"/>
                        <a:pt x="43224" y="395288"/>
                      </a:cubicBezTo>
                      <a:cubicBezTo>
                        <a:pt x="43033" y="396335"/>
                        <a:pt x="42652" y="397383"/>
                        <a:pt x="42081" y="398336"/>
                      </a:cubicBezTo>
                      <a:cubicBezTo>
                        <a:pt x="38271" y="405098"/>
                        <a:pt x="-49454" y="565690"/>
                        <a:pt x="136759" y="676751"/>
                      </a:cubicBezTo>
                      <a:cubicBezTo>
                        <a:pt x="137712" y="677323"/>
                        <a:pt x="138474" y="677990"/>
                        <a:pt x="139236" y="678847"/>
                      </a:cubicBezTo>
                      <a:cubicBezTo>
                        <a:pt x="179812" y="727901"/>
                        <a:pt x="245535" y="782955"/>
                        <a:pt x="309067" y="836295"/>
                      </a:cubicBezTo>
                      <a:cubicBezTo>
                        <a:pt x="399078" y="911828"/>
                        <a:pt x="484422" y="983361"/>
                        <a:pt x="507091" y="1041845"/>
                      </a:cubicBezTo>
                      <a:cubicBezTo>
                        <a:pt x="753503" y="978789"/>
                        <a:pt x="843038" y="851345"/>
                        <a:pt x="990199" y="615029"/>
                      </a:cubicBezTo>
                      <a:cubicBezTo>
                        <a:pt x="1066495" y="276606"/>
                        <a:pt x="872470" y="205931"/>
                        <a:pt x="870470" y="205264"/>
                      </a:cubicBezTo>
                      <a:cubicBezTo>
                        <a:pt x="867994" y="204406"/>
                        <a:pt x="865993" y="202597"/>
                        <a:pt x="864850" y="200216"/>
                      </a:cubicBezTo>
                      <a:cubicBezTo>
                        <a:pt x="797223" y="50483"/>
                        <a:pt x="663111" y="19050"/>
                        <a:pt x="562622" y="19050"/>
                      </a:cubicBezTo>
                      <a:close/>
                    </a:path>
                  </a:pathLst>
                </a:custGeom>
                <a:solidFill>
                  <a:srgbClr val="0A2073"/>
                </a:solidFill>
                <a:ln w="9525" cap="flat">
                  <a:noFill/>
                  <a:prstDash val="solid"/>
                  <a:miter/>
                </a:ln>
              </p:spPr>
              <p:txBody>
                <a:bodyPr rtlCol="0" anchor="ctr"/>
                <a:lstStyle/>
                <a:p>
                  <a:endParaRPr lang="zh-CN" altLang="en-US"/>
                </a:p>
              </p:txBody>
            </p:sp>
            <p:sp>
              <p:nvSpPr>
                <p:cNvPr id="77" name="任意多边形: 形状 76"/>
                <p:cNvSpPr/>
                <p:nvPr/>
              </p:nvSpPr>
              <p:spPr>
                <a:xfrm>
                  <a:off x="9750749" y="4771246"/>
                  <a:ext cx="805609" cy="785320"/>
                </a:xfrm>
                <a:custGeom>
                  <a:avLst/>
                  <a:gdLst>
                    <a:gd name="connsiteX0" fmla="*/ 1191 w 805609"/>
                    <a:gd name="connsiteY0" fmla="*/ 248416 h 785320"/>
                    <a:gd name="connsiteX1" fmla="*/ 174546 w 805609"/>
                    <a:gd name="connsiteY1" fmla="*/ 4 h 785320"/>
                    <a:gd name="connsiteX2" fmla="*/ 489443 w 805609"/>
                    <a:gd name="connsiteY2" fmla="*/ 123258 h 785320"/>
                    <a:gd name="connsiteX3" fmla="*/ 715947 w 805609"/>
                    <a:gd name="connsiteY3" fmla="*/ 216222 h 785320"/>
                    <a:gd name="connsiteX4" fmla="*/ 720900 w 805609"/>
                    <a:gd name="connsiteY4" fmla="*/ 220222 h 785320"/>
                    <a:gd name="connsiteX5" fmla="*/ 721186 w 805609"/>
                    <a:gd name="connsiteY5" fmla="*/ 241844 h 785320"/>
                    <a:gd name="connsiteX6" fmla="*/ 755952 w 805609"/>
                    <a:gd name="connsiteY6" fmla="*/ 239653 h 785320"/>
                    <a:gd name="connsiteX7" fmla="*/ 805482 w 805609"/>
                    <a:gd name="connsiteY7" fmla="*/ 331665 h 785320"/>
                    <a:gd name="connsiteX8" fmla="*/ 723472 w 805609"/>
                    <a:gd name="connsiteY8" fmla="*/ 445774 h 785320"/>
                    <a:gd name="connsiteX9" fmla="*/ 694516 w 805609"/>
                    <a:gd name="connsiteY9" fmla="*/ 566551 h 785320"/>
                    <a:gd name="connsiteX10" fmla="*/ 386668 w 805609"/>
                    <a:gd name="connsiteY10" fmla="*/ 784864 h 785320"/>
                    <a:gd name="connsiteX11" fmla="*/ 357617 w 805609"/>
                    <a:gd name="connsiteY11" fmla="*/ 785245 h 785320"/>
                    <a:gd name="connsiteX12" fmla="*/ 43673 w 805609"/>
                    <a:gd name="connsiteY12" fmla="*/ 575886 h 785320"/>
                    <a:gd name="connsiteX13" fmla="*/ 11193 w 805609"/>
                    <a:gd name="connsiteY13" fmla="*/ 455966 h 785320"/>
                    <a:gd name="connsiteX14" fmla="*/ 1191 w 805609"/>
                    <a:gd name="connsiteY14" fmla="*/ 248416 h 7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5609" h="785320">
                      <a:moveTo>
                        <a:pt x="1191" y="248416"/>
                      </a:moveTo>
                      <a:cubicBezTo>
                        <a:pt x="1191" y="248416"/>
                        <a:pt x="-13572" y="31151"/>
                        <a:pt x="174546" y="4"/>
                      </a:cubicBezTo>
                      <a:cubicBezTo>
                        <a:pt x="181023" y="-1043"/>
                        <a:pt x="249222" y="187456"/>
                        <a:pt x="489443" y="123258"/>
                      </a:cubicBezTo>
                      <a:cubicBezTo>
                        <a:pt x="541068" y="195172"/>
                        <a:pt x="627365" y="242320"/>
                        <a:pt x="715947" y="216222"/>
                      </a:cubicBezTo>
                      <a:cubicBezTo>
                        <a:pt x="717662" y="217555"/>
                        <a:pt x="719186" y="218889"/>
                        <a:pt x="720900" y="220222"/>
                      </a:cubicBezTo>
                      <a:lnTo>
                        <a:pt x="721186" y="241844"/>
                      </a:lnTo>
                      <a:cubicBezTo>
                        <a:pt x="729473" y="238606"/>
                        <a:pt x="740712" y="236891"/>
                        <a:pt x="755952" y="239653"/>
                      </a:cubicBezTo>
                      <a:cubicBezTo>
                        <a:pt x="755952" y="239653"/>
                        <a:pt x="808530" y="246130"/>
                        <a:pt x="805482" y="331665"/>
                      </a:cubicBezTo>
                      <a:cubicBezTo>
                        <a:pt x="805482" y="331665"/>
                        <a:pt x="803768" y="409389"/>
                        <a:pt x="723472" y="445774"/>
                      </a:cubicBezTo>
                      <a:cubicBezTo>
                        <a:pt x="718043" y="492542"/>
                        <a:pt x="710232" y="522165"/>
                        <a:pt x="694516" y="566551"/>
                      </a:cubicBezTo>
                      <a:cubicBezTo>
                        <a:pt x="639652" y="690472"/>
                        <a:pt x="538020" y="772577"/>
                        <a:pt x="386668" y="784864"/>
                      </a:cubicBezTo>
                      <a:cubicBezTo>
                        <a:pt x="381810" y="785245"/>
                        <a:pt x="362475" y="785436"/>
                        <a:pt x="357617" y="785245"/>
                      </a:cubicBezTo>
                      <a:cubicBezTo>
                        <a:pt x="208836" y="779816"/>
                        <a:pt x="95013" y="700949"/>
                        <a:pt x="43673" y="575886"/>
                      </a:cubicBezTo>
                      <a:cubicBezTo>
                        <a:pt x="25671" y="538929"/>
                        <a:pt x="17479" y="499972"/>
                        <a:pt x="11193" y="455966"/>
                      </a:cubicBezTo>
                      <a:cubicBezTo>
                        <a:pt x="-523" y="329665"/>
                        <a:pt x="-1380" y="303090"/>
                        <a:pt x="1191" y="248416"/>
                      </a:cubicBezTo>
                      <a:close/>
                    </a:path>
                  </a:pathLst>
                </a:custGeom>
                <a:solidFill>
                  <a:srgbClr val="FFFFFF"/>
                </a:solidFill>
                <a:ln w="9525" cap="flat">
                  <a:noFill/>
                  <a:prstDash val="solid"/>
                  <a:miter/>
                </a:ln>
              </p:spPr>
              <p:txBody>
                <a:bodyPr rtlCol="0" anchor="ctr"/>
                <a:lstStyle/>
                <a:p>
                  <a:endParaRPr lang="zh-CN" altLang="en-US"/>
                </a:p>
              </p:txBody>
            </p:sp>
            <p:sp>
              <p:nvSpPr>
                <p:cNvPr id="78" name="任意多边形: 形状 77"/>
                <p:cNvSpPr/>
                <p:nvPr/>
              </p:nvSpPr>
              <p:spPr>
                <a:xfrm>
                  <a:off x="9741195" y="4761726"/>
                  <a:ext cx="824694" cy="804481"/>
                </a:xfrm>
                <a:custGeom>
                  <a:avLst/>
                  <a:gdLst>
                    <a:gd name="connsiteX0" fmla="*/ 372886 w 824694"/>
                    <a:gd name="connsiteY0" fmla="*/ 804482 h 804481"/>
                    <a:gd name="connsiteX1" fmla="*/ 366981 w 824694"/>
                    <a:gd name="connsiteY1" fmla="*/ 804386 h 804481"/>
                    <a:gd name="connsiteX2" fmla="*/ 44464 w 824694"/>
                    <a:gd name="connsiteY2" fmla="*/ 589121 h 804481"/>
                    <a:gd name="connsiteX3" fmla="*/ 11412 w 824694"/>
                    <a:gd name="connsiteY3" fmla="*/ 466916 h 804481"/>
                    <a:gd name="connsiteX4" fmla="*/ 1221 w 824694"/>
                    <a:gd name="connsiteY4" fmla="*/ 257937 h 804481"/>
                    <a:gd name="connsiteX5" fmla="*/ 182481 w 824694"/>
                    <a:gd name="connsiteY5" fmla="*/ 95 h 804481"/>
                    <a:gd name="connsiteX6" fmla="*/ 184101 w 824694"/>
                    <a:gd name="connsiteY6" fmla="*/ 0 h 804481"/>
                    <a:gd name="connsiteX7" fmla="*/ 198674 w 824694"/>
                    <a:gd name="connsiteY7" fmla="*/ 13811 h 804481"/>
                    <a:gd name="connsiteX8" fmla="*/ 404700 w 824694"/>
                    <a:gd name="connsiteY8" fmla="*/ 136589 h 804481"/>
                    <a:gd name="connsiteX9" fmla="*/ 496521 w 824694"/>
                    <a:gd name="connsiteY9" fmla="*/ 123539 h 804481"/>
                    <a:gd name="connsiteX10" fmla="*/ 506712 w 824694"/>
                    <a:gd name="connsiteY10" fmla="*/ 127159 h 804481"/>
                    <a:gd name="connsiteX11" fmla="*/ 675400 w 824694"/>
                    <a:gd name="connsiteY11" fmla="*/ 223457 h 804481"/>
                    <a:gd name="connsiteX12" fmla="*/ 722835 w 824694"/>
                    <a:gd name="connsiteY12" fmla="*/ 216503 h 804481"/>
                    <a:gd name="connsiteX13" fmla="*/ 731407 w 824694"/>
                    <a:gd name="connsiteY13" fmla="*/ 218123 h 804481"/>
                    <a:gd name="connsiteX14" fmla="*/ 736265 w 824694"/>
                    <a:gd name="connsiteY14" fmla="*/ 222028 h 804481"/>
                    <a:gd name="connsiteX15" fmla="*/ 739980 w 824694"/>
                    <a:gd name="connsiteY15" fmla="*/ 229457 h 804481"/>
                    <a:gd name="connsiteX16" fmla="*/ 740075 w 824694"/>
                    <a:gd name="connsiteY16" fmla="*/ 238982 h 804481"/>
                    <a:gd name="connsiteX17" fmla="*/ 767221 w 824694"/>
                    <a:gd name="connsiteY17" fmla="*/ 239744 h 804481"/>
                    <a:gd name="connsiteX18" fmla="*/ 767221 w 824694"/>
                    <a:gd name="connsiteY18" fmla="*/ 239744 h 804481"/>
                    <a:gd name="connsiteX19" fmla="*/ 824562 w 824694"/>
                    <a:gd name="connsiteY19" fmla="*/ 341471 h 804481"/>
                    <a:gd name="connsiteX20" fmla="*/ 741885 w 824694"/>
                    <a:gd name="connsiteY20" fmla="*/ 461582 h 804481"/>
                    <a:gd name="connsiteX21" fmla="*/ 713024 w 824694"/>
                    <a:gd name="connsiteY21" fmla="*/ 579215 h 804481"/>
                    <a:gd name="connsiteX22" fmla="*/ 396984 w 824694"/>
                    <a:gd name="connsiteY22" fmla="*/ 803815 h 804481"/>
                    <a:gd name="connsiteX23" fmla="*/ 372886 w 824694"/>
                    <a:gd name="connsiteY23" fmla="*/ 804482 h 804481"/>
                    <a:gd name="connsiteX24" fmla="*/ 180100 w 824694"/>
                    <a:gd name="connsiteY24" fmla="*/ 19907 h 804481"/>
                    <a:gd name="connsiteX25" fmla="*/ 20271 w 824694"/>
                    <a:gd name="connsiteY25" fmla="*/ 257270 h 804481"/>
                    <a:gd name="connsiteX26" fmla="*/ 20271 w 824694"/>
                    <a:gd name="connsiteY26" fmla="*/ 258413 h 804481"/>
                    <a:gd name="connsiteX27" fmla="*/ 30367 w 824694"/>
                    <a:gd name="connsiteY27" fmla="*/ 464820 h 804481"/>
                    <a:gd name="connsiteX28" fmla="*/ 61895 w 824694"/>
                    <a:gd name="connsiteY28" fmla="*/ 581406 h 804481"/>
                    <a:gd name="connsiteX29" fmla="*/ 367647 w 824694"/>
                    <a:gd name="connsiteY29" fmla="*/ 785432 h 804481"/>
                    <a:gd name="connsiteX30" fmla="*/ 372886 w 824694"/>
                    <a:gd name="connsiteY30" fmla="*/ 785527 h 804481"/>
                    <a:gd name="connsiteX31" fmla="*/ 395651 w 824694"/>
                    <a:gd name="connsiteY31" fmla="*/ 785051 h 804481"/>
                    <a:gd name="connsiteX32" fmla="*/ 695498 w 824694"/>
                    <a:gd name="connsiteY32" fmla="*/ 572357 h 804481"/>
                    <a:gd name="connsiteX33" fmla="*/ 723692 w 824694"/>
                    <a:gd name="connsiteY33" fmla="*/ 454343 h 804481"/>
                    <a:gd name="connsiteX34" fmla="*/ 729216 w 824694"/>
                    <a:gd name="connsiteY34" fmla="*/ 446723 h 804481"/>
                    <a:gd name="connsiteX35" fmla="*/ 805607 w 824694"/>
                    <a:gd name="connsiteY35" fmla="*/ 341090 h 804481"/>
                    <a:gd name="connsiteX36" fmla="*/ 764268 w 824694"/>
                    <a:gd name="connsiteY36" fmla="*/ 258794 h 804481"/>
                    <a:gd name="connsiteX37" fmla="*/ 734169 w 824694"/>
                    <a:gd name="connsiteY37" fmla="*/ 260414 h 804481"/>
                    <a:gd name="connsiteX38" fmla="*/ 725406 w 824694"/>
                    <a:gd name="connsiteY38" fmla="*/ 259461 h 804481"/>
                    <a:gd name="connsiteX39" fmla="*/ 721215 w 824694"/>
                    <a:gd name="connsiteY39" fmla="*/ 251746 h 804481"/>
                    <a:gd name="connsiteX40" fmla="*/ 721025 w 824694"/>
                    <a:gd name="connsiteY40" fmla="*/ 237077 h 804481"/>
                    <a:gd name="connsiteX41" fmla="*/ 675305 w 824694"/>
                    <a:gd name="connsiteY41" fmla="*/ 242792 h 804481"/>
                    <a:gd name="connsiteX42" fmla="*/ 495092 w 824694"/>
                    <a:gd name="connsiteY42" fmla="*/ 143828 h 804481"/>
                    <a:gd name="connsiteX43" fmla="*/ 404700 w 824694"/>
                    <a:gd name="connsiteY43" fmla="*/ 155829 h 804481"/>
                    <a:gd name="connsiteX44" fmla="*/ 182386 w 824694"/>
                    <a:gd name="connsiteY44" fmla="*/ 23717 h 804481"/>
                    <a:gd name="connsiteX45" fmla="*/ 180100 w 824694"/>
                    <a:gd name="connsiteY45" fmla="*/ 19907 h 80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24694" h="804481">
                      <a:moveTo>
                        <a:pt x="372886" y="804482"/>
                      </a:moveTo>
                      <a:cubicBezTo>
                        <a:pt x="370314" y="804482"/>
                        <a:pt x="368219" y="804482"/>
                        <a:pt x="366981" y="804386"/>
                      </a:cubicBezTo>
                      <a:cubicBezTo>
                        <a:pt x="216009" y="798957"/>
                        <a:pt x="98471" y="720471"/>
                        <a:pt x="44464" y="589121"/>
                      </a:cubicBezTo>
                      <a:cubicBezTo>
                        <a:pt x="25033" y="549212"/>
                        <a:pt x="17032" y="506825"/>
                        <a:pt x="11412" y="466916"/>
                      </a:cubicBezTo>
                      <a:cubicBezTo>
                        <a:pt x="-684" y="337852"/>
                        <a:pt x="-1351" y="311848"/>
                        <a:pt x="1221" y="257937"/>
                      </a:cubicBezTo>
                      <a:cubicBezTo>
                        <a:pt x="554" y="244793"/>
                        <a:pt x="-6876" y="31433"/>
                        <a:pt x="182481" y="95"/>
                      </a:cubicBezTo>
                      <a:cubicBezTo>
                        <a:pt x="182958" y="0"/>
                        <a:pt x="183529" y="0"/>
                        <a:pt x="184101" y="0"/>
                      </a:cubicBezTo>
                      <a:cubicBezTo>
                        <a:pt x="190387" y="0"/>
                        <a:pt x="192864" y="4001"/>
                        <a:pt x="198674" y="13811"/>
                      </a:cubicBezTo>
                      <a:cubicBezTo>
                        <a:pt x="216867" y="44196"/>
                        <a:pt x="272112" y="136589"/>
                        <a:pt x="404700" y="136589"/>
                      </a:cubicBezTo>
                      <a:cubicBezTo>
                        <a:pt x="433370" y="136589"/>
                        <a:pt x="464231" y="132207"/>
                        <a:pt x="496521" y="123539"/>
                      </a:cubicBezTo>
                      <a:cubicBezTo>
                        <a:pt x="500331" y="122587"/>
                        <a:pt x="504426" y="124016"/>
                        <a:pt x="506712" y="127159"/>
                      </a:cubicBezTo>
                      <a:cubicBezTo>
                        <a:pt x="550051" y="187452"/>
                        <a:pt x="613011" y="223457"/>
                        <a:pt x="675400" y="223457"/>
                      </a:cubicBezTo>
                      <a:cubicBezTo>
                        <a:pt x="691307" y="223457"/>
                        <a:pt x="707309" y="221171"/>
                        <a:pt x="722835" y="216503"/>
                      </a:cubicBezTo>
                      <a:cubicBezTo>
                        <a:pt x="725787" y="215646"/>
                        <a:pt x="729026" y="216218"/>
                        <a:pt x="731407" y="218123"/>
                      </a:cubicBezTo>
                      <a:lnTo>
                        <a:pt x="736265" y="222028"/>
                      </a:lnTo>
                      <a:cubicBezTo>
                        <a:pt x="738551" y="223838"/>
                        <a:pt x="739980" y="226505"/>
                        <a:pt x="739980" y="229457"/>
                      </a:cubicBezTo>
                      <a:lnTo>
                        <a:pt x="740075" y="238982"/>
                      </a:lnTo>
                      <a:cubicBezTo>
                        <a:pt x="748362" y="237744"/>
                        <a:pt x="757506" y="237935"/>
                        <a:pt x="767221" y="239744"/>
                      </a:cubicBezTo>
                      <a:lnTo>
                        <a:pt x="767221" y="239744"/>
                      </a:lnTo>
                      <a:cubicBezTo>
                        <a:pt x="767316" y="239744"/>
                        <a:pt x="827895" y="248317"/>
                        <a:pt x="824562" y="341471"/>
                      </a:cubicBezTo>
                      <a:cubicBezTo>
                        <a:pt x="824466" y="344710"/>
                        <a:pt x="821895" y="422339"/>
                        <a:pt x="741885" y="461582"/>
                      </a:cubicBezTo>
                      <a:cubicBezTo>
                        <a:pt x="736074" y="508445"/>
                        <a:pt x="727502" y="538353"/>
                        <a:pt x="713024" y="579215"/>
                      </a:cubicBezTo>
                      <a:cubicBezTo>
                        <a:pt x="653207" y="714470"/>
                        <a:pt x="544050" y="791909"/>
                        <a:pt x="396984" y="803815"/>
                      </a:cubicBezTo>
                      <a:cubicBezTo>
                        <a:pt x="392984" y="804291"/>
                        <a:pt x="380316" y="804482"/>
                        <a:pt x="372886" y="804482"/>
                      </a:cubicBezTo>
                      <a:close/>
                      <a:moveTo>
                        <a:pt x="180100" y="19907"/>
                      </a:moveTo>
                      <a:cubicBezTo>
                        <a:pt x="8364" y="52673"/>
                        <a:pt x="20080" y="255175"/>
                        <a:pt x="20271" y="257270"/>
                      </a:cubicBezTo>
                      <a:cubicBezTo>
                        <a:pt x="20271" y="257651"/>
                        <a:pt x="20271" y="258032"/>
                        <a:pt x="20271" y="258413"/>
                      </a:cubicBezTo>
                      <a:cubicBezTo>
                        <a:pt x="17794" y="311563"/>
                        <a:pt x="18461" y="336995"/>
                        <a:pt x="30367" y="464820"/>
                      </a:cubicBezTo>
                      <a:cubicBezTo>
                        <a:pt x="35796" y="502634"/>
                        <a:pt x="43321" y="543306"/>
                        <a:pt x="61895" y="581406"/>
                      </a:cubicBezTo>
                      <a:cubicBezTo>
                        <a:pt x="113139" y="706088"/>
                        <a:pt x="224487" y="780193"/>
                        <a:pt x="367647" y="785432"/>
                      </a:cubicBezTo>
                      <a:cubicBezTo>
                        <a:pt x="368695" y="785432"/>
                        <a:pt x="370600" y="785527"/>
                        <a:pt x="372886" y="785527"/>
                      </a:cubicBezTo>
                      <a:cubicBezTo>
                        <a:pt x="380792" y="785527"/>
                        <a:pt x="392412" y="785336"/>
                        <a:pt x="395651" y="785051"/>
                      </a:cubicBezTo>
                      <a:cubicBezTo>
                        <a:pt x="535287" y="773716"/>
                        <a:pt x="639015" y="700183"/>
                        <a:pt x="695498" y="572357"/>
                      </a:cubicBezTo>
                      <a:cubicBezTo>
                        <a:pt x="709690" y="532067"/>
                        <a:pt x="718072" y="502444"/>
                        <a:pt x="723692" y="454343"/>
                      </a:cubicBezTo>
                      <a:cubicBezTo>
                        <a:pt x="724073" y="451009"/>
                        <a:pt x="726168" y="448151"/>
                        <a:pt x="729216" y="446723"/>
                      </a:cubicBezTo>
                      <a:cubicBezTo>
                        <a:pt x="803226" y="413195"/>
                        <a:pt x="805607" y="341757"/>
                        <a:pt x="805607" y="341090"/>
                      </a:cubicBezTo>
                      <a:cubicBezTo>
                        <a:pt x="808274" y="266033"/>
                        <a:pt x="766078" y="258985"/>
                        <a:pt x="764268" y="258794"/>
                      </a:cubicBezTo>
                      <a:cubicBezTo>
                        <a:pt x="751791" y="256508"/>
                        <a:pt x="742361" y="257175"/>
                        <a:pt x="734169" y="260414"/>
                      </a:cubicBezTo>
                      <a:cubicBezTo>
                        <a:pt x="731312" y="261557"/>
                        <a:pt x="727978" y="261176"/>
                        <a:pt x="725406" y="259461"/>
                      </a:cubicBezTo>
                      <a:cubicBezTo>
                        <a:pt x="722835" y="257747"/>
                        <a:pt x="721215" y="254794"/>
                        <a:pt x="721215" y="251746"/>
                      </a:cubicBezTo>
                      <a:lnTo>
                        <a:pt x="721025" y="237077"/>
                      </a:lnTo>
                      <a:cubicBezTo>
                        <a:pt x="705975" y="240887"/>
                        <a:pt x="690640" y="242792"/>
                        <a:pt x="675305" y="242792"/>
                      </a:cubicBezTo>
                      <a:cubicBezTo>
                        <a:pt x="608725" y="242792"/>
                        <a:pt x="541764" y="205931"/>
                        <a:pt x="495092" y="143828"/>
                      </a:cubicBezTo>
                      <a:cubicBezTo>
                        <a:pt x="463469" y="151829"/>
                        <a:pt x="433084" y="155829"/>
                        <a:pt x="404700" y="155829"/>
                      </a:cubicBezTo>
                      <a:cubicBezTo>
                        <a:pt x="261348" y="155829"/>
                        <a:pt x="201912" y="56388"/>
                        <a:pt x="182386" y="23717"/>
                      </a:cubicBezTo>
                      <a:cubicBezTo>
                        <a:pt x="181624" y="22384"/>
                        <a:pt x="180862" y="21050"/>
                        <a:pt x="180100" y="19907"/>
                      </a:cubicBezTo>
                      <a:close/>
                    </a:path>
                  </a:pathLst>
                </a:custGeom>
                <a:solidFill>
                  <a:srgbClr val="0A2073"/>
                </a:solidFill>
                <a:ln w="9525" cap="flat">
                  <a:noFill/>
                  <a:prstDash val="solid"/>
                  <a:miter/>
                </a:ln>
              </p:spPr>
              <p:txBody>
                <a:bodyPr rtlCol="0" anchor="ctr"/>
                <a:lstStyle/>
                <a:p>
                  <a:endParaRPr lang="zh-CN" altLang="en-US"/>
                </a:p>
              </p:txBody>
            </p:sp>
            <p:sp>
              <p:nvSpPr>
                <p:cNvPr id="79" name="任意多边形: 形状 78"/>
                <p:cNvSpPr/>
                <p:nvPr/>
              </p:nvSpPr>
              <p:spPr>
                <a:xfrm>
                  <a:off x="10085748" y="4689101"/>
                  <a:ext cx="161917" cy="164350"/>
                </a:xfrm>
                <a:custGeom>
                  <a:avLst/>
                  <a:gdLst>
                    <a:gd name="connsiteX0" fmla="*/ 152444 w 161917"/>
                    <a:gd name="connsiteY0" fmla="*/ 164350 h 164350"/>
                    <a:gd name="connsiteX1" fmla="*/ 149301 w 161917"/>
                    <a:gd name="connsiteY1" fmla="*/ 163779 h 164350"/>
                    <a:gd name="connsiteX2" fmla="*/ 520 w 161917"/>
                    <a:gd name="connsiteY2" fmla="*/ 12617 h 164350"/>
                    <a:gd name="connsiteX3" fmla="*/ 6426 w 161917"/>
                    <a:gd name="connsiteY3" fmla="*/ 520 h 164350"/>
                    <a:gd name="connsiteX4" fmla="*/ 18522 w 161917"/>
                    <a:gd name="connsiteY4" fmla="*/ 6426 h 164350"/>
                    <a:gd name="connsiteX5" fmla="*/ 155492 w 161917"/>
                    <a:gd name="connsiteY5" fmla="*/ 145776 h 164350"/>
                    <a:gd name="connsiteX6" fmla="*/ 161397 w 161917"/>
                    <a:gd name="connsiteY6" fmla="*/ 157873 h 164350"/>
                    <a:gd name="connsiteX7" fmla="*/ 152444 w 161917"/>
                    <a:gd name="connsiteY7" fmla="*/ 164350 h 16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17" h="164350">
                      <a:moveTo>
                        <a:pt x="152444" y="164350"/>
                      </a:moveTo>
                      <a:cubicBezTo>
                        <a:pt x="151396" y="164350"/>
                        <a:pt x="150348" y="164160"/>
                        <a:pt x="149301" y="163779"/>
                      </a:cubicBezTo>
                      <a:cubicBezTo>
                        <a:pt x="40430" y="126060"/>
                        <a:pt x="2044" y="17284"/>
                        <a:pt x="520" y="12617"/>
                      </a:cubicBezTo>
                      <a:cubicBezTo>
                        <a:pt x="-1194" y="7664"/>
                        <a:pt x="1473" y="2235"/>
                        <a:pt x="6426" y="520"/>
                      </a:cubicBezTo>
                      <a:cubicBezTo>
                        <a:pt x="11379" y="-1194"/>
                        <a:pt x="16808" y="1473"/>
                        <a:pt x="18522" y="6426"/>
                      </a:cubicBezTo>
                      <a:cubicBezTo>
                        <a:pt x="18903" y="7473"/>
                        <a:pt x="55670" y="111105"/>
                        <a:pt x="155492" y="145776"/>
                      </a:cubicBezTo>
                      <a:cubicBezTo>
                        <a:pt x="160445" y="147491"/>
                        <a:pt x="163112" y="152920"/>
                        <a:pt x="161397" y="157873"/>
                      </a:cubicBezTo>
                      <a:cubicBezTo>
                        <a:pt x="160064" y="161874"/>
                        <a:pt x="156444" y="164350"/>
                        <a:pt x="152444" y="164350"/>
                      </a:cubicBezTo>
                      <a:close/>
                    </a:path>
                  </a:pathLst>
                </a:custGeom>
                <a:solidFill>
                  <a:srgbClr val="0A2073"/>
                </a:solidFill>
                <a:ln w="9525" cap="flat">
                  <a:noFill/>
                  <a:prstDash val="solid"/>
                  <a:miter/>
                </a:ln>
              </p:spPr>
              <p:txBody>
                <a:bodyPr rtlCol="0" anchor="ctr"/>
                <a:lstStyle/>
                <a:p>
                  <a:endParaRPr lang="zh-CN" altLang="en-US"/>
                </a:p>
              </p:txBody>
            </p:sp>
            <p:sp>
              <p:nvSpPr>
                <p:cNvPr id="80" name="任意多边形: 形状 79"/>
                <p:cNvSpPr/>
                <p:nvPr/>
              </p:nvSpPr>
              <p:spPr>
                <a:xfrm>
                  <a:off x="9712034" y="4728000"/>
                  <a:ext cx="107012" cy="182125"/>
                </a:xfrm>
                <a:custGeom>
                  <a:avLst/>
                  <a:gdLst>
                    <a:gd name="connsiteX0" fmla="*/ 9998 w 107012"/>
                    <a:gd name="connsiteY0" fmla="*/ 182126 h 182125"/>
                    <a:gd name="connsiteX1" fmla="*/ 473 w 107012"/>
                    <a:gd name="connsiteY1" fmla="*/ 173267 h 182125"/>
                    <a:gd name="connsiteX2" fmla="*/ 92580 w 107012"/>
                    <a:gd name="connsiteY2" fmla="*/ 1341 h 182125"/>
                    <a:gd name="connsiteX3" fmla="*/ 105629 w 107012"/>
                    <a:gd name="connsiteY3" fmla="*/ 4580 h 182125"/>
                    <a:gd name="connsiteX4" fmla="*/ 102391 w 107012"/>
                    <a:gd name="connsiteY4" fmla="*/ 17629 h 182125"/>
                    <a:gd name="connsiteX5" fmla="*/ 19428 w 107012"/>
                    <a:gd name="connsiteY5" fmla="*/ 171839 h 182125"/>
                    <a:gd name="connsiteX6" fmla="*/ 10665 w 107012"/>
                    <a:gd name="connsiteY6" fmla="*/ 182030 h 182125"/>
                    <a:gd name="connsiteX7" fmla="*/ 9998 w 107012"/>
                    <a:gd name="connsiteY7" fmla="*/ 182126 h 18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012" h="182125">
                      <a:moveTo>
                        <a:pt x="9998" y="182126"/>
                      </a:moveTo>
                      <a:cubicBezTo>
                        <a:pt x="5045" y="182126"/>
                        <a:pt x="854" y="178316"/>
                        <a:pt x="473" y="173267"/>
                      </a:cubicBezTo>
                      <a:cubicBezTo>
                        <a:pt x="-7528" y="62968"/>
                        <a:pt x="88484" y="3818"/>
                        <a:pt x="92580" y="1341"/>
                      </a:cubicBezTo>
                      <a:cubicBezTo>
                        <a:pt x="97057" y="-1326"/>
                        <a:pt x="102962" y="103"/>
                        <a:pt x="105629" y="4580"/>
                      </a:cubicBezTo>
                      <a:cubicBezTo>
                        <a:pt x="108392" y="9056"/>
                        <a:pt x="106868" y="14962"/>
                        <a:pt x="102391" y="17629"/>
                      </a:cubicBezTo>
                      <a:cubicBezTo>
                        <a:pt x="101534" y="18200"/>
                        <a:pt x="12189" y="73445"/>
                        <a:pt x="19428" y="171839"/>
                      </a:cubicBezTo>
                      <a:cubicBezTo>
                        <a:pt x="19809" y="177077"/>
                        <a:pt x="15904" y="181649"/>
                        <a:pt x="10665" y="182030"/>
                      </a:cubicBezTo>
                      <a:cubicBezTo>
                        <a:pt x="10475" y="182126"/>
                        <a:pt x="10284" y="182126"/>
                        <a:pt x="9998" y="182126"/>
                      </a:cubicBezTo>
                      <a:close/>
                    </a:path>
                  </a:pathLst>
                </a:custGeom>
                <a:solidFill>
                  <a:srgbClr val="0A2073"/>
                </a:solidFill>
                <a:ln w="9525" cap="flat">
                  <a:noFill/>
                  <a:prstDash val="solid"/>
                  <a:miter/>
                </a:ln>
              </p:spPr>
              <p:txBody>
                <a:bodyPr rtlCol="0" anchor="ctr"/>
                <a:lstStyle/>
                <a:p>
                  <a:endParaRPr lang="zh-CN" altLang="en-US"/>
                </a:p>
              </p:txBody>
            </p:sp>
            <p:sp>
              <p:nvSpPr>
                <p:cNvPr id="81" name="任意多边形: 形状 80"/>
                <p:cNvSpPr/>
                <p:nvPr/>
              </p:nvSpPr>
              <p:spPr>
                <a:xfrm>
                  <a:off x="10368504" y="4686489"/>
                  <a:ext cx="200975" cy="202776"/>
                </a:xfrm>
                <a:custGeom>
                  <a:avLst/>
                  <a:gdLst>
                    <a:gd name="connsiteX0" fmla="*/ 191537 w 200975"/>
                    <a:gd name="connsiteY0" fmla="*/ 202777 h 202776"/>
                    <a:gd name="connsiteX1" fmla="*/ 190109 w 200975"/>
                    <a:gd name="connsiteY1" fmla="*/ 202682 h 202776"/>
                    <a:gd name="connsiteX2" fmla="*/ 656 w 200975"/>
                    <a:gd name="connsiteY2" fmla="*/ 13039 h 202776"/>
                    <a:gd name="connsiteX3" fmla="*/ 5990 w 200975"/>
                    <a:gd name="connsiteY3" fmla="*/ 656 h 202776"/>
                    <a:gd name="connsiteX4" fmla="*/ 18373 w 200975"/>
                    <a:gd name="connsiteY4" fmla="*/ 5990 h 202776"/>
                    <a:gd name="connsiteX5" fmla="*/ 192871 w 200975"/>
                    <a:gd name="connsiteY5" fmla="*/ 183822 h 202776"/>
                    <a:gd name="connsiteX6" fmla="*/ 200872 w 200975"/>
                    <a:gd name="connsiteY6" fmla="*/ 194585 h 202776"/>
                    <a:gd name="connsiteX7" fmla="*/ 191537 w 200975"/>
                    <a:gd name="connsiteY7" fmla="*/ 202777 h 20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975" h="202776">
                      <a:moveTo>
                        <a:pt x="191537" y="202777"/>
                      </a:moveTo>
                      <a:cubicBezTo>
                        <a:pt x="191061" y="202777"/>
                        <a:pt x="190585" y="202777"/>
                        <a:pt x="190109" y="202682"/>
                      </a:cubicBezTo>
                      <a:cubicBezTo>
                        <a:pt x="69617" y="184965"/>
                        <a:pt x="3419" y="19992"/>
                        <a:pt x="656" y="13039"/>
                      </a:cubicBezTo>
                      <a:cubicBezTo>
                        <a:pt x="-1249" y="8181"/>
                        <a:pt x="1133" y="2657"/>
                        <a:pt x="5990" y="656"/>
                      </a:cubicBezTo>
                      <a:cubicBezTo>
                        <a:pt x="10848" y="-1249"/>
                        <a:pt x="16373" y="1133"/>
                        <a:pt x="18373" y="5990"/>
                      </a:cubicBezTo>
                      <a:cubicBezTo>
                        <a:pt x="19040" y="7610"/>
                        <a:pt x="83333" y="167725"/>
                        <a:pt x="192871" y="183822"/>
                      </a:cubicBezTo>
                      <a:cubicBezTo>
                        <a:pt x="198110" y="184584"/>
                        <a:pt x="201634" y="189442"/>
                        <a:pt x="200872" y="194585"/>
                      </a:cubicBezTo>
                      <a:cubicBezTo>
                        <a:pt x="200300" y="199443"/>
                        <a:pt x="196205" y="202777"/>
                        <a:pt x="191537" y="202777"/>
                      </a:cubicBezTo>
                      <a:close/>
                    </a:path>
                  </a:pathLst>
                </a:custGeom>
                <a:solidFill>
                  <a:srgbClr val="0A2073"/>
                </a:solidFill>
                <a:ln w="9525" cap="flat">
                  <a:noFill/>
                  <a:prstDash val="solid"/>
                  <a:miter/>
                </a:ln>
              </p:spPr>
              <p:txBody>
                <a:bodyPr rtlCol="0" anchor="ctr"/>
                <a:lstStyle/>
                <a:p>
                  <a:endParaRPr lang="zh-CN" altLang="en-US"/>
                </a:p>
              </p:txBody>
            </p:sp>
          </p:grpSp>
          <p:sp>
            <p:nvSpPr>
              <p:cNvPr id="82" name="任意多边形: 形状 81"/>
              <p:cNvSpPr/>
              <p:nvPr/>
            </p:nvSpPr>
            <p:spPr>
              <a:xfrm>
                <a:off x="10465262" y="5047361"/>
                <a:ext cx="51894" cy="101556"/>
              </a:xfrm>
              <a:custGeom>
                <a:avLst/>
                <a:gdLst>
                  <a:gd name="connsiteX0" fmla="*/ 10483 w 51894"/>
                  <a:gd name="connsiteY0" fmla="*/ 101556 h 101556"/>
                  <a:gd name="connsiteX1" fmla="*/ 2387 w 51894"/>
                  <a:gd name="connsiteY1" fmla="*/ 97079 h 101556"/>
                  <a:gd name="connsiteX2" fmla="*/ 5339 w 51894"/>
                  <a:gd name="connsiteY2" fmla="*/ 83935 h 101556"/>
                  <a:gd name="connsiteX3" fmla="*/ 17055 w 51894"/>
                  <a:gd name="connsiteY3" fmla="*/ 62885 h 101556"/>
                  <a:gd name="connsiteX4" fmla="*/ 3339 w 51894"/>
                  <a:gd name="connsiteY4" fmla="*/ 39834 h 101556"/>
                  <a:gd name="connsiteX5" fmla="*/ 101 w 51894"/>
                  <a:gd name="connsiteY5" fmla="*/ 31166 h 101556"/>
                  <a:gd name="connsiteX6" fmla="*/ 15531 w 51894"/>
                  <a:gd name="connsiteY6" fmla="*/ 4973 h 101556"/>
                  <a:gd name="connsiteX7" fmla="*/ 45154 w 51894"/>
                  <a:gd name="connsiteY7" fmla="*/ 1544 h 101556"/>
                  <a:gd name="connsiteX8" fmla="*/ 51440 w 51894"/>
                  <a:gd name="connsiteY8" fmla="*/ 13450 h 101556"/>
                  <a:gd name="connsiteX9" fmla="*/ 39629 w 51894"/>
                  <a:gd name="connsiteY9" fmla="*/ 19832 h 101556"/>
                  <a:gd name="connsiteX10" fmla="*/ 25532 w 51894"/>
                  <a:gd name="connsiteY10" fmla="*/ 21165 h 101556"/>
                  <a:gd name="connsiteX11" fmla="*/ 19913 w 51894"/>
                  <a:gd name="connsiteY11" fmla="*/ 29357 h 101556"/>
                  <a:gd name="connsiteX12" fmla="*/ 35914 w 51894"/>
                  <a:gd name="connsiteY12" fmla="*/ 64599 h 101556"/>
                  <a:gd name="connsiteX13" fmla="*/ 15340 w 51894"/>
                  <a:gd name="connsiteY13" fmla="*/ 100032 h 101556"/>
                  <a:gd name="connsiteX14" fmla="*/ 10483 w 51894"/>
                  <a:gd name="connsiteY14" fmla="*/ 101556 h 10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894" h="101556">
                    <a:moveTo>
                      <a:pt x="10483" y="101556"/>
                    </a:moveTo>
                    <a:cubicBezTo>
                      <a:pt x="7339" y="101556"/>
                      <a:pt x="4196" y="99937"/>
                      <a:pt x="2387" y="97079"/>
                    </a:cubicBezTo>
                    <a:cubicBezTo>
                      <a:pt x="-376" y="92603"/>
                      <a:pt x="863" y="86697"/>
                      <a:pt x="5339" y="83935"/>
                    </a:cubicBezTo>
                    <a:cubicBezTo>
                      <a:pt x="16007" y="77172"/>
                      <a:pt x="17055" y="63075"/>
                      <a:pt x="17055" y="62885"/>
                    </a:cubicBezTo>
                    <a:cubicBezTo>
                      <a:pt x="18008" y="55646"/>
                      <a:pt x="9435" y="44978"/>
                      <a:pt x="3339" y="39834"/>
                    </a:cubicBezTo>
                    <a:cubicBezTo>
                      <a:pt x="863" y="37739"/>
                      <a:pt x="-376" y="34405"/>
                      <a:pt x="101" y="31166"/>
                    </a:cubicBezTo>
                    <a:cubicBezTo>
                      <a:pt x="1910" y="19070"/>
                      <a:pt x="7149" y="10211"/>
                      <a:pt x="15531" y="4973"/>
                    </a:cubicBezTo>
                    <a:cubicBezTo>
                      <a:pt x="28485" y="-3219"/>
                      <a:pt x="43535" y="1067"/>
                      <a:pt x="45154" y="1544"/>
                    </a:cubicBezTo>
                    <a:cubicBezTo>
                      <a:pt x="50202" y="3068"/>
                      <a:pt x="53060" y="8402"/>
                      <a:pt x="51440" y="13450"/>
                    </a:cubicBezTo>
                    <a:cubicBezTo>
                      <a:pt x="49916" y="18498"/>
                      <a:pt x="44677" y="21260"/>
                      <a:pt x="39629" y="19832"/>
                    </a:cubicBezTo>
                    <a:cubicBezTo>
                      <a:pt x="37343" y="19165"/>
                      <a:pt x="30295" y="18117"/>
                      <a:pt x="25532" y="21165"/>
                    </a:cubicBezTo>
                    <a:cubicBezTo>
                      <a:pt x="23056" y="22784"/>
                      <a:pt x="21151" y="25547"/>
                      <a:pt x="19913" y="29357"/>
                    </a:cubicBezTo>
                    <a:cubicBezTo>
                      <a:pt x="26485" y="36119"/>
                      <a:pt x="37819" y="49931"/>
                      <a:pt x="35914" y="64599"/>
                    </a:cubicBezTo>
                    <a:cubicBezTo>
                      <a:pt x="35914" y="64885"/>
                      <a:pt x="34486" y="87935"/>
                      <a:pt x="15340" y="100032"/>
                    </a:cubicBezTo>
                    <a:cubicBezTo>
                      <a:pt x="14007" y="101080"/>
                      <a:pt x="12197" y="101556"/>
                      <a:pt x="10483" y="101556"/>
                    </a:cubicBezTo>
                    <a:close/>
                  </a:path>
                </a:pathLst>
              </a:custGeom>
              <a:solidFill>
                <a:srgbClr val="0A2073"/>
              </a:solidFill>
              <a:ln w="9525" cap="flat">
                <a:noFill/>
                <a:prstDash val="solid"/>
                <a:miter/>
              </a:ln>
            </p:spPr>
            <p:txBody>
              <a:bodyPr rtlCol="0" anchor="ctr"/>
              <a:lstStyle/>
              <a:p>
                <a:endParaRPr lang="zh-CN" altLang="en-US"/>
              </a:p>
            </p:txBody>
          </p:sp>
          <p:sp>
            <p:nvSpPr>
              <p:cNvPr id="83" name="任意多边形: 形状 82"/>
              <p:cNvSpPr/>
              <p:nvPr/>
            </p:nvSpPr>
            <p:spPr>
              <a:xfrm>
                <a:off x="10211329" y="5084903"/>
                <a:ext cx="56104" cy="81164"/>
              </a:xfrm>
              <a:custGeom>
                <a:avLst/>
                <a:gdLst>
                  <a:gd name="connsiteX0" fmla="*/ 2 w 56104"/>
                  <a:gd name="connsiteY0" fmla="*/ 41249 h 81164"/>
                  <a:gd name="connsiteX1" fmla="*/ 28196 w 56104"/>
                  <a:gd name="connsiteY1" fmla="*/ 81159 h 81164"/>
                  <a:gd name="connsiteX2" fmla="*/ 56104 w 56104"/>
                  <a:gd name="connsiteY2" fmla="*/ 39916 h 81164"/>
                  <a:gd name="connsiteX3" fmla="*/ 27910 w 56104"/>
                  <a:gd name="connsiteY3" fmla="*/ 6 h 81164"/>
                  <a:gd name="connsiteX4" fmla="*/ 2 w 56104"/>
                  <a:gd name="connsiteY4" fmla="*/ 41249 h 81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04" h="81164">
                    <a:moveTo>
                      <a:pt x="2" y="41249"/>
                    </a:moveTo>
                    <a:cubicBezTo>
                      <a:pt x="97" y="63633"/>
                      <a:pt x="12766" y="81540"/>
                      <a:pt x="28196" y="81159"/>
                    </a:cubicBezTo>
                    <a:cubicBezTo>
                      <a:pt x="43722" y="80778"/>
                      <a:pt x="56200" y="62299"/>
                      <a:pt x="56104" y="39916"/>
                    </a:cubicBezTo>
                    <a:cubicBezTo>
                      <a:pt x="56009" y="17532"/>
                      <a:pt x="43341" y="-375"/>
                      <a:pt x="27910" y="6"/>
                    </a:cubicBezTo>
                    <a:cubicBezTo>
                      <a:pt x="12289" y="387"/>
                      <a:pt x="-188" y="18866"/>
                      <a:pt x="2" y="41249"/>
                    </a:cubicBezTo>
                    <a:close/>
                  </a:path>
                </a:pathLst>
              </a:custGeom>
              <a:solidFill>
                <a:srgbClr val="0A2073"/>
              </a:solidFill>
              <a:ln w="9525" cap="flat">
                <a:noFill/>
                <a:prstDash val="solid"/>
                <a:miter/>
              </a:ln>
            </p:spPr>
            <p:txBody>
              <a:bodyPr rtlCol="0" anchor="ctr"/>
              <a:lstStyle/>
              <a:p>
                <a:endParaRPr lang="zh-CN" altLang="en-US"/>
              </a:p>
            </p:txBody>
          </p:sp>
          <p:sp>
            <p:nvSpPr>
              <p:cNvPr id="84" name="任意多边形: 形状 83"/>
              <p:cNvSpPr/>
              <p:nvPr/>
            </p:nvSpPr>
            <p:spPr>
              <a:xfrm>
                <a:off x="9889100" y="5084810"/>
                <a:ext cx="56103" cy="81257"/>
              </a:xfrm>
              <a:custGeom>
                <a:avLst/>
                <a:gdLst>
                  <a:gd name="connsiteX0" fmla="*/ 1 w 56103"/>
                  <a:gd name="connsiteY0" fmla="*/ 41342 h 81257"/>
                  <a:gd name="connsiteX1" fmla="*/ 28194 w 56103"/>
                  <a:gd name="connsiteY1" fmla="*/ 81252 h 81257"/>
                  <a:gd name="connsiteX2" fmla="*/ 56103 w 56103"/>
                  <a:gd name="connsiteY2" fmla="*/ 40008 h 81257"/>
                  <a:gd name="connsiteX3" fmla="*/ 27909 w 56103"/>
                  <a:gd name="connsiteY3" fmla="*/ 3 h 81257"/>
                  <a:gd name="connsiteX4" fmla="*/ 1 w 56103"/>
                  <a:gd name="connsiteY4" fmla="*/ 41342 h 81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03" h="81257">
                    <a:moveTo>
                      <a:pt x="1" y="41342"/>
                    </a:moveTo>
                    <a:cubicBezTo>
                      <a:pt x="96" y="63726"/>
                      <a:pt x="12764" y="81633"/>
                      <a:pt x="28194" y="81252"/>
                    </a:cubicBezTo>
                    <a:cubicBezTo>
                      <a:pt x="43720" y="80871"/>
                      <a:pt x="56198" y="62392"/>
                      <a:pt x="56103" y="40008"/>
                    </a:cubicBezTo>
                    <a:cubicBezTo>
                      <a:pt x="56008" y="17529"/>
                      <a:pt x="43339" y="-282"/>
                      <a:pt x="27909" y="3"/>
                    </a:cubicBezTo>
                    <a:cubicBezTo>
                      <a:pt x="12288" y="480"/>
                      <a:pt x="-95" y="18958"/>
                      <a:pt x="1" y="41342"/>
                    </a:cubicBezTo>
                    <a:close/>
                  </a:path>
                </a:pathLst>
              </a:custGeom>
              <a:solidFill>
                <a:srgbClr val="0A2073"/>
              </a:solidFill>
              <a:ln w="9525" cap="flat">
                <a:noFill/>
                <a:prstDash val="solid"/>
                <a:miter/>
              </a:ln>
            </p:spPr>
            <p:txBody>
              <a:bodyPr rtlCol="0" anchor="ctr"/>
              <a:lstStyle/>
              <a:p>
                <a:endParaRPr lang="zh-CN" altLang="en-US"/>
              </a:p>
            </p:txBody>
          </p:sp>
          <p:sp>
            <p:nvSpPr>
              <p:cNvPr id="85" name="任意多边形: 形状 84"/>
              <p:cNvSpPr/>
              <p:nvPr/>
            </p:nvSpPr>
            <p:spPr>
              <a:xfrm>
                <a:off x="10042406" y="5071953"/>
                <a:ext cx="43142" cy="150401"/>
              </a:xfrm>
              <a:custGeom>
                <a:avLst/>
                <a:gdLst>
                  <a:gd name="connsiteX0" fmla="*/ 33575 w 43142"/>
                  <a:gd name="connsiteY0" fmla="*/ 150402 h 150401"/>
                  <a:gd name="connsiteX1" fmla="*/ 29956 w 43142"/>
                  <a:gd name="connsiteY1" fmla="*/ 149735 h 150401"/>
                  <a:gd name="connsiteX2" fmla="*/ 47 w 43142"/>
                  <a:gd name="connsiteY2" fmla="*/ 111540 h 150401"/>
                  <a:gd name="connsiteX3" fmla="*/ 809 w 43142"/>
                  <a:gd name="connsiteY3" fmla="*/ 108492 h 150401"/>
                  <a:gd name="connsiteX4" fmla="*/ 12525 w 43142"/>
                  <a:gd name="connsiteY4" fmla="*/ 11432 h 150401"/>
                  <a:gd name="connsiteX5" fmla="*/ 19955 w 43142"/>
                  <a:gd name="connsiteY5" fmla="*/ 193 h 150401"/>
                  <a:gd name="connsiteX6" fmla="*/ 31194 w 43142"/>
                  <a:gd name="connsiteY6" fmla="*/ 7622 h 150401"/>
                  <a:gd name="connsiteX7" fmla="*/ 19097 w 43142"/>
                  <a:gd name="connsiteY7" fmla="*/ 114207 h 150401"/>
                  <a:gd name="connsiteX8" fmla="*/ 37195 w 43142"/>
                  <a:gd name="connsiteY8" fmla="*/ 132019 h 150401"/>
                  <a:gd name="connsiteX9" fmla="*/ 42434 w 43142"/>
                  <a:gd name="connsiteY9" fmla="*/ 144401 h 150401"/>
                  <a:gd name="connsiteX10" fmla="*/ 33575 w 43142"/>
                  <a:gd name="connsiteY10" fmla="*/ 150402 h 15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2" h="150401">
                    <a:moveTo>
                      <a:pt x="33575" y="150402"/>
                    </a:moveTo>
                    <a:cubicBezTo>
                      <a:pt x="32337" y="150402"/>
                      <a:pt x="31194" y="150211"/>
                      <a:pt x="29956" y="149735"/>
                    </a:cubicBezTo>
                    <a:cubicBezTo>
                      <a:pt x="-1858" y="136686"/>
                      <a:pt x="-48" y="112588"/>
                      <a:pt x="47" y="111540"/>
                    </a:cubicBezTo>
                    <a:cubicBezTo>
                      <a:pt x="143" y="110492"/>
                      <a:pt x="428" y="109444"/>
                      <a:pt x="809" y="108492"/>
                    </a:cubicBezTo>
                    <a:cubicBezTo>
                      <a:pt x="22145" y="60962"/>
                      <a:pt x="12620" y="11908"/>
                      <a:pt x="12525" y="11432"/>
                    </a:cubicBezTo>
                    <a:cubicBezTo>
                      <a:pt x="11477" y="6289"/>
                      <a:pt x="14811" y="1240"/>
                      <a:pt x="19955" y="193"/>
                    </a:cubicBezTo>
                    <a:cubicBezTo>
                      <a:pt x="25003" y="-855"/>
                      <a:pt x="30146" y="2479"/>
                      <a:pt x="31194" y="7622"/>
                    </a:cubicBezTo>
                    <a:cubicBezTo>
                      <a:pt x="31670" y="9813"/>
                      <a:pt x="41767" y="61629"/>
                      <a:pt x="19097" y="114207"/>
                    </a:cubicBezTo>
                    <a:cubicBezTo>
                      <a:pt x="19574" y="117160"/>
                      <a:pt x="22050" y="125827"/>
                      <a:pt x="37195" y="132019"/>
                    </a:cubicBezTo>
                    <a:cubicBezTo>
                      <a:pt x="42053" y="134019"/>
                      <a:pt x="44434" y="139543"/>
                      <a:pt x="42434" y="144401"/>
                    </a:cubicBezTo>
                    <a:cubicBezTo>
                      <a:pt x="40910" y="148211"/>
                      <a:pt x="37290" y="150402"/>
                      <a:pt x="33575" y="150402"/>
                    </a:cubicBezTo>
                    <a:close/>
                  </a:path>
                </a:pathLst>
              </a:custGeom>
              <a:solidFill>
                <a:srgbClr val="0A2073"/>
              </a:solidFill>
              <a:ln w="9525" cap="flat">
                <a:noFill/>
                <a:prstDash val="solid"/>
                <a:miter/>
              </a:ln>
            </p:spPr>
            <p:txBody>
              <a:bodyPr rtlCol="0" anchor="ctr"/>
              <a:lstStyle/>
              <a:p>
                <a:endParaRPr lang="zh-CN" altLang="en-US"/>
              </a:p>
            </p:txBody>
          </p:sp>
          <p:sp>
            <p:nvSpPr>
              <p:cNvPr id="86" name="任意多边形: 形状 85"/>
              <p:cNvSpPr/>
              <p:nvPr/>
            </p:nvSpPr>
            <p:spPr>
              <a:xfrm>
                <a:off x="9884687" y="5012953"/>
                <a:ext cx="64772" cy="35093"/>
              </a:xfrm>
              <a:custGeom>
                <a:avLst/>
                <a:gdLst>
                  <a:gd name="connsiteX0" fmla="*/ 55277 w 64772"/>
                  <a:gd name="connsiteY0" fmla="*/ 35094 h 35093"/>
                  <a:gd name="connsiteX1" fmla="*/ 47562 w 64772"/>
                  <a:gd name="connsiteY1" fmla="*/ 31189 h 35093"/>
                  <a:gd name="connsiteX2" fmla="*/ 13272 w 64772"/>
                  <a:gd name="connsiteY2" fmla="*/ 21473 h 35093"/>
                  <a:gd name="connsiteX3" fmla="*/ 794 w 64772"/>
                  <a:gd name="connsiteY3" fmla="*/ 16520 h 35093"/>
                  <a:gd name="connsiteX4" fmla="*/ 5747 w 64772"/>
                  <a:gd name="connsiteY4" fmla="*/ 4042 h 35093"/>
                  <a:gd name="connsiteX5" fmla="*/ 62992 w 64772"/>
                  <a:gd name="connsiteY5" fmla="*/ 20044 h 35093"/>
                  <a:gd name="connsiteX6" fmla="*/ 60801 w 64772"/>
                  <a:gd name="connsiteY6" fmla="*/ 33284 h 35093"/>
                  <a:gd name="connsiteX7" fmla="*/ 55277 w 64772"/>
                  <a:gd name="connsiteY7" fmla="*/ 35094 h 3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72" h="35093">
                    <a:moveTo>
                      <a:pt x="55277" y="35094"/>
                    </a:moveTo>
                    <a:cubicBezTo>
                      <a:pt x="52324" y="35094"/>
                      <a:pt x="49467" y="33760"/>
                      <a:pt x="47562" y="31189"/>
                    </a:cubicBezTo>
                    <a:cubicBezTo>
                      <a:pt x="46133" y="29284"/>
                      <a:pt x="33274" y="12901"/>
                      <a:pt x="13272" y="21473"/>
                    </a:cubicBezTo>
                    <a:cubicBezTo>
                      <a:pt x="8509" y="23569"/>
                      <a:pt x="2794" y="21378"/>
                      <a:pt x="794" y="16520"/>
                    </a:cubicBezTo>
                    <a:cubicBezTo>
                      <a:pt x="-1302" y="11662"/>
                      <a:pt x="889" y="6043"/>
                      <a:pt x="5747" y="4042"/>
                    </a:cubicBezTo>
                    <a:cubicBezTo>
                      <a:pt x="33369" y="-7864"/>
                      <a:pt x="55277" y="9281"/>
                      <a:pt x="62992" y="20044"/>
                    </a:cubicBezTo>
                    <a:cubicBezTo>
                      <a:pt x="66040" y="24330"/>
                      <a:pt x="65088" y="30236"/>
                      <a:pt x="60801" y="33284"/>
                    </a:cubicBezTo>
                    <a:cubicBezTo>
                      <a:pt x="59087" y="34522"/>
                      <a:pt x="57182" y="35094"/>
                      <a:pt x="55277" y="35094"/>
                    </a:cubicBezTo>
                    <a:close/>
                  </a:path>
                </a:pathLst>
              </a:custGeom>
              <a:solidFill>
                <a:srgbClr val="0A2073"/>
              </a:solidFill>
              <a:ln w="9525" cap="flat">
                <a:noFill/>
                <a:prstDash val="solid"/>
                <a:miter/>
              </a:ln>
            </p:spPr>
            <p:txBody>
              <a:bodyPr rtlCol="0" anchor="ctr"/>
              <a:lstStyle/>
              <a:p>
                <a:endParaRPr lang="zh-CN" altLang="en-US"/>
              </a:p>
            </p:txBody>
          </p:sp>
          <p:sp>
            <p:nvSpPr>
              <p:cNvPr id="87" name="任意多边形: 形状 86"/>
              <p:cNvSpPr/>
              <p:nvPr/>
            </p:nvSpPr>
            <p:spPr>
              <a:xfrm>
                <a:off x="10204640" y="5014553"/>
                <a:ext cx="67205" cy="31875"/>
              </a:xfrm>
              <a:custGeom>
                <a:avLst/>
                <a:gdLst>
                  <a:gd name="connsiteX0" fmla="*/ 9549 w 67205"/>
                  <a:gd name="connsiteY0" fmla="*/ 31875 h 31875"/>
                  <a:gd name="connsiteX1" fmla="*/ 2786 w 67205"/>
                  <a:gd name="connsiteY1" fmla="*/ 29113 h 31875"/>
                  <a:gd name="connsiteX2" fmla="*/ 2786 w 67205"/>
                  <a:gd name="connsiteY2" fmla="*/ 15778 h 31875"/>
                  <a:gd name="connsiteX3" fmla="*/ 59174 w 67205"/>
                  <a:gd name="connsiteY3" fmla="*/ 1014 h 31875"/>
                  <a:gd name="connsiteX4" fmla="*/ 67080 w 67205"/>
                  <a:gd name="connsiteY4" fmla="*/ 11873 h 31875"/>
                  <a:gd name="connsiteX5" fmla="*/ 56221 w 67205"/>
                  <a:gd name="connsiteY5" fmla="*/ 19779 h 31875"/>
                  <a:gd name="connsiteX6" fmla="*/ 16216 w 67205"/>
                  <a:gd name="connsiteY6" fmla="*/ 29208 h 31875"/>
                  <a:gd name="connsiteX7" fmla="*/ 9549 w 67205"/>
                  <a:gd name="connsiteY7" fmla="*/ 31875 h 3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05" h="31875">
                    <a:moveTo>
                      <a:pt x="9549" y="31875"/>
                    </a:moveTo>
                    <a:cubicBezTo>
                      <a:pt x="7072" y="31875"/>
                      <a:pt x="4691" y="30923"/>
                      <a:pt x="2786" y="29113"/>
                    </a:cubicBezTo>
                    <a:cubicBezTo>
                      <a:pt x="-929" y="25398"/>
                      <a:pt x="-929" y="19493"/>
                      <a:pt x="2786" y="15778"/>
                    </a:cubicBezTo>
                    <a:cubicBezTo>
                      <a:pt x="3643" y="14921"/>
                      <a:pt x="23360" y="-4605"/>
                      <a:pt x="59174" y="1014"/>
                    </a:cubicBezTo>
                    <a:cubicBezTo>
                      <a:pt x="64318" y="1872"/>
                      <a:pt x="67937" y="6729"/>
                      <a:pt x="67080" y="11873"/>
                    </a:cubicBezTo>
                    <a:cubicBezTo>
                      <a:pt x="66223" y="17016"/>
                      <a:pt x="61555" y="20636"/>
                      <a:pt x="56221" y="19779"/>
                    </a:cubicBezTo>
                    <a:cubicBezTo>
                      <a:pt x="30504" y="15778"/>
                      <a:pt x="16788" y="28637"/>
                      <a:pt x="16216" y="29208"/>
                    </a:cubicBezTo>
                    <a:cubicBezTo>
                      <a:pt x="14407" y="31018"/>
                      <a:pt x="11930" y="31875"/>
                      <a:pt x="9549" y="31875"/>
                    </a:cubicBezTo>
                    <a:close/>
                  </a:path>
                </a:pathLst>
              </a:custGeom>
              <a:solidFill>
                <a:srgbClr val="0A2073"/>
              </a:solidFill>
              <a:ln w="9525" cap="flat">
                <a:noFill/>
                <a:prstDash val="solid"/>
                <a:miter/>
              </a:ln>
            </p:spPr>
            <p:txBody>
              <a:bodyPr rtlCol="0" anchor="ctr"/>
              <a:lstStyle/>
              <a:p>
                <a:endParaRPr lang="zh-CN" altLang="en-US"/>
              </a:p>
            </p:txBody>
          </p:sp>
          <p:sp>
            <p:nvSpPr>
              <p:cNvPr id="88" name="任意多边形: 形状 87"/>
              <p:cNvSpPr/>
              <p:nvPr/>
            </p:nvSpPr>
            <p:spPr>
              <a:xfrm>
                <a:off x="9989780" y="5291411"/>
                <a:ext cx="196313" cy="142076"/>
              </a:xfrm>
              <a:custGeom>
                <a:avLst/>
                <a:gdLst>
                  <a:gd name="connsiteX0" fmla="*/ 196310 w 196313"/>
                  <a:gd name="connsiteY0" fmla="*/ 0 h 142076"/>
                  <a:gd name="connsiteX1" fmla="*/ 0 w 196313"/>
                  <a:gd name="connsiteY1" fmla="*/ 30956 h 142076"/>
                  <a:gd name="connsiteX2" fmla="*/ 108014 w 196313"/>
                  <a:gd name="connsiteY2" fmla="*/ 141732 h 142076"/>
                  <a:gd name="connsiteX3" fmla="*/ 196310 w 196313"/>
                  <a:gd name="connsiteY3" fmla="*/ 0 h 142076"/>
                </a:gdLst>
                <a:ahLst/>
                <a:cxnLst>
                  <a:cxn ang="0">
                    <a:pos x="connsiteX0" y="connsiteY0"/>
                  </a:cxn>
                  <a:cxn ang="0">
                    <a:pos x="connsiteX1" y="connsiteY1"/>
                  </a:cxn>
                  <a:cxn ang="0">
                    <a:pos x="connsiteX2" y="connsiteY2"/>
                  </a:cxn>
                  <a:cxn ang="0">
                    <a:pos x="connsiteX3" y="connsiteY3"/>
                  </a:cxn>
                </a:cxnLst>
                <a:rect l="l" t="t" r="r" b="b"/>
                <a:pathLst>
                  <a:path w="196313" h="142076">
                    <a:moveTo>
                      <a:pt x="196310" y="0"/>
                    </a:moveTo>
                    <a:cubicBezTo>
                      <a:pt x="196310" y="0"/>
                      <a:pt x="99346" y="23527"/>
                      <a:pt x="0" y="30956"/>
                    </a:cubicBezTo>
                    <a:cubicBezTo>
                      <a:pt x="0" y="30956"/>
                      <a:pt x="5334" y="149257"/>
                      <a:pt x="108014" y="141732"/>
                    </a:cubicBezTo>
                    <a:cubicBezTo>
                      <a:pt x="108014" y="141732"/>
                      <a:pt x="196977" y="152114"/>
                      <a:pt x="196310" y="0"/>
                    </a:cubicBezTo>
                    <a:close/>
                  </a:path>
                </a:pathLst>
              </a:custGeom>
              <a:solidFill>
                <a:srgbClr val="FFFFFF"/>
              </a:solidFill>
              <a:ln w="9525" cap="flat">
                <a:noFill/>
                <a:prstDash val="solid"/>
                <a:miter/>
              </a:ln>
            </p:spPr>
            <p:txBody>
              <a:bodyPr rtlCol="0" anchor="ctr"/>
              <a:lstStyle/>
              <a:p>
                <a:endParaRPr lang="zh-CN" altLang="en-US"/>
              </a:p>
            </p:txBody>
          </p:sp>
          <p:sp>
            <p:nvSpPr>
              <p:cNvPr id="89" name="任意多边形: 形状 88"/>
              <p:cNvSpPr/>
              <p:nvPr/>
            </p:nvSpPr>
            <p:spPr>
              <a:xfrm>
                <a:off x="9980153" y="5282012"/>
                <a:ext cx="215276" cy="161036"/>
              </a:xfrm>
              <a:custGeom>
                <a:avLst/>
                <a:gdLst>
                  <a:gd name="connsiteX0" fmla="*/ 108401 w 215276"/>
                  <a:gd name="connsiteY0" fmla="*/ 161037 h 161036"/>
                  <a:gd name="connsiteX1" fmla="*/ 7 w 215276"/>
                  <a:gd name="connsiteY1" fmla="*/ 40831 h 161036"/>
                  <a:gd name="connsiteX2" fmla="*/ 8770 w 215276"/>
                  <a:gd name="connsiteY2" fmla="*/ 30925 h 161036"/>
                  <a:gd name="connsiteX3" fmla="*/ 203556 w 215276"/>
                  <a:gd name="connsiteY3" fmla="*/ 255 h 161036"/>
                  <a:gd name="connsiteX4" fmla="*/ 211652 w 215276"/>
                  <a:gd name="connsiteY4" fmla="*/ 1969 h 161036"/>
                  <a:gd name="connsiteX5" fmla="*/ 215272 w 215276"/>
                  <a:gd name="connsiteY5" fmla="*/ 9399 h 161036"/>
                  <a:gd name="connsiteX6" fmla="*/ 177362 w 215276"/>
                  <a:gd name="connsiteY6" fmla="*/ 136462 h 161036"/>
                  <a:gd name="connsiteX7" fmla="*/ 120974 w 215276"/>
                  <a:gd name="connsiteY7" fmla="*/ 160846 h 161036"/>
                  <a:gd name="connsiteX8" fmla="*/ 120974 w 215276"/>
                  <a:gd name="connsiteY8" fmla="*/ 160846 h 161036"/>
                  <a:gd name="connsiteX9" fmla="*/ 117355 w 215276"/>
                  <a:gd name="connsiteY9" fmla="*/ 160751 h 161036"/>
                  <a:gd name="connsiteX10" fmla="*/ 108401 w 215276"/>
                  <a:gd name="connsiteY10" fmla="*/ 161037 h 161036"/>
                  <a:gd name="connsiteX11" fmla="*/ 20009 w 215276"/>
                  <a:gd name="connsiteY11" fmla="*/ 49118 h 161036"/>
                  <a:gd name="connsiteX12" fmla="*/ 116879 w 215276"/>
                  <a:gd name="connsiteY12" fmla="*/ 141701 h 161036"/>
                  <a:gd name="connsiteX13" fmla="*/ 118688 w 215276"/>
                  <a:gd name="connsiteY13" fmla="*/ 141796 h 161036"/>
                  <a:gd name="connsiteX14" fmla="*/ 121070 w 215276"/>
                  <a:gd name="connsiteY14" fmla="*/ 141891 h 161036"/>
                  <a:gd name="connsiteX15" fmla="*/ 121070 w 215276"/>
                  <a:gd name="connsiteY15" fmla="*/ 141891 h 161036"/>
                  <a:gd name="connsiteX16" fmla="*/ 163932 w 215276"/>
                  <a:gd name="connsiteY16" fmla="*/ 123127 h 161036"/>
                  <a:gd name="connsiteX17" fmla="*/ 196127 w 215276"/>
                  <a:gd name="connsiteY17" fmla="*/ 21495 h 161036"/>
                  <a:gd name="connsiteX18" fmla="*/ 20009 w 215276"/>
                  <a:gd name="connsiteY18" fmla="*/ 49118 h 161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5276" h="161036">
                    <a:moveTo>
                      <a:pt x="108401" y="161037"/>
                    </a:moveTo>
                    <a:cubicBezTo>
                      <a:pt x="26963" y="161037"/>
                      <a:pt x="1912" y="82360"/>
                      <a:pt x="7" y="40831"/>
                    </a:cubicBezTo>
                    <a:cubicBezTo>
                      <a:pt x="-184" y="35688"/>
                      <a:pt x="3626" y="31306"/>
                      <a:pt x="8770" y="30925"/>
                    </a:cubicBezTo>
                    <a:cubicBezTo>
                      <a:pt x="106211" y="23686"/>
                      <a:pt x="202604" y="445"/>
                      <a:pt x="203556" y="255"/>
                    </a:cubicBezTo>
                    <a:cubicBezTo>
                      <a:pt x="206414" y="-412"/>
                      <a:pt x="209366" y="255"/>
                      <a:pt x="211652" y="1969"/>
                    </a:cubicBezTo>
                    <a:cubicBezTo>
                      <a:pt x="213938" y="3779"/>
                      <a:pt x="215272" y="6541"/>
                      <a:pt x="215272" y="9399"/>
                    </a:cubicBezTo>
                    <a:cubicBezTo>
                      <a:pt x="215558" y="68168"/>
                      <a:pt x="202794" y="110935"/>
                      <a:pt x="177362" y="136462"/>
                    </a:cubicBezTo>
                    <a:cubicBezTo>
                      <a:pt x="155455" y="158465"/>
                      <a:pt x="130595" y="160846"/>
                      <a:pt x="120974" y="160846"/>
                    </a:cubicBezTo>
                    <a:lnTo>
                      <a:pt x="120974" y="160846"/>
                    </a:lnTo>
                    <a:cubicBezTo>
                      <a:pt x="119355" y="160846"/>
                      <a:pt x="118212" y="160751"/>
                      <a:pt x="117355" y="160751"/>
                    </a:cubicBezTo>
                    <a:cubicBezTo>
                      <a:pt x="114402" y="160941"/>
                      <a:pt x="111354" y="161037"/>
                      <a:pt x="108401" y="161037"/>
                    </a:cubicBezTo>
                    <a:close/>
                    <a:moveTo>
                      <a:pt x="20009" y="49118"/>
                    </a:moveTo>
                    <a:cubicBezTo>
                      <a:pt x="23534" y="75312"/>
                      <a:pt x="40393" y="147225"/>
                      <a:pt x="116879" y="141701"/>
                    </a:cubicBezTo>
                    <a:cubicBezTo>
                      <a:pt x="117450" y="141701"/>
                      <a:pt x="118022" y="141701"/>
                      <a:pt x="118688" y="141796"/>
                    </a:cubicBezTo>
                    <a:cubicBezTo>
                      <a:pt x="118784" y="141796"/>
                      <a:pt x="119736" y="141891"/>
                      <a:pt x="121070" y="141891"/>
                    </a:cubicBezTo>
                    <a:lnTo>
                      <a:pt x="121070" y="141891"/>
                    </a:lnTo>
                    <a:cubicBezTo>
                      <a:pt x="128309" y="141891"/>
                      <a:pt x="147073" y="140082"/>
                      <a:pt x="163932" y="123127"/>
                    </a:cubicBezTo>
                    <a:cubicBezTo>
                      <a:pt x="184030" y="102934"/>
                      <a:pt x="194793" y="68835"/>
                      <a:pt x="196127" y="21495"/>
                    </a:cubicBezTo>
                    <a:cubicBezTo>
                      <a:pt x="168314" y="27591"/>
                      <a:pt x="95447" y="42641"/>
                      <a:pt x="20009" y="49118"/>
                    </a:cubicBezTo>
                    <a:close/>
                  </a:path>
                </a:pathLst>
              </a:custGeom>
              <a:solidFill>
                <a:srgbClr val="0A2073"/>
              </a:solidFill>
              <a:ln w="9525" cap="flat">
                <a:noFill/>
                <a:prstDash val="solid"/>
                <a:miter/>
              </a:ln>
            </p:spPr>
            <p:txBody>
              <a:bodyPr rtlCol="0" anchor="ctr"/>
              <a:lstStyle/>
              <a:p>
                <a:endParaRPr lang="zh-CN" altLang="en-US"/>
              </a:p>
            </p:txBody>
          </p:sp>
        </p:grpSp>
        <p:sp>
          <p:nvSpPr>
            <p:cNvPr id="90" name="对话气泡: 圆角矩形 89"/>
            <p:cNvSpPr/>
            <p:nvPr/>
          </p:nvSpPr>
          <p:spPr>
            <a:xfrm>
              <a:off x="5011877" y="4194493"/>
              <a:ext cx="2503360" cy="648276"/>
            </a:xfrm>
            <a:prstGeom prst="wedgeRoundRectCallout">
              <a:avLst>
                <a:gd name="adj1" fmla="val -37067"/>
                <a:gd name="adj2" fmla="val 74836"/>
                <a:gd name="adj3" fmla="val 1666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341648" y="4294312"/>
              <a:ext cx="2034531" cy="461665"/>
            </a:xfrm>
            <a:prstGeom prst="rect">
              <a:avLst/>
            </a:prstGeom>
          </p:spPr>
          <p:txBody>
            <a:bodyPr wrap="none">
              <a:spAutoFit/>
            </a:bodyPr>
            <a:lstStyle/>
            <a:p>
              <a:r>
                <a:rPr lang="zh-CN" altLang="en-US" sz="2400" b="1" dirty="0">
                  <a:solidFill>
                    <a:srgbClr val="3E1A8E"/>
                  </a:solidFill>
                  <a:latin typeface="+mj-ea"/>
                </a:rPr>
                <a:t>提升</a:t>
              </a:r>
              <a:r>
                <a:rPr lang="zh-CN" altLang="en-US" sz="2400" b="1">
                  <a:solidFill>
                    <a:srgbClr val="3E1A8E"/>
                  </a:solidFill>
                  <a:latin typeface="+mj-ea"/>
                </a:rPr>
                <a:t>就业</a:t>
              </a:r>
              <a:r>
                <a:rPr lang="zh-CN" altLang="en-US" sz="100" b="1">
                  <a:solidFill>
                    <a:srgbClr val="3E1A8E"/>
                  </a:solidFill>
                  <a:latin typeface="+mj-ea"/>
                </a:rPr>
                <a:t> </a:t>
              </a:r>
              <a:r>
                <a:rPr lang="zh-CN" altLang="en-US" sz="2400" b="1">
                  <a:solidFill>
                    <a:srgbClr val="3E1A8E"/>
                  </a:solidFill>
                  <a:latin typeface="+mj-ea"/>
                </a:rPr>
                <a:t>技</a:t>
              </a:r>
              <a:r>
                <a:rPr lang="zh-CN" altLang="en-US" sz="2400" b="1" dirty="0">
                  <a:solidFill>
                    <a:srgbClr val="3E1A8E"/>
                  </a:solidFill>
                  <a:latin typeface="+mj-ea"/>
                </a:rPr>
                <a:t>能</a:t>
              </a:r>
            </a:p>
          </p:txBody>
        </p:sp>
        <p:pic>
          <p:nvPicPr>
            <p:cNvPr id="110" name="图形 109"/>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334147" y="3754270"/>
              <a:ext cx="1813159" cy="1849588"/>
            </a:xfrm>
            <a:prstGeom prst="rect">
              <a:avLst/>
            </a:prstGeom>
          </p:spPr>
        </p:pic>
        <p:sp>
          <p:nvSpPr>
            <p:cNvPr id="111" name="对话气泡: 圆角矩形 110"/>
            <p:cNvSpPr/>
            <p:nvPr/>
          </p:nvSpPr>
          <p:spPr>
            <a:xfrm>
              <a:off x="8088168" y="3051300"/>
              <a:ext cx="2256532" cy="751957"/>
            </a:xfrm>
            <a:prstGeom prst="wedgeRoundRectCallout">
              <a:avLst>
                <a:gd name="adj1" fmla="val -37067"/>
                <a:gd name="adj2" fmla="val 74836"/>
                <a:gd name="adj3" fmla="val 16667"/>
              </a:avLst>
            </a:prstGeom>
            <a:noFill/>
            <a:ln w="38100">
              <a:solidFill>
                <a:schemeClr val="accent1"/>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8404452" y="3150146"/>
              <a:ext cx="1624163" cy="523220"/>
            </a:xfrm>
            <a:prstGeom prst="rect">
              <a:avLst/>
            </a:prstGeom>
          </p:spPr>
          <p:txBody>
            <a:bodyPr wrap="none">
              <a:spAutoFit/>
            </a:bodyPr>
            <a:lstStyle/>
            <a:p>
              <a:r>
                <a:rPr lang="zh-CN" altLang="en-US" sz="2800" b="1">
                  <a:solidFill>
                    <a:srgbClr val="3E1A8E"/>
                  </a:solidFill>
                  <a:latin typeface="+mj-ea"/>
                </a:rPr>
                <a:t>开拓</a:t>
              </a:r>
              <a:r>
                <a:rPr lang="zh-CN" altLang="en-US" sz="100" b="1">
                  <a:solidFill>
                    <a:srgbClr val="3E1A8E"/>
                  </a:solidFill>
                  <a:latin typeface="+mj-ea"/>
                </a:rPr>
                <a:t> </a:t>
              </a:r>
              <a:r>
                <a:rPr lang="zh-CN" altLang="en-US" sz="2800" b="1">
                  <a:solidFill>
                    <a:srgbClr val="3E1A8E"/>
                  </a:solidFill>
                  <a:latin typeface="+mj-ea"/>
                </a:rPr>
                <a:t>视</a:t>
              </a:r>
              <a:r>
                <a:rPr lang="zh-CN" altLang="en-US" sz="2800" b="1" dirty="0">
                  <a:solidFill>
                    <a:srgbClr val="3E1A8E"/>
                  </a:solidFill>
                  <a:latin typeface="+mj-ea"/>
                </a:rPr>
                <a:t>野</a:t>
              </a:r>
            </a:p>
          </p:txBody>
        </p:sp>
        <p:sp>
          <p:nvSpPr>
            <p:cNvPr id="113" name="对话气泡: 圆角矩形 112"/>
            <p:cNvSpPr/>
            <p:nvPr/>
          </p:nvSpPr>
          <p:spPr>
            <a:xfrm flipV="1">
              <a:off x="5281455" y="5381348"/>
              <a:ext cx="2503360" cy="648276"/>
            </a:xfrm>
            <a:prstGeom prst="wedgeRoundRectCallout">
              <a:avLst>
                <a:gd name="adj1" fmla="val 47583"/>
                <a:gd name="adj2" fmla="val 94572"/>
                <a:gd name="adj3" fmla="val 16667"/>
              </a:avLst>
            </a:prstGeom>
            <a:noFill/>
            <a:ln w="38100">
              <a:solidFill>
                <a:schemeClr val="accent1"/>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565176" y="5475118"/>
              <a:ext cx="2034531" cy="461665"/>
            </a:xfrm>
            <a:prstGeom prst="rect">
              <a:avLst/>
            </a:prstGeom>
          </p:spPr>
          <p:txBody>
            <a:bodyPr wrap="none">
              <a:spAutoFit/>
            </a:bodyPr>
            <a:lstStyle/>
            <a:p>
              <a:r>
                <a:rPr lang="zh-CN" altLang="en-US" sz="2400" b="1" dirty="0">
                  <a:solidFill>
                    <a:schemeClr val="accent1"/>
                  </a:solidFill>
                  <a:latin typeface="+mj-ea"/>
                </a:rPr>
                <a:t>接触</a:t>
              </a:r>
              <a:r>
                <a:rPr lang="zh-CN" altLang="en-US" sz="2400" b="1">
                  <a:solidFill>
                    <a:schemeClr val="accent1"/>
                  </a:solidFill>
                  <a:latin typeface="+mj-ea"/>
                </a:rPr>
                <a:t>多元</a:t>
              </a:r>
              <a:r>
                <a:rPr lang="zh-CN" altLang="en-US" sz="100" b="1">
                  <a:solidFill>
                    <a:schemeClr val="accent1"/>
                  </a:solidFill>
                  <a:latin typeface="+mj-ea"/>
                </a:rPr>
                <a:t> </a:t>
              </a:r>
              <a:r>
                <a:rPr lang="zh-CN" altLang="en-US" sz="2400" b="1">
                  <a:solidFill>
                    <a:schemeClr val="accent1"/>
                  </a:solidFill>
                  <a:latin typeface="+mj-ea"/>
                </a:rPr>
                <a:t>文</a:t>
              </a:r>
              <a:r>
                <a:rPr lang="zh-CN" altLang="en-US" sz="2400" b="1" dirty="0">
                  <a:solidFill>
                    <a:schemeClr val="accent1"/>
                  </a:solidFill>
                  <a:latin typeface="+mj-ea"/>
                </a:rPr>
                <a:t>化</a:t>
              </a:r>
            </a:p>
          </p:txBody>
        </p:sp>
        <p:grpSp>
          <p:nvGrpSpPr>
            <p:cNvPr id="115" name="组合 114"/>
            <p:cNvGrpSpPr/>
            <p:nvPr/>
          </p:nvGrpSpPr>
          <p:grpSpPr>
            <a:xfrm>
              <a:off x="5101463" y="3903573"/>
              <a:ext cx="778132" cy="179581"/>
              <a:chOff x="9942286" y="2079919"/>
              <a:chExt cx="1057001" cy="244201"/>
            </a:xfrm>
          </p:grpSpPr>
          <p:sp>
            <p:nvSpPr>
              <p:cNvPr id="116" name="椭圆 115"/>
              <p:cNvSpPr/>
              <p:nvPr/>
            </p:nvSpPr>
            <p:spPr>
              <a:xfrm>
                <a:off x="9942286" y="2079919"/>
                <a:ext cx="244201" cy="2442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10348686" y="2079919"/>
                <a:ext cx="244201" cy="2442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10755086" y="2079919"/>
                <a:ext cx="244201" cy="2442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9" name="组合 118"/>
            <p:cNvGrpSpPr/>
            <p:nvPr/>
          </p:nvGrpSpPr>
          <p:grpSpPr>
            <a:xfrm>
              <a:off x="6976260" y="6193530"/>
              <a:ext cx="620241" cy="143142"/>
              <a:chOff x="9942286" y="2079919"/>
              <a:chExt cx="1057001" cy="244201"/>
            </a:xfrm>
          </p:grpSpPr>
          <p:sp>
            <p:nvSpPr>
              <p:cNvPr id="120" name="椭圆 119"/>
              <p:cNvSpPr/>
              <p:nvPr/>
            </p:nvSpPr>
            <p:spPr>
              <a:xfrm>
                <a:off x="9942286" y="2079919"/>
                <a:ext cx="244201" cy="2442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10348686" y="2079919"/>
                <a:ext cx="244201" cy="2442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10755086" y="2079919"/>
                <a:ext cx="244201" cy="2442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矩形 27"/>
          <p:cNvSpPr/>
          <p:nvPr/>
        </p:nvSpPr>
        <p:spPr>
          <a:xfrm>
            <a:off x="762010" y="2245604"/>
            <a:ext cx="2786380" cy="398780"/>
          </a:xfrm>
          <a:prstGeom prst="rect">
            <a:avLst/>
          </a:prstGeom>
        </p:spPr>
        <p:txBody>
          <a:bodyPr wrap="none">
            <a:spAutoFit/>
          </a:bodyPr>
          <a:lstStyle/>
          <a:p>
            <a:r>
              <a:rPr lang="en-US" altLang="zh-CN" sz="2000" b="1" dirty="0">
                <a:solidFill>
                  <a:srgbClr val="3E1A8E"/>
                </a:solidFill>
                <a:latin typeface="+mn-ea"/>
              </a:rPr>
              <a:t>#</a:t>
            </a:r>
            <a:r>
              <a:rPr lang="zh-CN" altLang="en-US" sz="2000" b="1" dirty="0">
                <a:solidFill>
                  <a:srgbClr val="3E1A8E"/>
                </a:solidFill>
                <a:latin typeface="+mn-ea"/>
              </a:rPr>
              <a:t>选择出国读研</a:t>
            </a:r>
            <a:r>
              <a:rPr lang="zh-CN" altLang="en-US" sz="2000" b="1">
                <a:solidFill>
                  <a:srgbClr val="3E1A8E"/>
                </a:solidFill>
                <a:latin typeface="+mn-ea"/>
              </a:rPr>
              <a:t>的原</a:t>
            </a:r>
            <a:r>
              <a:rPr lang="zh-CN" altLang="en-US" sz="100" b="1">
                <a:solidFill>
                  <a:srgbClr val="3E1A8E"/>
                </a:solidFill>
                <a:latin typeface="+mn-ea"/>
              </a:rPr>
              <a:t> </a:t>
            </a:r>
            <a:r>
              <a:rPr lang="zh-CN" altLang="en-US" sz="2000" b="1">
                <a:solidFill>
                  <a:srgbClr val="3E1A8E"/>
                </a:solidFill>
                <a:latin typeface="+mn-ea"/>
              </a:rPr>
              <a:t>因</a:t>
            </a:r>
            <a:r>
              <a:rPr lang="en-US" altLang="zh-CN" sz="2000" b="1" dirty="0">
                <a:solidFill>
                  <a:srgbClr val="3E1A8E"/>
                </a:solidFill>
                <a:latin typeface="+mn-ea"/>
              </a:rPr>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
          <p:cNvPicPr>
            <a:picLocks noChangeAspect="1"/>
          </p:cNvPicPr>
          <p:nvPr/>
        </p:nvPicPr>
        <p:blipFill>
          <a:blip r:embed="rId2"/>
          <a:stretch>
            <a:fillRect/>
          </a:stretch>
        </p:blipFill>
        <p:spPr>
          <a:xfrm>
            <a:off x="211707" y="341234"/>
            <a:ext cx="866574" cy="699925"/>
          </a:xfrm>
          <a:prstGeom prst="rect">
            <a:avLst/>
          </a:prstGeom>
          <a:noFill/>
          <a:ln w="9525">
            <a:noFill/>
          </a:ln>
        </p:spPr>
      </p:pic>
      <p:pic>
        <p:nvPicPr>
          <p:cNvPr id="11267" name="图片 9" descr="未标题-1.png"/>
          <p:cNvPicPr>
            <a:picLocks noChangeAspect="1"/>
          </p:cNvPicPr>
          <p:nvPr/>
        </p:nvPicPr>
        <p:blipFill>
          <a:blip r:embed="rId3"/>
          <a:stretch>
            <a:fillRect/>
          </a:stretch>
        </p:blipFill>
        <p:spPr>
          <a:xfrm>
            <a:off x="9737676" y="5166118"/>
            <a:ext cx="2428313" cy="1571261"/>
          </a:xfrm>
          <a:prstGeom prst="rect">
            <a:avLst/>
          </a:prstGeom>
          <a:noFill/>
          <a:ln w="9525">
            <a:noFill/>
          </a:ln>
        </p:spPr>
      </p:pic>
      <p:sp>
        <p:nvSpPr>
          <p:cNvPr id="11268" name="Rectangle 2"/>
          <p:cNvSpPr txBox="1"/>
          <p:nvPr/>
        </p:nvSpPr>
        <p:spPr>
          <a:xfrm>
            <a:off x="1011622" y="341234"/>
            <a:ext cx="7727748" cy="761824"/>
          </a:xfrm>
          <a:prstGeom prst="rect">
            <a:avLst/>
          </a:prstGeom>
          <a:noFill/>
          <a:ln w="9525">
            <a:noFill/>
          </a:ln>
        </p:spPr>
        <p:txBody>
          <a:bodyPr/>
          <a:lstStyle/>
          <a:p>
            <a:r>
              <a:rPr lang="zh-CN" altLang="en-US" sz="3599" b="1" dirty="0">
                <a:solidFill>
                  <a:srgbClr val="346E50"/>
                </a:solidFill>
                <a:latin typeface="微软雅黑" pitchFamily="34" charset="-122"/>
                <a:ea typeface="微软雅黑" pitchFamily="34" charset="-122"/>
                <a:sym typeface="Arial" panose="020B0604020202020204" pitchFamily="34" charset="0"/>
              </a:rPr>
              <a:t>课程考试说明</a:t>
            </a:r>
          </a:p>
        </p:txBody>
      </p:sp>
      <p:sp>
        <p:nvSpPr>
          <p:cNvPr id="11269" name="Rectangle 1"/>
          <p:cNvSpPr/>
          <p:nvPr/>
        </p:nvSpPr>
        <p:spPr>
          <a:xfrm>
            <a:off x="697369" y="1299704"/>
            <a:ext cx="11301971" cy="4522058"/>
          </a:xfrm>
          <a:prstGeom prst="rect">
            <a:avLst/>
          </a:prstGeom>
          <a:noFill/>
          <a:ln w="9525">
            <a:noFill/>
          </a:ln>
          <a:effectLst>
            <a:prstShdw prst="shdw13" dist="53882" dir="13499999">
              <a:schemeClr val="bg2">
                <a:alpha val="50000"/>
              </a:schemeClr>
            </a:prstShdw>
          </a:effectLst>
        </p:spPr>
        <p:txBody>
          <a:bodyPr anchor="ctr" anchorCtr="0">
            <a:spAutoFit/>
          </a:bodyPr>
          <a:lstStyle/>
          <a:p>
            <a:pPr indent="355529" eaLnBrk="0" hangingPunct="0"/>
            <a:r>
              <a:rPr lang="zh-CN" altLang="en-US" sz="1600" b="1" dirty="0">
                <a:latin typeface="Calibri" pitchFamily="34" charset="0"/>
              </a:rPr>
              <a:t>一</a:t>
            </a:r>
            <a:r>
              <a:rPr lang="en-US" altLang="zh-CN" sz="1600" b="1" dirty="0">
                <a:latin typeface="Calibri" pitchFamily="34" charset="0"/>
              </a:rPr>
              <a:t> </a:t>
            </a:r>
            <a:r>
              <a:rPr lang="zh-CN" altLang="en-US" sz="1600" b="1" dirty="0">
                <a:latin typeface="Calibri" pitchFamily="34" charset="0"/>
              </a:rPr>
              <a:t>课堂表现（占总成绩</a:t>
            </a:r>
            <a:r>
              <a:rPr lang="en-US" altLang="zh-CN" sz="1600" b="1" dirty="0">
                <a:latin typeface="Calibri" pitchFamily="34" charset="0"/>
              </a:rPr>
              <a:t>20%</a:t>
            </a:r>
            <a:r>
              <a:rPr lang="zh-CN" altLang="en-US" sz="1600" b="1" dirty="0">
                <a:latin typeface="Calibri" pitchFamily="34" charset="0"/>
              </a:rPr>
              <a:t>）</a:t>
            </a:r>
            <a:endParaRPr lang="zh-CN" altLang="en-US" sz="1000" b="1" dirty="0">
              <a:latin typeface="Arial" panose="020B0604020202020204" pitchFamily="34" charset="0"/>
            </a:endParaRPr>
          </a:p>
          <a:p>
            <a:pPr indent="355529" eaLnBrk="0" hangingPunct="0"/>
            <a:r>
              <a:rPr lang="zh-CN" altLang="en-US" sz="1600" dirty="0">
                <a:latin typeface="Calibri" pitchFamily="34" charset="0"/>
              </a:rPr>
              <a:t>考勤、课堂活动参与度（积极讨论，勇于分享）、回答问题等</a:t>
            </a:r>
            <a:endParaRPr lang="zh-CN" altLang="en-US" sz="1000" dirty="0">
              <a:latin typeface="Arial" panose="020B0604020202020204" pitchFamily="34" charset="0"/>
            </a:endParaRPr>
          </a:p>
          <a:p>
            <a:pPr indent="355529" eaLnBrk="0" hangingPunct="0"/>
            <a:r>
              <a:rPr lang="zh-CN" altLang="en-US" sz="1600" b="1" dirty="0">
                <a:latin typeface="Calibri" pitchFamily="34" charset="0"/>
              </a:rPr>
              <a:t>二</a:t>
            </a:r>
            <a:r>
              <a:rPr lang="en-US" altLang="zh-CN" sz="1600" b="1" dirty="0">
                <a:latin typeface="Calibri" pitchFamily="34" charset="0"/>
              </a:rPr>
              <a:t> </a:t>
            </a:r>
            <a:r>
              <a:rPr lang="zh-CN" altLang="en-US" sz="1600" b="1" dirty="0">
                <a:latin typeface="Calibri" pitchFamily="34" charset="0"/>
              </a:rPr>
              <a:t>网上学习（占总成绩</a:t>
            </a:r>
            <a:r>
              <a:rPr lang="en-US" altLang="zh-CN" sz="1600" b="1" dirty="0">
                <a:latin typeface="Calibri" pitchFamily="34" charset="0"/>
              </a:rPr>
              <a:t>10%</a:t>
            </a:r>
            <a:r>
              <a:rPr lang="zh-CN" altLang="en-US" sz="1600" b="1" dirty="0">
                <a:latin typeface="Calibri" pitchFamily="34" charset="0"/>
              </a:rPr>
              <a:t>）</a:t>
            </a:r>
            <a:endParaRPr lang="zh-CN" altLang="en-US" sz="1000" b="1" dirty="0">
              <a:latin typeface="Arial" panose="020B0604020202020204" pitchFamily="34" charset="0"/>
            </a:endParaRPr>
          </a:p>
          <a:p>
            <a:pPr indent="355529" eaLnBrk="0" hangingPunct="0"/>
            <a:r>
              <a:rPr lang="zh-CN" altLang="en-US" sz="1600" dirty="0">
                <a:latin typeface="Calibri" pitchFamily="34" charset="0"/>
              </a:rPr>
              <a:t>请学生登录森途学院（网址</a:t>
            </a:r>
            <a:r>
              <a:rPr lang="en-US" altLang="zh-CN" sz="1600" dirty="0">
                <a:latin typeface="Calibri" pitchFamily="34" charset="0"/>
              </a:rPr>
              <a:t>http://www.sentuxueyuan.com/</a:t>
            </a:r>
            <a:r>
              <a:rPr lang="zh-CN" altLang="en-US" sz="1600" dirty="0">
                <a:latin typeface="Calibri" pitchFamily="34" charset="0"/>
              </a:rPr>
              <a:t>首次注册需在学校机房，已注册的用户可直接使用本人电脑登录），认真学习就业、职场等模块内容，学习时间不得低于</a:t>
            </a:r>
            <a:r>
              <a:rPr lang="en-US" altLang="zh-CN" sz="1600" dirty="0">
                <a:latin typeface="Calibri" pitchFamily="34" charset="0"/>
              </a:rPr>
              <a:t>8</a:t>
            </a:r>
            <a:r>
              <a:rPr lang="zh-CN" altLang="en-US" sz="1600" dirty="0">
                <a:latin typeface="Calibri" pitchFamily="34" charset="0"/>
              </a:rPr>
              <a:t>小时（凭学生学习记录截图评定）。</a:t>
            </a:r>
            <a:endParaRPr lang="zh-CN" altLang="en-US" sz="1000" dirty="0">
              <a:latin typeface="Arial" panose="020B0604020202020204" pitchFamily="34" charset="0"/>
            </a:endParaRPr>
          </a:p>
          <a:p>
            <a:pPr indent="355529" eaLnBrk="0" hangingPunct="0"/>
            <a:r>
              <a:rPr lang="zh-CN" altLang="en-US" sz="1600" b="1" dirty="0">
                <a:latin typeface="Calibri" pitchFamily="34" charset="0"/>
              </a:rPr>
              <a:t>三</a:t>
            </a:r>
            <a:r>
              <a:rPr lang="en-US" altLang="zh-CN" sz="1600" b="1" dirty="0">
                <a:latin typeface="Calibri" pitchFamily="34" charset="0"/>
              </a:rPr>
              <a:t> </a:t>
            </a:r>
            <a:r>
              <a:rPr lang="zh-CN" altLang="en-US" sz="1600" b="1" dirty="0">
                <a:latin typeface="Calibri" pitchFamily="34" charset="0"/>
              </a:rPr>
              <a:t>期末作业（占总成绩</a:t>
            </a:r>
            <a:r>
              <a:rPr lang="en-US" altLang="zh-CN" sz="1600" b="1" dirty="0">
                <a:latin typeface="Calibri" pitchFamily="34" charset="0"/>
              </a:rPr>
              <a:t>70%</a:t>
            </a:r>
            <a:r>
              <a:rPr lang="zh-CN" altLang="en-US" sz="1600" b="1" dirty="0">
                <a:latin typeface="Calibri" pitchFamily="34" charset="0"/>
              </a:rPr>
              <a:t>）</a:t>
            </a:r>
            <a:endParaRPr lang="zh-CN" altLang="en-US" sz="1000" b="1" dirty="0">
              <a:latin typeface="Arial" panose="020B0604020202020204" pitchFamily="34" charset="0"/>
            </a:endParaRPr>
          </a:p>
          <a:p>
            <a:pPr indent="355529" eaLnBrk="0" hangingPunct="0"/>
            <a:r>
              <a:rPr lang="zh-CN" altLang="en-US" sz="1600" dirty="0">
                <a:latin typeface="Calibri" pitchFamily="34" charset="0"/>
              </a:rPr>
              <a:t>以</a:t>
            </a:r>
            <a:r>
              <a:rPr lang="zh-CN" altLang="en-US" sz="1600" dirty="0">
                <a:latin typeface="Arial" panose="020B0604020202020204" pitchFamily="34" charset="0"/>
              </a:rPr>
              <a:t>“</a:t>
            </a:r>
            <a:r>
              <a:rPr lang="zh-CN" altLang="en-US" sz="1600" dirty="0">
                <a:latin typeface="Calibri" pitchFamily="34" charset="0"/>
              </a:rPr>
              <a:t>我的求职材料</a:t>
            </a:r>
            <a:r>
              <a:rPr lang="zh-CN" altLang="en-US" sz="1600" dirty="0">
                <a:latin typeface="Arial" panose="020B0604020202020204" pitchFamily="34" charset="0"/>
              </a:rPr>
              <a:t>”</a:t>
            </a:r>
            <a:r>
              <a:rPr lang="zh-CN" altLang="en-US" sz="1600" dirty="0">
                <a:latin typeface="Calibri" pitchFamily="34" charset="0"/>
              </a:rPr>
              <a:t>作为题目，结合自己的实际情况，参阅所学内容，为自己制作一份个人求职材料。</a:t>
            </a:r>
            <a:endParaRPr lang="zh-CN" altLang="en-US" sz="1000" dirty="0">
              <a:latin typeface="Arial" panose="020B0604020202020204" pitchFamily="34" charset="0"/>
            </a:endParaRPr>
          </a:p>
          <a:p>
            <a:pPr indent="355529" eaLnBrk="0" hangingPunct="0"/>
            <a:r>
              <a:rPr lang="en-US" altLang="zh-CN" sz="1600" b="1" dirty="0">
                <a:latin typeface="Calibri" pitchFamily="34" charset="0"/>
              </a:rPr>
              <a:t>1.内容包括</a:t>
            </a:r>
          </a:p>
          <a:p>
            <a:pPr indent="355529" eaLnBrk="0" hangingPunct="0"/>
            <a:r>
              <a:rPr lang="zh-CN" altLang="en-US" sz="1600" dirty="0">
                <a:latin typeface="Calibri" pitchFamily="34" charset="0"/>
              </a:rPr>
              <a:t>（</a:t>
            </a:r>
            <a:r>
              <a:rPr lang="en-US" altLang="zh-CN" sz="1600" dirty="0">
                <a:latin typeface="Calibri" pitchFamily="34" charset="0"/>
              </a:rPr>
              <a:t>1</a:t>
            </a:r>
            <a:r>
              <a:rPr lang="zh-CN" altLang="en-US" sz="1600" dirty="0">
                <a:latin typeface="Calibri" pitchFamily="34" charset="0"/>
              </a:rPr>
              <a:t>）封面：封面设计既要美观、有个性，又要突出主要内容，不可过于花哨。内容包含：</a:t>
            </a:r>
            <a:r>
              <a:rPr lang="zh-CN" altLang="en-US" sz="1600" dirty="0">
                <a:latin typeface="Arial" panose="020B0604020202020204" pitchFamily="34" charset="0"/>
              </a:rPr>
              <a:t>“</a:t>
            </a:r>
            <a:r>
              <a:rPr lang="zh-CN" altLang="en-US" sz="1600" dirty="0">
                <a:latin typeface="Calibri" pitchFamily="34" charset="0"/>
              </a:rPr>
              <a:t>求职材料</a:t>
            </a:r>
            <a:r>
              <a:rPr lang="zh-CN" altLang="en-US" sz="1600" dirty="0">
                <a:latin typeface="Arial" panose="020B0604020202020204" pitchFamily="34" charset="0"/>
              </a:rPr>
              <a:t>”</a:t>
            </a:r>
            <a:r>
              <a:rPr lang="zh-CN" altLang="en-US" sz="1600" dirty="0">
                <a:latin typeface="Calibri" pitchFamily="34" charset="0"/>
              </a:rPr>
              <a:t>字样、学校名称、专业名称、个人姓名、联系地址、联系电话、</a:t>
            </a:r>
            <a:r>
              <a:rPr lang="en-US" altLang="zh-CN" sz="1600" dirty="0">
                <a:latin typeface="Calibri" pitchFamily="34" charset="0"/>
              </a:rPr>
              <a:t>M-mail</a:t>
            </a:r>
            <a:r>
              <a:rPr lang="zh-CN" altLang="en-US" sz="1600" dirty="0">
                <a:latin typeface="Calibri" pitchFamily="34" charset="0"/>
              </a:rPr>
              <a:t>地址等内容。按照百分制计分（占期末成绩的</a:t>
            </a:r>
            <a:r>
              <a:rPr lang="en-US" altLang="zh-CN" sz="1600" dirty="0">
                <a:latin typeface="Calibri" pitchFamily="34" charset="0"/>
              </a:rPr>
              <a:t>20%</a:t>
            </a:r>
            <a:r>
              <a:rPr lang="zh-CN" altLang="en-US" sz="1600" dirty="0">
                <a:latin typeface="Calibri" pitchFamily="34" charset="0"/>
              </a:rPr>
              <a:t>）。</a:t>
            </a:r>
            <a:endParaRPr lang="zh-CN" altLang="en-US" sz="1000" dirty="0">
              <a:latin typeface="Arial" panose="020B0604020202020204" pitchFamily="34" charset="0"/>
            </a:endParaRPr>
          </a:p>
          <a:p>
            <a:pPr indent="355529" eaLnBrk="0" hangingPunct="0"/>
            <a:r>
              <a:rPr lang="zh-CN" altLang="en-US" sz="1600" dirty="0">
                <a:latin typeface="Calibri" pitchFamily="34" charset="0"/>
              </a:rPr>
              <a:t>（</a:t>
            </a:r>
            <a:r>
              <a:rPr lang="en-US" altLang="zh-CN" sz="1600" dirty="0">
                <a:latin typeface="Calibri" pitchFamily="34" charset="0"/>
              </a:rPr>
              <a:t>2</a:t>
            </a:r>
            <a:r>
              <a:rPr lang="zh-CN" altLang="en-US" sz="1600" dirty="0">
                <a:latin typeface="Calibri" pitchFamily="34" charset="0"/>
              </a:rPr>
              <a:t>）求职信（自荐信）。按照百分制计分（占期末成绩的</a:t>
            </a:r>
            <a:r>
              <a:rPr lang="en-US" altLang="zh-CN" sz="1600" dirty="0">
                <a:latin typeface="Calibri" pitchFamily="34" charset="0"/>
              </a:rPr>
              <a:t>20%</a:t>
            </a:r>
            <a:r>
              <a:rPr lang="zh-CN" altLang="en-US" sz="1600" dirty="0">
                <a:latin typeface="Calibri" pitchFamily="34" charset="0"/>
              </a:rPr>
              <a:t>）。</a:t>
            </a:r>
            <a:endParaRPr lang="zh-CN" altLang="en-US" sz="1000" dirty="0">
              <a:latin typeface="Arial" panose="020B0604020202020204" pitchFamily="34" charset="0"/>
            </a:endParaRPr>
          </a:p>
          <a:p>
            <a:pPr indent="355529" eaLnBrk="0" hangingPunct="0"/>
            <a:r>
              <a:rPr lang="zh-CN" altLang="en-US" sz="1600" dirty="0">
                <a:latin typeface="Calibri" pitchFamily="34" charset="0"/>
              </a:rPr>
              <a:t>（</a:t>
            </a:r>
            <a:r>
              <a:rPr lang="en-US" altLang="zh-CN" sz="1600" dirty="0">
                <a:latin typeface="Calibri" pitchFamily="34" charset="0"/>
              </a:rPr>
              <a:t>3</a:t>
            </a:r>
            <a:r>
              <a:rPr lang="zh-CN" altLang="en-US" sz="1600" dirty="0">
                <a:latin typeface="Calibri" pitchFamily="34" charset="0"/>
              </a:rPr>
              <a:t>）个人简历。按照百分制计分（占期末成绩的</a:t>
            </a:r>
            <a:r>
              <a:rPr lang="en-US" altLang="zh-CN" sz="1600" dirty="0">
                <a:latin typeface="Calibri" pitchFamily="34" charset="0"/>
              </a:rPr>
              <a:t>40%</a:t>
            </a:r>
            <a:r>
              <a:rPr lang="zh-CN" altLang="en-US" sz="1600" dirty="0">
                <a:latin typeface="Calibri" pitchFamily="34" charset="0"/>
              </a:rPr>
              <a:t>）。</a:t>
            </a:r>
            <a:endParaRPr lang="zh-CN" altLang="en-US" sz="1000" dirty="0">
              <a:latin typeface="Arial" panose="020B0604020202020204" pitchFamily="34" charset="0"/>
            </a:endParaRPr>
          </a:p>
          <a:p>
            <a:pPr indent="355529" eaLnBrk="0" hangingPunct="0"/>
            <a:r>
              <a:rPr lang="zh-CN" altLang="en-US" sz="1600" dirty="0">
                <a:latin typeface="Calibri" pitchFamily="34" charset="0"/>
              </a:rPr>
              <a:t>（</a:t>
            </a:r>
            <a:r>
              <a:rPr lang="en-US" altLang="zh-CN" sz="1600" dirty="0">
                <a:latin typeface="Calibri" pitchFamily="34" charset="0"/>
              </a:rPr>
              <a:t>4</a:t>
            </a:r>
            <a:r>
              <a:rPr lang="zh-CN" altLang="en-US" sz="1600" dirty="0">
                <a:latin typeface="Calibri" pitchFamily="34" charset="0"/>
              </a:rPr>
              <a:t>）附件，指能证实求职材料中所列各方面情况的原始证明材料（复印件）（占期末成绩的</a:t>
            </a:r>
            <a:r>
              <a:rPr lang="en-US" altLang="zh-CN" sz="1600" dirty="0">
                <a:latin typeface="Calibri" pitchFamily="34" charset="0"/>
              </a:rPr>
              <a:t>20%</a:t>
            </a:r>
            <a:r>
              <a:rPr lang="zh-CN" altLang="en-US" sz="1600" dirty="0">
                <a:latin typeface="Calibri" pitchFamily="34" charset="0"/>
              </a:rPr>
              <a:t>）。</a:t>
            </a:r>
            <a:endParaRPr lang="zh-CN" altLang="en-US" sz="1000" dirty="0">
              <a:latin typeface="Arial" panose="020B0604020202020204" pitchFamily="34" charset="0"/>
            </a:endParaRPr>
          </a:p>
          <a:p>
            <a:pPr indent="355529" eaLnBrk="0" hangingPunct="0"/>
            <a:r>
              <a:rPr lang="en-US" altLang="zh-CN" sz="1600" b="1" dirty="0">
                <a:latin typeface="Calibri" pitchFamily="34" charset="0"/>
              </a:rPr>
              <a:t> 2.作业要求</a:t>
            </a:r>
          </a:p>
          <a:p>
            <a:pPr indent="355529" eaLnBrk="0" hangingPunct="0"/>
            <a:r>
              <a:rPr lang="zh-CN" altLang="en-US" sz="1600" dirty="0">
                <a:latin typeface="Calibri" pitchFamily="34" charset="0"/>
              </a:rPr>
              <a:t>（</a:t>
            </a:r>
            <a:r>
              <a:rPr lang="en-US" altLang="zh-CN" sz="1600" dirty="0">
                <a:latin typeface="Calibri" pitchFamily="34" charset="0"/>
              </a:rPr>
              <a:t>1</a:t>
            </a:r>
            <a:r>
              <a:rPr lang="zh-CN" altLang="en-US" sz="1600" dirty="0">
                <a:latin typeface="Calibri" pitchFamily="34" charset="0"/>
              </a:rPr>
              <a:t>）</a:t>
            </a:r>
            <a:r>
              <a:rPr lang="zh-CN" altLang="en-US" sz="1600" dirty="0">
                <a:latin typeface="Calibri" pitchFamily="34" charset="0"/>
                <a:sym typeface="+mn-ea"/>
              </a:rPr>
              <a:t>作业</a:t>
            </a:r>
            <a:r>
              <a:rPr lang="zh-CN" altLang="en-US" sz="1600" dirty="0">
                <a:latin typeface="Calibri" pitchFamily="34" charset="0"/>
              </a:rPr>
              <a:t>必须独立</a:t>
            </a:r>
            <a:r>
              <a:rPr lang="zh-CN" altLang="en-US" sz="1600" dirty="0">
                <a:latin typeface="Calibri" pitchFamily="34" charset="0"/>
                <a:sym typeface="+mn-ea"/>
              </a:rPr>
              <a:t>完成，否则，一经发现将视情况给予处理。</a:t>
            </a:r>
          </a:p>
          <a:p>
            <a:pPr indent="355529" eaLnBrk="0" hangingPunct="0"/>
            <a:r>
              <a:rPr lang="zh-CN" altLang="en-US" sz="1600" dirty="0">
                <a:latin typeface="Calibri" pitchFamily="34" charset="0"/>
              </a:rPr>
              <a:t>（</a:t>
            </a:r>
            <a:r>
              <a:rPr lang="en-US" altLang="zh-CN" sz="1600" dirty="0">
                <a:latin typeface="Calibri" pitchFamily="34" charset="0"/>
              </a:rPr>
              <a:t>2</a:t>
            </a:r>
            <a:r>
              <a:rPr lang="zh-CN" altLang="en-US" sz="1600" dirty="0">
                <a:latin typeface="Calibri" pitchFamily="34" charset="0"/>
              </a:rPr>
              <a:t>）</a:t>
            </a:r>
            <a:r>
              <a:rPr lang="zh-CN" altLang="en-US" sz="1600" dirty="0">
                <a:latin typeface="Calibri" pitchFamily="34" charset="0"/>
                <a:sym typeface="+mn-ea"/>
              </a:rPr>
              <a:t>请在作业封页上标明所在学院、专业、学号、姓名和交作业的时间。</a:t>
            </a:r>
          </a:p>
          <a:p>
            <a:pPr indent="355529" eaLnBrk="0" hangingPunct="0"/>
            <a:r>
              <a:rPr lang="zh-CN" altLang="en-US" sz="1600" dirty="0">
                <a:latin typeface="Calibri" pitchFamily="34" charset="0"/>
              </a:rPr>
              <a:t>（</a:t>
            </a:r>
            <a:r>
              <a:rPr lang="en-US" altLang="zh-CN" sz="1600" dirty="0">
                <a:latin typeface="Calibri" pitchFamily="34" charset="0"/>
              </a:rPr>
              <a:t>3</a:t>
            </a:r>
            <a:r>
              <a:rPr lang="zh-CN" altLang="en-US" sz="1600" dirty="0">
                <a:latin typeface="Calibri" pitchFamily="34" charset="0"/>
              </a:rPr>
              <a:t>）</a:t>
            </a:r>
            <a:r>
              <a:rPr lang="zh-CN" altLang="en-US" sz="1600" dirty="0">
                <a:latin typeface="Calibri" pitchFamily="34" charset="0"/>
                <a:sym typeface="+mn-ea"/>
              </a:rPr>
              <a:t>纸质作业，要求A4打印稿，左边装订，并标明页码。电子稿班级统一收齐刻成光盘。</a:t>
            </a:r>
            <a:endParaRPr lang="zh-CN" altLang="en-US" sz="1000" dirty="0">
              <a:latin typeface="Arial" panose="020B0604020202020204" pitchFamily="34" charset="0"/>
            </a:endParaRPr>
          </a:p>
          <a:p>
            <a:pPr indent="355529" eaLnBrk="0" hangingPunct="0"/>
            <a:r>
              <a:rPr lang="zh-CN" altLang="en-US" sz="1600" dirty="0">
                <a:latin typeface="Calibri" pitchFamily="34" charset="0"/>
              </a:rPr>
              <a:t>（</a:t>
            </a:r>
            <a:r>
              <a:rPr lang="en-US" altLang="zh-CN" sz="1600" dirty="0">
                <a:latin typeface="Calibri" pitchFamily="34" charset="0"/>
              </a:rPr>
              <a:t>4</a:t>
            </a:r>
            <a:r>
              <a:rPr lang="zh-CN" altLang="en-US" sz="1600" dirty="0">
                <a:latin typeface="Calibri" pitchFamily="34" charset="0"/>
              </a:rPr>
              <a:t>）本课程结束后</a:t>
            </a:r>
            <a:r>
              <a:rPr lang="en-US" altLang="zh-CN" sz="1600" dirty="0">
                <a:latin typeface="Calibri" pitchFamily="34" charset="0"/>
              </a:rPr>
              <a:t>1</a:t>
            </a:r>
            <a:r>
              <a:rPr lang="zh-CN" altLang="en-US" sz="1600" dirty="0">
                <a:latin typeface="Calibri" pitchFamily="34" charset="0"/>
              </a:rPr>
              <a:t>个月内将本班同学纸质和电子作业收齐并送至材料院二楼</a:t>
            </a:r>
            <a:r>
              <a:rPr lang="en-US" altLang="zh-CN" sz="1600" dirty="0">
                <a:latin typeface="Calibri" pitchFamily="34" charset="0"/>
              </a:rPr>
              <a:t>4224</a:t>
            </a:r>
            <a:r>
              <a:rPr lang="zh-CN" altLang="en-US" sz="1600" dirty="0">
                <a:latin typeface="Calibri" pitchFamily="34" charset="0"/>
              </a:rPr>
              <a:t>办公室。</a:t>
            </a:r>
            <a:endParaRPr lang="zh-CN" altLang="en-US" sz="2799" dirty="0">
              <a:latin typeface="Arial" panose="020B0604020202020204" pitchFamily="34" charset="0"/>
            </a:endParaRPr>
          </a:p>
        </p:txBody>
      </p:sp>
    </p:spTree>
    <p:extLst>
      <p:ext uri="{BB962C8B-B14F-4D97-AF65-F5344CB8AC3E}">
        <p14:creationId xmlns:p14="http://schemas.microsoft.com/office/powerpoint/2010/main" val="2802633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2976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1.1.3 </a:t>
            </a:r>
            <a:r>
              <a:rPr lang="zh-CN" altLang="en-US" sz="2000">
                <a:solidFill>
                  <a:schemeClr val="accent1"/>
                </a:solidFill>
                <a:effectLst>
                  <a:outerShdw blurRad="38100" dist="25400" dir="5400000" algn="ctr" rotWithShape="0">
                    <a:srgbClr val="6E747A">
                      <a:alpha val="43000"/>
                    </a:srgbClr>
                  </a:outerShdw>
                </a:effectLst>
              </a:rPr>
              <a:t>出国留学趋势解析</a:t>
            </a:r>
          </a:p>
        </p:txBody>
      </p:sp>
      <p:sp>
        <p:nvSpPr>
          <p:cNvPr id="2" name="矩形 1"/>
          <p:cNvSpPr/>
          <p:nvPr/>
        </p:nvSpPr>
        <p:spPr>
          <a:xfrm>
            <a:off x="8132248" y="683468"/>
            <a:ext cx="3642995" cy="583565"/>
          </a:xfrm>
          <a:prstGeom prst="rect">
            <a:avLst/>
          </a:prstGeom>
        </p:spPr>
        <p:txBody>
          <a:bodyPr wrap="none">
            <a:spAutoFit/>
          </a:bodyPr>
          <a:lstStyle/>
          <a:p>
            <a:r>
              <a:rPr lang="zh-CN" altLang="en-US" sz="3200" b="1" dirty="0">
                <a:solidFill>
                  <a:srgbClr val="3E1A8E"/>
                </a:solidFill>
                <a:latin typeface="+mj-ea"/>
              </a:rPr>
              <a:t>为何要出国留学？ </a:t>
            </a:r>
          </a:p>
        </p:txBody>
      </p:sp>
      <p:cxnSp>
        <p:nvCxnSpPr>
          <p:cNvPr id="12" name="直接连接符 14"/>
          <p:cNvCxnSpPr>
            <a:cxnSpLocks noChangeShapeType="1"/>
          </p:cNvCxnSpPr>
          <p:nvPr/>
        </p:nvCxnSpPr>
        <p:spPr bwMode="auto">
          <a:xfrm>
            <a:off x="695325" y="3757430"/>
            <a:ext cx="10801350" cy="1587"/>
          </a:xfrm>
          <a:prstGeom prst="line">
            <a:avLst/>
          </a:prstGeom>
          <a:noFill/>
          <a:ln w="19050">
            <a:solidFill>
              <a:srgbClr val="33335E"/>
            </a:solidFill>
            <a:miter lim="800000"/>
          </a:ln>
          <a:extLst>
            <a:ext uri="{909E8E84-426E-40DD-AFC4-6F175D3DCCD1}">
              <a14:hiddenFill xmlns:a14="http://schemas.microsoft.com/office/drawing/2010/main">
                <a:noFill/>
              </a14:hiddenFill>
            </a:ext>
          </a:extLst>
        </p:spPr>
      </p:cxnSp>
      <p:sp>
        <p:nvSpPr>
          <p:cNvPr id="13" name="椭圆 18"/>
          <p:cNvSpPr>
            <a:spLocks noChangeArrowheads="1"/>
          </p:cNvSpPr>
          <p:nvPr/>
        </p:nvSpPr>
        <p:spPr bwMode="auto">
          <a:xfrm>
            <a:off x="2173479" y="3662180"/>
            <a:ext cx="172990" cy="193675"/>
          </a:xfrm>
          <a:prstGeom prst="ellipse">
            <a:avLst/>
          </a:prstGeom>
          <a:solidFill>
            <a:srgbClr val="33335E"/>
          </a:solidFill>
          <a:ln>
            <a:noFill/>
          </a:ln>
          <a:effectLst>
            <a:outerShdw blurRad="63500" algn="ctr" rotWithShape="0">
              <a:prstClr val="black">
                <a:alpha val="40000"/>
              </a:prst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椭圆 19"/>
          <p:cNvSpPr>
            <a:spLocks noChangeArrowheads="1"/>
          </p:cNvSpPr>
          <p:nvPr/>
        </p:nvSpPr>
        <p:spPr bwMode="auto">
          <a:xfrm>
            <a:off x="4115753" y="3660592"/>
            <a:ext cx="171584" cy="193675"/>
          </a:xfrm>
          <a:prstGeom prst="ellipse">
            <a:avLst/>
          </a:prstGeom>
          <a:solidFill>
            <a:srgbClr val="F5C059"/>
          </a:solidFill>
          <a:ln>
            <a:noFill/>
          </a:ln>
          <a:effectLst>
            <a:outerShdw blurRad="63500" algn="ctr" rotWithShape="0">
              <a:prstClr val="black">
                <a:alpha val="40000"/>
              </a:prst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椭圆 20"/>
          <p:cNvSpPr>
            <a:spLocks noChangeArrowheads="1"/>
          </p:cNvSpPr>
          <p:nvPr/>
        </p:nvSpPr>
        <p:spPr bwMode="auto">
          <a:xfrm>
            <a:off x="6018647" y="3673292"/>
            <a:ext cx="171584" cy="193675"/>
          </a:xfrm>
          <a:prstGeom prst="ellipse">
            <a:avLst/>
          </a:prstGeom>
          <a:solidFill>
            <a:srgbClr val="33335E"/>
          </a:solidFill>
          <a:ln>
            <a:noFill/>
          </a:ln>
          <a:effectLst>
            <a:outerShdw blurRad="63500" algn="ctr" rotWithShape="0">
              <a:prstClr val="black">
                <a:alpha val="40000"/>
              </a:prst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椭圆 21"/>
          <p:cNvSpPr>
            <a:spLocks noChangeArrowheads="1"/>
          </p:cNvSpPr>
          <p:nvPr/>
        </p:nvSpPr>
        <p:spPr bwMode="auto">
          <a:xfrm>
            <a:off x="7959515" y="3660592"/>
            <a:ext cx="172990" cy="193675"/>
          </a:xfrm>
          <a:prstGeom prst="ellipse">
            <a:avLst/>
          </a:prstGeom>
          <a:solidFill>
            <a:srgbClr val="F5C059"/>
          </a:solidFill>
          <a:ln>
            <a:noFill/>
          </a:ln>
          <a:effectLst>
            <a:outerShdw blurRad="63500" algn="ctr" rotWithShape="0">
              <a:prstClr val="black">
                <a:alpha val="40000"/>
              </a:prst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椭圆 26"/>
          <p:cNvSpPr>
            <a:spLocks noChangeArrowheads="1"/>
          </p:cNvSpPr>
          <p:nvPr/>
        </p:nvSpPr>
        <p:spPr bwMode="auto">
          <a:xfrm>
            <a:off x="9851157" y="3676467"/>
            <a:ext cx="171584" cy="193675"/>
          </a:xfrm>
          <a:prstGeom prst="ellipse">
            <a:avLst/>
          </a:prstGeom>
          <a:solidFill>
            <a:srgbClr val="33335E"/>
          </a:solidFill>
          <a:ln>
            <a:noFill/>
          </a:ln>
          <a:effectLst>
            <a:outerShdw blurRad="63500" algn="ctr" rotWithShape="0">
              <a:prstClr val="black">
                <a:alpha val="40000"/>
              </a:prst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椭圆 24"/>
          <p:cNvSpPr>
            <a:spLocks noChangeArrowheads="1"/>
          </p:cNvSpPr>
          <p:nvPr/>
        </p:nvSpPr>
        <p:spPr bwMode="auto">
          <a:xfrm>
            <a:off x="5599113" y="2500130"/>
            <a:ext cx="1012825" cy="1014412"/>
          </a:xfrm>
          <a:prstGeom prst="ellipse">
            <a:avLst/>
          </a:prstGeom>
          <a:solidFill>
            <a:srgbClr val="C04091"/>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19" name="组合 92"/>
          <p:cNvGrpSpPr/>
          <p:nvPr/>
        </p:nvGrpSpPr>
        <p:grpSpPr bwMode="auto">
          <a:xfrm>
            <a:off x="5811838" y="2771592"/>
            <a:ext cx="568325" cy="431800"/>
            <a:chOff x="0" y="0"/>
            <a:chExt cx="509646" cy="387231"/>
          </a:xfrm>
          <a:solidFill>
            <a:sysClr val="window" lastClr="FFFFFF"/>
          </a:solidFill>
        </p:grpSpPr>
        <p:sp>
          <p:nvSpPr>
            <p:cNvPr id="20" name="Freeform 20"/>
            <p:cNvSpPr>
              <a:spLocks noEditPoints="1" noChangeArrowheads="1"/>
            </p:cNvSpPr>
            <p:nvPr/>
          </p:nvSpPr>
          <p:spPr bwMode="auto">
            <a:xfrm>
              <a:off x="0" y="51839"/>
              <a:ext cx="337890" cy="335392"/>
            </a:xfrm>
            <a:custGeom>
              <a:avLst/>
              <a:gdLst>
                <a:gd name="T0" fmla="*/ 337890 w 229"/>
                <a:gd name="T1" fmla="*/ 189120 h 227"/>
                <a:gd name="T2" fmla="*/ 337890 w 229"/>
                <a:gd name="T3" fmla="*/ 144795 h 227"/>
                <a:gd name="T4" fmla="*/ 303953 w 229"/>
                <a:gd name="T5" fmla="*/ 137407 h 227"/>
                <a:gd name="T6" fmla="*/ 295100 w 229"/>
                <a:gd name="T7" fmla="*/ 112290 h 227"/>
                <a:gd name="T8" fmla="*/ 318708 w 229"/>
                <a:gd name="T9" fmla="*/ 85695 h 227"/>
                <a:gd name="T10" fmla="*/ 292149 w 229"/>
                <a:gd name="T11" fmla="*/ 50235 h 227"/>
                <a:gd name="T12" fmla="*/ 259688 w 229"/>
                <a:gd name="T13" fmla="*/ 65010 h 227"/>
                <a:gd name="T14" fmla="*/ 237556 w 229"/>
                <a:gd name="T15" fmla="*/ 48757 h 227"/>
                <a:gd name="T16" fmla="*/ 241982 w 229"/>
                <a:gd name="T17" fmla="*/ 13297 h 227"/>
                <a:gd name="T18" fmla="*/ 199193 w 229"/>
                <a:gd name="T19" fmla="*/ 0 h 227"/>
                <a:gd name="T20" fmla="*/ 181487 w 229"/>
                <a:gd name="T21" fmla="*/ 29550 h 227"/>
                <a:gd name="T22" fmla="*/ 168207 w 229"/>
                <a:gd name="T23" fmla="*/ 29550 h 227"/>
                <a:gd name="T24" fmla="*/ 154928 w 229"/>
                <a:gd name="T25" fmla="*/ 29550 h 227"/>
                <a:gd name="T26" fmla="*/ 137222 w 229"/>
                <a:gd name="T27" fmla="*/ 0 h 227"/>
                <a:gd name="T28" fmla="*/ 95908 w 229"/>
                <a:gd name="T29" fmla="*/ 13297 h 227"/>
                <a:gd name="T30" fmla="*/ 98859 w 229"/>
                <a:gd name="T31" fmla="*/ 48757 h 227"/>
                <a:gd name="T32" fmla="*/ 76726 w 229"/>
                <a:gd name="T33" fmla="*/ 65010 h 227"/>
                <a:gd name="T34" fmla="*/ 44265 w 229"/>
                <a:gd name="T35" fmla="*/ 50235 h 227"/>
                <a:gd name="T36" fmla="*/ 19182 w 229"/>
                <a:gd name="T37" fmla="*/ 85695 h 227"/>
                <a:gd name="T38" fmla="*/ 42790 w 229"/>
                <a:gd name="T39" fmla="*/ 112290 h 227"/>
                <a:gd name="T40" fmla="*/ 33937 w 229"/>
                <a:gd name="T41" fmla="*/ 138885 h 227"/>
                <a:gd name="T42" fmla="*/ 0 w 229"/>
                <a:gd name="T43" fmla="*/ 144795 h 227"/>
                <a:gd name="T44" fmla="*/ 0 w 229"/>
                <a:gd name="T45" fmla="*/ 189120 h 227"/>
                <a:gd name="T46" fmla="*/ 33937 w 229"/>
                <a:gd name="T47" fmla="*/ 196507 h 227"/>
                <a:gd name="T48" fmla="*/ 42790 w 229"/>
                <a:gd name="T49" fmla="*/ 223102 h 227"/>
                <a:gd name="T50" fmla="*/ 19182 w 229"/>
                <a:gd name="T51" fmla="*/ 249697 h 227"/>
                <a:gd name="T52" fmla="*/ 45741 w 229"/>
                <a:gd name="T53" fmla="*/ 285157 h 227"/>
                <a:gd name="T54" fmla="*/ 76726 w 229"/>
                <a:gd name="T55" fmla="*/ 270382 h 227"/>
                <a:gd name="T56" fmla="*/ 98859 w 229"/>
                <a:gd name="T57" fmla="*/ 286635 h 227"/>
                <a:gd name="T58" fmla="*/ 95908 w 229"/>
                <a:gd name="T59" fmla="*/ 322095 h 227"/>
                <a:gd name="T60" fmla="*/ 137222 w 229"/>
                <a:gd name="T61" fmla="*/ 335392 h 227"/>
                <a:gd name="T62" fmla="*/ 154928 w 229"/>
                <a:gd name="T63" fmla="*/ 304365 h 227"/>
                <a:gd name="T64" fmla="*/ 168207 w 229"/>
                <a:gd name="T65" fmla="*/ 305842 h 227"/>
                <a:gd name="T66" fmla="*/ 182962 w 229"/>
                <a:gd name="T67" fmla="*/ 304365 h 227"/>
                <a:gd name="T68" fmla="*/ 199193 w 229"/>
                <a:gd name="T69" fmla="*/ 335392 h 227"/>
                <a:gd name="T70" fmla="*/ 241982 w 229"/>
                <a:gd name="T71" fmla="*/ 320617 h 227"/>
                <a:gd name="T72" fmla="*/ 237556 w 229"/>
                <a:gd name="T73" fmla="*/ 286635 h 227"/>
                <a:gd name="T74" fmla="*/ 259688 w 229"/>
                <a:gd name="T75" fmla="*/ 270382 h 227"/>
                <a:gd name="T76" fmla="*/ 292149 w 229"/>
                <a:gd name="T77" fmla="*/ 285157 h 227"/>
                <a:gd name="T78" fmla="*/ 318708 w 229"/>
                <a:gd name="T79" fmla="*/ 248220 h 227"/>
                <a:gd name="T80" fmla="*/ 295100 w 229"/>
                <a:gd name="T81" fmla="*/ 223102 h 227"/>
                <a:gd name="T82" fmla="*/ 303953 w 229"/>
                <a:gd name="T83" fmla="*/ 196507 h 227"/>
                <a:gd name="T84" fmla="*/ 337890 w 229"/>
                <a:gd name="T85" fmla="*/ 189120 h 227"/>
                <a:gd name="T86" fmla="*/ 168207 w 229"/>
                <a:gd name="T87" fmla="*/ 265950 h 227"/>
                <a:gd name="T88" fmla="*/ 69349 w 229"/>
                <a:gd name="T89" fmla="*/ 166957 h 227"/>
                <a:gd name="T90" fmla="*/ 168207 w 229"/>
                <a:gd name="T91" fmla="*/ 67965 h 227"/>
                <a:gd name="T92" fmla="*/ 267066 w 229"/>
                <a:gd name="T93" fmla="*/ 166957 h 227"/>
                <a:gd name="T94" fmla="*/ 168207 w 229"/>
                <a:gd name="T95" fmla="*/ 265950 h 2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9"/>
                <a:gd name="T145" fmla="*/ 0 h 227"/>
                <a:gd name="T146" fmla="*/ 229 w 229"/>
                <a:gd name="T147" fmla="*/ 227 h 22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cs typeface="+mn-cs"/>
              </a:endParaRPr>
            </a:p>
          </p:txBody>
        </p:sp>
        <p:sp>
          <p:nvSpPr>
            <p:cNvPr id="21" name="Freeform 21"/>
            <p:cNvSpPr>
              <a:spLocks noEditPoints="1" noChangeArrowheads="1"/>
            </p:cNvSpPr>
            <p:nvPr/>
          </p:nvSpPr>
          <p:spPr bwMode="auto">
            <a:xfrm>
              <a:off x="309785" y="0"/>
              <a:ext cx="199861" cy="199861"/>
            </a:xfrm>
            <a:custGeom>
              <a:avLst/>
              <a:gdLst>
                <a:gd name="T0" fmla="*/ 199861 w 135"/>
                <a:gd name="T1" fmla="*/ 112514 h 135"/>
                <a:gd name="T2" fmla="*/ 199861 w 135"/>
                <a:gd name="T3" fmla="*/ 85866 h 135"/>
                <a:gd name="T4" fmla="*/ 180615 w 135"/>
                <a:gd name="T5" fmla="*/ 81425 h 135"/>
                <a:gd name="T6" fmla="*/ 174693 w 135"/>
                <a:gd name="T7" fmla="*/ 66620 h 135"/>
                <a:gd name="T8" fmla="*/ 189498 w 135"/>
                <a:gd name="T9" fmla="*/ 50335 h 135"/>
                <a:gd name="T10" fmla="*/ 173213 w 135"/>
                <a:gd name="T11" fmla="*/ 29609 h 135"/>
                <a:gd name="T12" fmla="*/ 153967 w 135"/>
                <a:gd name="T13" fmla="*/ 38492 h 135"/>
                <a:gd name="T14" fmla="*/ 142123 w 135"/>
                <a:gd name="T15" fmla="*/ 28129 h 135"/>
                <a:gd name="T16" fmla="*/ 143604 w 135"/>
                <a:gd name="T17" fmla="*/ 7402 h 135"/>
                <a:gd name="T18" fmla="*/ 118436 w 135"/>
                <a:gd name="T19" fmla="*/ 0 h 135"/>
                <a:gd name="T20" fmla="*/ 108073 w 135"/>
                <a:gd name="T21" fmla="*/ 17765 h 135"/>
                <a:gd name="T22" fmla="*/ 99190 w 135"/>
                <a:gd name="T23" fmla="*/ 17765 h 135"/>
                <a:gd name="T24" fmla="*/ 91788 w 135"/>
                <a:gd name="T25" fmla="*/ 17765 h 135"/>
                <a:gd name="T26" fmla="*/ 81425 w 135"/>
                <a:gd name="T27" fmla="*/ 0 h 135"/>
                <a:gd name="T28" fmla="*/ 56257 w 135"/>
                <a:gd name="T29" fmla="*/ 7402 h 135"/>
                <a:gd name="T30" fmla="*/ 57738 w 135"/>
                <a:gd name="T31" fmla="*/ 28129 h 135"/>
                <a:gd name="T32" fmla="*/ 44414 w 135"/>
                <a:gd name="T33" fmla="*/ 38492 h 135"/>
                <a:gd name="T34" fmla="*/ 26648 w 135"/>
                <a:gd name="T35" fmla="*/ 29609 h 135"/>
                <a:gd name="T36" fmla="*/ 10363 w 135"/>
                <a:gd name="T37" fmla="*/ 50335 h 135"/>
                <a:gd name="T38" fmla="*/ 25168 w 135"/>
                <a:gd name="T39" fmla="*/ 66620 h 135"/>
                <a:gd name="T40" fmla="*/ 19246 w 135"/>
                <a:gd name="T41" fmla="*/ 81425 h 135"/>
                <a:gd name="T42" fmla="*/ 0 w 135"/>
                <a:gd name="T43" fmla="*/ 85866 h 135"/>
                <a:gd name="T44" fmla="*/ 0 w 135"/>
                <a:gd name="T45" fmla="*/ 112514 h 135"/>
                <a:gd name="T46" fmla="*/ 19246 w 135"/>
                <a:gd name="T47" fmla="*/ 116956 h 135"/>
                <a:gd name="T48" fmla="*/ 25168 w 135"/>
                <a:gd name="T49" fmla="*/ 133241 h 135"/>
                <a:gd name="T50" fmla="*/ 10363 w 135"/>
                <a:gd name="T51" fmla="*/ 148045 h 135"/>
                <a:gd name="T52" fmla="*/ 26648 w 135"/>
                <a:gd name="T53" fmla="*/ 168772 h 135"/>
                <a:gd name="T54" fmla="*/ 45894 w 135"/>
                <a:gd name="T55" fmla="*/ 161369 h 135"/>
                <a:gd name="T56" fmla="*/ 57738 w 135"/>
                <a:gd name="T57" fmla="*/ 170252 h 135"/>
                <a:gd name="T58" fmla="*/ 56257 w 135"/>
                <a:gd name="T59" fmla="*/ 190978 h 135"/>
                <a:gd name="T60" fmla="*/ 81425 w 135"/>
                <a:gd name="T61" fmla="*/ 199861 h 135"/>
                <a:gd name="T62" fmla="*/ 91788 w 135"/>
                <a:gd name="T63" fmla="*/ 180615 h 135"/>
                <a:gd name="T64" fmla="*/ 100671 w 135"/>
                <a:gd name="T65" fmla="*/ 182096 h 135"/>
                <a:gd name="T66" fmla="*/ 108073 w 135"/>
                <a:gd name="T67" fmla="*/ 180615 h 135"/>
                <a:gd name="T68" fmla="*/ 118436 w 135"/>
                <a:gd name="T69" fmla="*/ 199861 h 135"/>
                <a:gd name="T70" fmla="*/ 143604 w 135"/>
                <a:gd name="T71" fmla="*/ 190978 h 135"/>
                <a:gd name="T72" fmla="*/ 142123 w 135"/>
                <a:gd name="T73" fmla="*/ 170252 h 135"/>
                <a:gd name="T74" fmla="*/ 153967 w 135"/>
                <a:gd name="T75" fmla="*/ 161369 h 135"/>
                <a:gd name="T76" fmla="*/ 173213 w 135"/>
                <a:gd name="T77" fmla="*/ 168772 h 135"/>
                <a:gd name="T78" fmla="*/ 189498 w 135"/>
                <a:gd name="T79" fmla="*/ 148045 h 135"/>
                <a:gd name="T80" fmla="*/ 174693 w 135"/>
                <a:gd name="T81" fmla="*/ 131760 h 135"/>
                <a:gd name="T82" fmla="*/ 180615 w 135"/>
                <a:gd name="T83" fmla="*/ 116956 h 135"/>
                <a:gd name="T84" fmla="*/ 199861 w 135"/>
                <a:gd name="T85" fmla="*/ 112514 h 135"/>
                <a:gd name="T86" fmla="*/ 99190 w 135"/>
                <a:gd name="T87" fmla="*/ 158408 h 135"/>
                <a:gd name="T88" fmla="*/ 41453 w 135"/>
                <a:gd name="T89" fmla="*/ 99190 h 135"/>
                <a:gd name="T90" fmla="*/ 99190 w 135"/>
                <a:gd name="T91" fmla="*/ 39972 h 135"/>
                <a:gd name="T92" fmla="*/ 158408 w 135"/>
                <a:gd name="T93" fmla="*/ 99190 h 135"/>
                <a:gd name="T94" fmla="*/ 99190 w 135"/>
                <a:gd name="T95" fmla="*/ 158408 h 1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5"/>
                <a:gd name="T145" fmla="*/ 0 h 135"/>
                <a:gd name="T146" fmla="*/ 135 w 135"/>
                <a:gd name="T147" fmla="*/ 135 h 1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cs typeface="+mn-cs"/>
              </a:endParaRPr>
            </a:p>
          </p:txBody>
        </p:sp>
      </p:grpSp>
      <p:sp>
        <p:nvSpPr>
          <p:cNvPr id="22" name="椭圆 27"/>
          <p:cNvSpPr>
            <a:spLocks noChangeArrowheads="1"/>
          </p:cNvSpPr>
          <p:nvPr/>
        </p:nvSpPr>
        <p:spPr bwMode="auto">
          <a:xfrm>
            <a:off x="9401450" y="2503305"/>
            <a:ext cx="1012825" cy="1014412"/>
          </a:xfrm>
          <a:prstGeom prst="ellipse">
            <a:avLst/>
          </a:prstGeom>
          <a:solidFill>
            <a:srgbClr val="C04091"/>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3" name="组合 95"/>
          <p:cNvGrpSpPr/>
          <p:nvPr/>
        </p:nvGrpSpPr>
        <p:grpSpPr bwMode="auto">
          <a:xfrm>
            <a:off x="9669738" y="2844617"/>
            <a:ext cx="477837" cy="455613"/>
            <a:chOff x="0" y="0"/>
            <a:chExt cx="2438400" cy="2332038"/>
          </a:xfrm>
          <a:solidFill>
            <a:sysClr val="window" lastClr="FFFFFF"/>
          </a:solidFill>
        </p:grpSpPr>
        <p:sp>
          <p:nvSpPr>
            <p:cNvPr id="24" name="Freeform 25"/>
            <p:cNvSpPr>
              <a:spLocks noChangeArrowheads="1"/>
            </p:cNvSpPr>
            <p:nvPr/>
          </p:nvSpPr>
          <p:spPr bwMode="auto">
            <a:xfrm>
              <a:off x="893763" y="1676400"/>
              <a:ext cx="655638" cy="655638"/>
            </a:xfrm>
            <a:custGeom>
              <a:avLst/>
              <a:gdLst>
                <a:gd name="T0" fmla="*/ 327025 w 413"/>
                <a:gd name="T1" fmla="*/ 655638 h 413"/>
                <a:gd name="T2" fmla="*/ 0 w 413"/>
                <a:gd name="T3" fmla="*/ 0 h 413"/>
                <a:gd name="T4" fmla="*/ 655638 w 413"/>
                <a:gd name="T5" fmla="*/ 0 h 413"/>
                <a:gd name="T6" fmla="*/ 327025 w 413"/>
                <a:gd name="T7" fmla="*/ 655638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cs typeface="+mn-cs"/>
              </a:endParaRPr>
            </a:p>
          </p:txBody>
        </p:sp>
        <p:sp>
          <p:nvSpPr>
            <p:cNvPr id="25" name="任意多边形 97"/>
            <p:cNvSpPr>
              <a:spLocks noChangeArrowheads="1"/>
            </p:cNvSpPr>
            <p:nvPr/>
          </p:nvSpPr>
          <p:spPr bwMode="auto">
            <a:xfrm>
              <a:off x="0" y="0"/>
              <a:ext cx="2438400" cy="1774825"/>
            </a:xfrm>
            <a:custGeom>
              <a:avLst/>
              <a:gdLst>
                <a:gd name="T0" fmla="*/ 290196 w 2438400"/>
                <a:gd name="T1" fmla="*/ 0 h 1774825"/>
                <a:gd name="T2" fmla="*/ 2151973 w 2438400"/>
                <a:gd name="T3" fmla="*/ 0 h 1774825"/>
                <a:gd name="T4" fmla="*/ 2438400 w 2438400"/>
                <a:gd name="T5" fmla="*/ 286384 h 1774825"/>
                <a:gd name="T6" fmla="*/ 2438400 w 2438400"/>
                <a:gd name="T7" fmla="*/ 1484673 h 1774825"/>
                <a:gd name="T8" fmla="*/ 2151973 w 2438400"/>
                <a:gd name="T9" fmla="*/ 1774825 h 1774825"/>
                <a:gd name="T10" fmla="*/ 290196 w 2438400"/>
                <a:gd name="T11" fmla="*/ 1774825 h 1774825"/>
                <a:gd name="T12" fmla="*/ 0 w 2438400"/>
                <a:gd name="T13" fmla="*/ 1484673 h 1774825"/>
                <a:gd name="T14" fmla="*/ 0 w 2438400"/>
                <a:gd name="T15" fmla="*/ 286384 h 1774825"/>
                <a:gd name="T16" fmla="*/ 290196 w 2438400"/>
                <a:gd name="T17" fmla="*/ 0 h 1774825"/>
                <a:gd name="T18" fmla="*/ 471488 w 2438400"/>
                <a:gd name="T19" fmla="*/ 425450 h 1774825"/>
                <a:gd name="T20" fmla="*/ 471488 w 2438400"/>
                <a:gd name="T21" fmla="*/ 598488 h 1774825"/>
                <a:gd name="T22" fmla="*/ 1971676 w 2438400"/>
                <a:gd name="T23" fmla="*/ 598488 h 1774825"/>
                <a:gd name="T24" fmla="*/ 1971676 w 2438400"/>
                <a:gd name="T25" fmla="*/ 425450 h 1774825"/>
                <a:gd name="T26" fmla="*/ 471488 w 2438400"/>
                <a:gd name="T27" fmla="*/ 425450 h 1774825"/>
                <a:gd name="T28" fmla="*/ 471488 w 2438400"/>
                <a:gd name="T29" fmla="*/ 801688 h 1774825"/>
                <a:gd name="T30" fmla="*/ 471488 w 2438400"/>
                <a:gd name="T31" fmla="*/ 971551 h 1774825"/>
                <a:gd name="T32" fmla="*/ 1971676 w 2438400"/>
                <a:gd name="T33" fmla="*/ 971551 h 1774825"/>
                <a:gd name="T34" fmla="*/ 1971676 w 2438400"/>
                <a:gd name="T35" fmla="*/ 801688 h 1774825"/>
                <a:gd name="T36" fmla="*/ 471488 w 2438400"/>
                <a:gd name="T37" fmla="*/ 801688 h 1774825"/>
                <a:gd name="T38" fmla="*/ 471488 w 2438400"/>
                <a:gd name="T39" fmla="*/ 1174750 h 1774825"/>
                <a:gd name="T40" fmla="*/ 471488 w 2438400"/>
                <a:gd name="T41" fmla="*/ 1347788 h 1774825"/>
                <a:gd name="T42" fmla="*/ 1971676 w 2438400"/>
                <a:gd name="T43" fmla="*/ 1347788 h 1774825"/>
                <a:gd name="T44" fmla="*/ 1971676 w 2438400"/>
                <a:gd name="T45" fmla="*/ 1174750 h 1774825"/>
                <a:gd name="T46" fmla="*/ 471488 w 2438400"/>
                <a:gd name="T47" fmla="*/ 1174750 h 17748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38400"/>
                <a:gd name="T73" fmla="*/ 0 h 1774825"/>
                <a:gd name="T74" fmla="*/ 2438400 w 2438400"/>
                <a:gd name="T75" fmla="*/ 1774825 h 17748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cs typeface="+mn-cs"/>
              </a:endParaRPr>
            </a:p>
          </p:txBody>
        </p:sp>
      </p:grpSp>
      <p:sp>
        <p:nvSpPr>
          <p:cNvPr id="27" name="椭圆 23"/>
          <p:cNvSpPr>
            <a:spLocks noChangeArrowheads="1"/>
          </p:cNvSpPr>
          <p:nvPr/>
        </p:nvSpPr>
        <p:spPr bwMode="auto">
          <a:xfrm>
            <a:off x="3690292" y="4076275"/>
            <a:ext cx="1012825" cy="1012825"/>
          </a:xfrm>
          <a:prstGeom prst="ellipse">
            <a:avLst/>
          </a:prstGeom>
          <a:solidFill>
            <a:srgbClr val="3E1A8E"/>
          </a:solidFill>
          <a:ln>
            <a:noFill/>
          </a:ln>
          <a:effectLst>
            <a:outerShdw blurRad="63500" algn="ctr" rotWithShape="0">
              <a:prstClr val="black">
                <a:alpha val="40000"/>
              </a:prst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9" name="组合 98"/>
          <p:cNvGrpSpPr/>
          <p:nvPr/>
        </p:nvGrpSpPr>
        <p:grpSpPr bwMode="auto">
          <a:xfrm>
            <a:off x="3979217" y="4315987"/>
            <a:ext cx="390525" cy="498475"/>
            <a:chOff x="0" y="0"/>
            <a:chExt cx="563562" cy="720725"/>
          </a:xfrm>
          <a:solidFill>
            <a:sysClr val="window" lastClr="FFFFFF"/>
          </a:solidFill>
        </p:grpSpPr>
        <p:sp>
          <p:nvSpPr>
            <p:cNvPr id="31" name="Freeform 32"/>
            <p:cNvSpPr>
              <a:spLocks noChangeArrowheads="1"/>
            </p:cNvSpPr>
            <p:nvPr/>
          </p:nvSpPr>
          <p:spPr bwMode="auto">
            <a:xfrm>
              <a:off x="209550" y="0"/>
              <a:ext cx="142875" cy="720725"/>
            </a:xfrm>
            <a:custGeom>
              <a:avLst/>
              <a:gdLst>
                <a:gd name="T0" fmla="*/ 142875 w 64"/>
                <a:gd name="T1" fmla="*/ 648877 h 321"/>
                <a:gd name="T2" fmla="*/ 71438 w 64"/>
                <a:gd name="T3" fmla="*/ 720725 h 321"/>
                <a:gd name="T4" fmla="*/ 0 w 64"/>
                <a:gd name="T5" fmla="*/ 648877 h 321"/>
                <a:gd name="T6" fmla="*/ 0 w 64"/>
                <a:gd name="T7" fmla="*/ 71848 h 321"/>
                <a:gd name="T8" fmla="*/ 71438 w 64"/>
                <a:gd name="T9" fmla="*/ 0 h 321"/>
                <a:gd name="T10" fmla="*/ 142875 w 64"/>
                <a:gd name="T11" fmla="*/ 71848 h 321"/>
                <a:gd name="T12" fmla="*/ 142875 w 64"/>
                <a:gd name="T13" fmla="*/ 648877 h 321"/>
                <a:gd name="T14" fmla="*/ 0 60000 65536"/>
                <a:gd name="T15" fmla="*/ 0 60000 65536"/>
                <a:gd name="T16" fmla="*/ 0 60000 65536"/>
                <a:gd name="T17" fmla="*/ 0 60000 65536"/>
                <a:gd name="T18" fmla="*/ 0 60000 65536"/>
                <a:gd name="T19" fmla="*/ 0 60000 65536"/>
                <a:gd name="T20" fmla="*/ 0 60000 65536"/>
                <a:gd name="T21" fmla="*/ 0 w 64"/>
                <a:gd name="T22" fmla="*/ 0 h 321"/>
                <a:gd name="T23" fmla="*/ 64 w 64"/>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cs typeface="+mn-cs"/>
              </a:endParaRPr>
            </a:p>
          </p:txBody>
        </p:sp>
        <p:sp>
          <p:nvSpPr>
            <p:cNvPr id="32" name="Freeform 33"/>
            <p:cNvSpPr>
              <a:spLocks noChangeArrowheads="1"/>
            </p:cNvSpPr>
            <p:nvPr/>
          </p:nvSpPr>
          <p:spPr bwMode="auto">
            <a:xfrm>
              <a:off x="0" y="439737"/>
              <a:ext cx="141288" cy="280988"/>
            </a:xfrm>
            <a:custGeom>
              <a:avLst/>
              <a:gdLst>
                <a:gd name="T0" fmla="*/ 141288 w 63"/>
                <a:gd name="T1" fmla="*/ 209055 h 125"/>
                <a:gd name="T2" fmla="*/ 71765 w 63"/>
                <a:gd name="T3" fmla="*/ 280988 h 125"/>
                <a:gd name="T4" fmla="*/ 0 w 63"/>
                <a:gd name="T5" fmla="*/ 209055 h 125"/>
                <a:gd name="T6" fmla="*/ 0 w 63"/>
                <a:gd name="T7" fmla="*/ 71933 h 125"/>
                <a:gd name="T8" fmla="*/ 71765 w 63"/>
                <a:gd name="T9" fmla="*/ 0 h 125"/>
                <a:gd name="T10" fmla="*/ 141288 w 63"/>
                <a:gd name="T11" fmla="*/ 71933 h 125"/>
                <a:gd name="T12" fmla="*/ 141288 w 63"/>
                <a:gd name="T13" fmla="*/ 209055 h 125"/>
                <a:gd name="T14" fmla="*/ 0 60000 65536"/>
                <a:gd name="T15" fmla="*/ 0 60000 65536"/>
                <a:gd name="T16" fmla="*/ 0 60000 65536"/>
                <a:gd name="T17" fmla="*/ 0 60000 65536"/>
                <a:gd name="T18" fmla="*/ 0 60000 65536"/>
                <a:gd name="T19" fmla="*/ 0 60000 65536"/>
                <a:gd name="T20" fmla="*/ 0 60000 65536"/>
                <a:gd name="T21" fmla="*/ 0 w 63"/>
                <a:gd name="T22" fmla="*/ 0 h 125"/>
                <a:gd name="T23" fmla="*/ 63 w 63"/>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cs typeface="+mn-cs"/>
              </a:endParaRPr>
            </a:p>
          </p:txBody>
        </p:sp>
        <p:sp>
          <p:nvSpPr>
            <p:cNvPr id="33" name="Freeform 34"/>
            <p:cNvSpPr>
              <a:spLocks noChangeArrowheads="1"/>
            </p:cNvSpPr>
            <p:nvPr/>
          </p:nvSpPr>
          <p:spPr bwMode="auto">
            <a:xfrm>
              <a:off x="420687" y="231775"/>
              <a:ext cx="142875" cy="488950"/>
            </a:xfrm>
            <a:custGeom>
              <a:avLst/>
              <a:gdLst>
                <a:gd name="T0" fmla="*/ 142875 w 64"/>
                <a:gd name="T1" fmla="*/ 417178 h 218"/>
                <a:gd name="T2" fmla="*/ 71438 w 64"/>
                <a:gd name="T3" fmla="*/ 488950 h 218"/>
                <a:gd name="T4" fmla="*/ 0 w 64"/>
                <a:gd name="T5" fmla="*/ 417178 h 218"/>
                <a:gd name="T6" fmla="*/ 0 w 64"/>
                <a:gd name="T7" fmla="*/ 71772 h 218"/>
                <a:gd name="T8" fmla="*/ 71438 w 64"/>
                <a:gd name="T9" fmla="*/ 0 h 218"/>
                <a:gd name="T10" fmla="*/ 142875 w 64"/>
                <a:gd name="T11" fmla="*/ 71772 h 218"/>
                <a:gd name="T12" fmla="*/ 142875 w 64"/>
                <a:gd name="T13" fmla="*/ 417178 h 218"/>
                <a:gd name="T14" fmla="*/ 0 60000 65536"/>
                <a:gd name="T15" fmla="*/ 0 60000 65536"/>
                <a:gd name="T16" fmla="*/ 0 60000 65536"/>
                <a:gd name="T17" fmla="*/ 0 60000 65536"/>
                <a:gd name="T18" fmla="*/ 0 60000 65536"/>
                <a:gd name="T19" fmla="*/ 0 60000 65536"/>
                <a:gd name="T20" fmla="*/ 0 60000 65536"/>
                <a:gd name="T21" fmla="*/ 0 w 64"/>
                <a:gd name="T22" fmla="*/ 0 h 218"/>
                <a:gd name="T23" fmla="*/ 64 w 64"/>
                <a:gd name="T24" fmla="*/ 218 h 2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cs typeface="+mn-cs"/>
              </a:endParaRPr>
            </a:p>
          </p:txBody>
        </p:sp>
      </p:grpSp>
      <p:sp>
        <p:nvSpPr>
          <p:cNvPr id="34" name="椭圆 22"/>
          <p:cNvSpPr>
            <a:spLocks noChangeArrowheads="1"/>
          </p:cNvSpPr>
          <p:nvPr/>
        </p:nvSpPr>
        <p:spPr bwMode="auto">
          <a:xfrm>
            <a:off x="1763842" y="2457267"/>
            <a:ext cx="1012825" cy="1012825"/>
          </a:xfrm>
          <a:prstGeom prst="ellipse">
            <a:avLst/>
          </a:prstGeom>
          <a:solidFill>
            <a:srgbClr val="C04091"/>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35" name="组合 108"/>
          <p:cNvGrpSpPr/>
          <p:nvPr/>
        </p:nvGrpSpPr>
        <p:grpSpPr bwMode="auto">
          <a:xfrm>
            <a:off x="2055942" y="2673167"/>
            <a:ext cx="446088" cy="504825"/>
            <a:chOff x="0" y="0"/>
            <a:chExt cx="406394" cy="459644"/>
          </a:xfrm>
          <a:solidFill>
            <a:sysClr val="window" lastClr="FFFFFF"/>
          </a:solidFill>
        </p:grpSpPr>
        <p:sp>
          <p:nvSpPr>
            <p:cNvPr id="36" name="Freeform 148"/>
            <p:cNvSpPr>
              <a:spLocks noEditPoints="1" noChangeArrowheads="1"/>
            </p:cNvSpPr>
            <p:nvPr/>
          </p:nvSpPr>
          <p:spPr bwMode="auto">
            <a:xfrm>
              <a:off x="55121" y="0"/>
              <a:ext cx="351273" cy="456842"/>
            </a:xfrm>
            <a:custGeom>
              <a:avLst/>
              <a:gdLst>
                <a:gd name="T0" fmla="*/ 346854 w 159"/>
                <a:gd name="T1" fmla="*/ 408289 h 207"/>
                <a:gd name="T2" fmla="*/ 196625 w 159"/>
                <a:gd name="T3" fmla="*/ 174350 h 207"/>
                <a:gd name="T4" fmla="*/ 203252 w 159"/>
                <a:gd name="T5" fmla="*/ 52967 h 207"/>
                <a:gd name="T6" fmla="*/ 92789 w 159"/>
                <a:gd name="T7" fmla="*/ 8828 h 207"/>
                <a:gd name="T8" fmla="*/ 154648 w 159"/>
                <a:gd name="T9" fmla="*/ 105934 h 207"/>
                <a:gd name="T10" fmla="*/ 81743 w 159"/>
                <a:gd name="T11" fmla="*/ 152281 h 207"/>
                <a:gd name="T12" fmla="*/ 22093 w 159"/>
                <a:gd name="T13" fmla="*/ 59588 h 207"/>
                <a:gd name="T14" fmla="*/ 22093 w 159"/>
                <a:gd name="T15" fmla="*/ 169936 h 207"/>
                <a:gd name="T16" fmla="*/ 136974 w 159"/>
                <a:gd name="T17" fmla="*/ 211869 h 207"/>
                <a:gd name="T18" fmla="*/ 287204 w 159"/>
                <a:gd name="T19" fmla="*/ 445807 h 207"/>
                <a:gd name="T20" fmla="*/ 315925 w 159"/>
                <a:gd name="T21" fmla="*/ 452428 h 207"/>
                <a:gd name="T22" fmla="*/ 340227 w 159"/>
                <a:gd name="T23" fmla="*/ 434772 h 207"/>
                <a:gd name="T24" fmla="*/ 346854 w 159"/>
                <a:gd name="T25" fmla="*/ 408289 h 207"/>
                <a:gd name="T26" fmla="*/ 318134 w 159"/>
                <a:gd name="T27" fmla="*/ 425944 h 207"/>
                <a:gd name="T28" fmla="*/ 296041 w 159"/>
                <a:gd name="T29" fmla="*/ 421531 h 207"/>
                <a:gd name="T30" fmla="*/ 302669 w 159"/>
                <a:gd name="T31" fmla="*/ 401668 h 207"/>
                <a:gd name="T32" fmla="*/ 322553 w 159"/>
                <a:gd name="T33" fmla="*/ 406082 h 207"/>
                <a:gd name="T34" fmla="*/ 318134 w 159"/>
                <a:gd name="T35" fmla="*/ 425944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cs typeface="+mn-cs"/>
              </a:endParaRPr>
            </a:p>
          </p:txBody>
        </p:sp>
        <p:sp>
          <p:nvSpPr>
            <p:cNvPr id="37" name="Freeform 149"/>
            <p:cNvSpPr>
              <a:spLocks noEditPoints="1" noChangeArrowheads="1"/>
            </p:cNvSpPr>
            <p:nvPr/>
          </p:nvSpPr>
          <p:spPr bwMode="auto">
            <a:xfrm>
              <a:off x="0" y="231690"/>
              <a:ext cx="231691" cy="227954"/>
            </a:xfrm>
            <a:custGeom>
              <a:avLst/>
              <a:gdLst>
                <a:gd name="T0" fmla="*/ 200799 w 105"/>
                <a:gd name="T1" fmla="*/ 57542 h 103"/>
                <a:gd name="T2" fmla="*/ 214038 w 105"/>
                <a:gd name="T3" fmla="*/ 44263 h 103"/>
                <a:gd name="T4" fmla="*/ 185353 w 105"/>
                <a:gd name="T5" fmla="*/ 15492 h 103"/>
                <a:gd name="T6" fmla="*/ 172113 w 105"/>
                <a:gd name="T7" fmla="*/ 28771 h 103"/>
                <a:gd name="T8" fmla="*/ 136808 w 105"/>
                <a:gd name="T9" fmla="*/ 15492 h 103"/>
                <a:gd name="T10" fmla="*/ 136808 w 105"/>
                <a:gd name="T11" fmla="*/ 0 h 103"/>
                <a:gd name="T12" fmla="*/ 94883 w 105"/>
                <a:gd name="T13" fmla="*/ 0 h 103"/>
                <a:gd name="T14" fmla="*/ 94883 w 105"/>
                <a:gd name="T15" fmla="*/ 15492 h 103"/>
                <a:gd name="T16" fmla="*/ 61784 w 105"/>
                <a:gd name="T17" fmla="*/ 28771 h 103"/>
                <a:gd name="T18" fmla="*/ 48545 w 105"/>
                <a:gd name="T19" fmla="*/ 15492 h 103"/>
                <a:gd name="T20" fmla="*/ 17653 w 105"/>
                <a:gd name="T21" fmla="*/ 44263 h 103"/>
                <a:gd name="T22" fmla="*/ 33099 w 105"/>
                <a:gd name="T23" fmla="*/ 59755 h 103"/>
                <a:gd name="T24" fmla="*/ 17653 w 105"/>
                <a:gd name="T25" fmla="*/ 92952 h 103"/>
                <a:gd name="T26" fmla="*/ 0 w 105"/>
                <a:gd name="T27" fmla="*/ 92952 h 103"/>
                <a:gd name="T28" fmla="*/ 0 w 105"/>
                <a:gd name="T29" fmla="*/ 135002 h 103"/>
                <a:gd name="T30" fmla="*/ 19859 w 105"/>
                <a:gd name="T31" fmla="*/ 135002 h 103"/>
                <a:gd name="T32" fmla="*/ 33099 w 105"/>
                <a:gd name="T33" fmla="*/ 168199 h 103"/>
                <a:gd name="T34" fmla="*/ 19859 w 105"/>
                <a:gd name="T35" fmla="*/ 181478 h 103"/>
                <a:gd name="T36" fmla="*/ 48545 w 105"/>
                <a:gd name="T37" fmla="*/ 210249 h 103"/>
                <a:gd name="T38" fmla="*/ 61784 w 105"/>
                <a:gd name="T39" fmla="*/ 196970 h 103"/>
                <a:gd name="T40" fmla="*/ 94883 w 105"/>
                <a:gd name="T41" fmla="*/ 210249 h 103"/>
                <a:gd name="T42" fmla="*/ 94883 w 105"/>
                <a:gd name="T43" fmla="*/ 227954 h 103"/>
                <a:gd name="T44" fmla="*/ 136808 w 105"/>
                <a:gd name="T45" fmla="*/ 227954 h 103"/>
                <a:gd name="T46" fmla="*/ 136808 w 105"/>
                <a:gd name="T47" fmla="*/ 210249 h 103"/>
                <a:gd name="T48" fmla="*/ 169907 w 105"/>
                <a:gd name="T49" fmla="*/ 196970 h 103"/>
                <a:gd name="T50" fmla="*/ 183146 w 105"/>
                <a:gd name="T51" fmla="*/ 210249 h 103"/>
                <a:gd name="T52" fmla="*/ 211832 w 105"/>
                <a:gd name="T53" fmla="*/ 181478 h 103"/>
                <a:gd name="T54" fmla="*/ 200799 w 105"/>
                <a:gd name="T55" fmla="*/ 168199 h 103"/>
                <a:gd name="T56" fmla="*/ 214038 w 105"/>
                <a:gd name="T57" fmla="*/ 135002 h 103"/>
                <a:gd name="T58" fmla="*/ 231691 w 105"/>
                <a:gd name="T59" fmla="*/ 135002 h 103"/>
                <a:gd name="T60" fmla="*/ 231691 w 105"/>
                <a:gd name="T61" fmla="*/ 92952 h 103"/>
                <a:gd name="T62" fmla="*/ 214038 w 105"/>
                <a:gd name="T63" fmla="*/ 92952 h 103"/>
                <a:gd name="T64" fmla="*/ 200799 w 105"/>
                <a:gd name="T65" fmla="*/ 57542 h 103"/>
                <a:gd name="T66" fmla="*/ 116949 w 105"/>
                <a:gd name="T67" fmla="*/ 183691 h 103"/>
                <a:gd name="T68" fmla="*/ 46338 w 105"/>
                <a:gd name="T69" fmla="*/ 112870 h 103"/>
                <a:gd name="T70" fmla="*/ 116949 w 105"/>
                <a:gd name="T71" fmla="*/ 42050 h 103"/>
                <a:gd name="T72" fmla="*/ 187559 w 105"/>
                <a:gd name="T73" fmla="*/ 112870 h 103"/>
                <a:gd name="T74" fmla="*/ 116949 w 105"/>
                <a:gd name="T75" fmla="*/ 183691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cs typeface="+mn-cs"/>
              </a:endParaRPr>
            </a:p>
          </p:txBody>
        </p:sp>
        <p:sp>
          <p:nvSpPr>
            <p:cNvPr id="38" name="Oval 150"/>
            <p:cNvSpPr>
              <a:spLocks noChangeArrowheads="1"/>
            </p:cNvSpPr>
            <p:nvPr/>
          </p:nvSpPr>
          <p:spPr bwMode="auto">
            <a:xfrm>
              <a:off x="97160" y="326982"/>
              <a:ext cx="37370" cy="3737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Calibri" panose="020F0502020204030204" charset="0"/>
                <a:ea typeface="宋体" panose="02010600030101010101" pitchFamily="2" charset="-122"/>
                <a:cs typeface="+mn-cs"/>
                <a:sym typeface="宋体" panose="02010600030101010101" pitchFamily="2" charset="-122"/>
              </a:endParaRPr>
            </a:p>
          </p:txBody>
        </p:sp>
      </p:grpSp>
      <p:sp>
        <p:nvSpPr>
          <p:cNvPr id="39" name="椭圆 25"/>
          <p:cNvSpPr>
            <a:spLocks noChangeArrowheads="1"/>
          </p:cNvSpPr>
          <p:nvPr/>
        </p:nvSpPr>
        <p:spPr bwMode="auto">
          <a:xfrm>
            <a:off x="7536170" y="3998412"/>
            <a:ext cx="1012825" cy="1012825"/>
          </a:xfrm>
          <a:prstGeom prst="ellipse">
            <a:avLst/>
          </a:prstGeom>
          <a:solidFill>
            <a:srgbClr val="3E1A8E"/>
          </a:solidFill>
          <a:ln>
            <a:noFill/>
          </a:ln>
          <a:effectLst>
            <a:outerShdw blurRad="63500" algn="ctr" rotWithShape="0">
              <a:prstClr val="black">
                <a:alpha val="40000"/>
              </a:prst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6" name="组合 112"/>
          <p:cNvGrpSpPr/>
          <p:nvPr/>
        </p:nvGrpSpPr>
        <p:grpSpPr bwMode="auto">
          <a:xfrm>
            <a:off x="7855892" y="4297180"/>
            <a:ext cx="400050" cy="431800"/>
            <a:chOff x="0" y="0"/>
            <a:chExt cx="466184" cy="501686"/>
          </a:xfrm>
          <a:solidFill>
            <a:sysClr val="window" lastClr="FFFFFF"/>
          </a:solidFill>
        </p:grpSpPr>
        <p:sp>
          <p:nvSpPr>
            <p:cNvPr id="11"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cs typeface="+mn-cs"/>
              </a:endParaRPr>
            </a:p>
          </p:txBody>
        </p:sp>
        <p:sp>
          <p:nvSpPr>
            <p:cNvPr id="26" name="Rectangle 155"/>
            <p:cNvSpPr>
              <a:spLocks noChangeArrowheads="1"/>
            </p:cNvSpPr>
            <p:nvPr/>
          </p:nvSpPr>
          <p:spPr bwMode="auto">
            <a:xfrm>
              <a:off x="160689" y="419472"/>
              <a:ext cx="9342" cy="326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Calibri" panose="020F0502020204030204" charset="0"/>
                <a:ea typeface="宋体" panose="02010600030101010101" pitchFamily="2" charset="-122"/>
                <a:cs typeface="+mn-cs"/>
                <a:sym typeface="宋体" panose="02010600030101010101" pitchFamily="2" charset="-122"/>
              </a:endParaRPr>
            </a:p>
          </p:txBody>
        </p:sp>
        <p:sp>
          <p:nvSpPr>
            <p:cNvPr id="30"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cs typeface="+mn-cs"/>
              </a:endParaRPr>
            </a:p>
          </p:txBody>
        </p:sp>
        <p:sp>
          <p:nvSpPr>
            <p:cNvPr id="46"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cs typeface="+mn-cs"/>
              </a:endParaRPr>
            </a:p>
          </p:txBody>
        </p:sp>
        <p:sp>
          <p:nvSpPr>
            <p:cNvPr id="47"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cs typeface="+mn-cs"/>
              </a:endParaRPr>
            </a:p>
          </p:txBody>
        </p:sp>
      </p:grpSp>
      <p:sp>
        <p:nvSpPr>
          <p:cNvPr id="48" name="文本框1"/>
          <p:cNvSpPr txBox="1"/>
          <p:nvPr/>
        </p:nvSpPr>
        <p:spPr>
          <a:xfrm>
            <a:off x="3235370" y="1640375"/>
            <a:ext cx="1710690" cy="39878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noProof="0" dirty="0">
                <a:solidFill>
                  <a:srgbClr val="3E1A8E"/>
                </a:solidFill>
                <a:effectLst>
                  <a:outerShdw blurRad="38100" dist="25400" dir="5400000" algn="ctr" rotWithShape="0">
                    <a:srgbClr val="6E747A">
                      <a:alpha val="43000"/>
                    </a:srgbClr>
                  </a:outerShdw>
                </a:effectLst>
                <a:uLnTx/>
                <a:uFillTx/>
                <a:latin typeface="思源黑体 CN Bold" panose="020B0800000000000000" pitchFamily="34" charset="-122"/>
                <a:ea typeface="思源黑体 CN Bold" panose="020B0800000000000000" pitchFamily="34" charset="-122"/>
                <a:sym typeface="+mn-ea"/>
              </a:rPr>
              <a:t>纯正语言环境</a:t>
            </a:r>
            <a:endParaRPr kumimoji="0" lang="zh-CN" altLang="en-US" sz="2000" b="1" i="0" u="none" strike="noStrike" kern="1200" cap="none" spc="0" normalizeH="0" baseline="0" noProof="0" dirty="0">
              <a:ln>
                <a:noFill/>
              </a:ln>
              <a:solidFill>
                <a:srgbClr val="3E1A8E"/>
              </a:solidFill>
              <a:effectLst>
                <a:outerShdw blurRad="38100" dist="25400" dir="5400000" algn="ctr" rotWithShape="0">
                  <a:srgbClr val="6E747A">
                    <a:alpha val="43000"/>
                  </a:srgbClr>
                </a:outerShdw>
              </a:effectLst>
              <a:uLnTx/>
              <a:uFillTx/>
              <a:latin typeface="思源黑体 CN Bold" panose="020B0800000000000000" pitchFamily="34" charset="-122"/>
              <a:ea typeface="思源黑体 CN Bold" panose="020B0800000000000000" pitchFamily="34" charset="-122"/>
              <a:cs typeface="+mn-cs"/>
              <a:sym typeface="+mn-ea"/>
            </a:endParaRPr>
          </a:p>
        </p:txBody>
      </p:sp>
      <p:sp>
        <p:nvSpPr>
          <p:cNvPr id="49" name="文本框2"/>
          <p:cNvSpPr/>
          <p:nvPr/>
        </p:nvSpPr>
        <p:spPr>
          <a:xfrm>
            <a:off x="3082290" y="1977390"/>
            <a:ext cx="2211705" cy="1383665"/>
          </a:xfrm>
          <a:prstGeom prst="rect">
            <a:avLst/>
          </a:prstGeom>
        </p:spPr>
        <p:txBody>
          <a:bodyPr wrap="square">
            <a:spAutoFit/>
          </a:bodyPr>
          <a:lstStyle/>
          <a:p>
            <a:pPr>
              <a:lnSpc>
                <a:spcPct val="200000"/>
              </a:lnSpc>
            </a:pPr>
            <a:r>
              <a:rPr lang="zh-CN" altLang="en-US" sz="1400" dirty="0">
                <a:latin typeface="微软雅黑" panose="020B0503020204020204" pitchFamily="34" charset="-122"/>
                <a:ea typeface="微软雅黑" panose="020B0503020204020204" pitchFamily="34" charset="-122"/>
                <a:sym typeface="+mn-ea"/>
              </a:rPr>
              <a:t>在国外不仅能够学习到纯正的语言，更能体验深入体验当地文化。</a:t>
            </a:r>
            <a:endParaRPr kumimoji="0" lang="en-US" altLang="en-US" sz="14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cs"/>
              <a:sym typeface="+mn-lt"/>
            </a:endParaRPr>
          </a:p>
        </p:txBody>
      </p:sp>
      <p:sp>
        <p:nvSpPr>
          <p:cNvPr id="50" name="文本框1"/>
          <p:cNvSpPr txBox="1"/>
          <p:nvPr/>
        </p:nvSpPr>
        <p:spPr>
          <a:xfrm>
            <a:off x="6872951" y="1640375"/>
            <a:ext cx="2225040" cy="39878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solidFill>
                  <a:srgbClr val="3E1A8E"/>
                </a:solidFill>
                <a:effectLst>
                  <a:outerShdw blurRad="38100" dist="25400" dir="5400000" algn="ctr" rotWithShape="0">
                    <a:srgbClr val="6E747A">
                      <a:alpha val="43000"/>
                    </a:srgbClr>
                  </a:outerShdw>
                </a:effectLst>
                <a:uLnTx/>
                <a:uFillTx/>
                <a:latin typeface="思源黑体 CN Bold" panose="020B0800000000000000" pitchFamily="34" charset="-122"/>
                <a:ea typeface="思源黑体 CN Bold" panose="020B0800000000000000" pitchFamily="34" charset="-122"/>
                <a:cs typeface="+mn-cs"/>
              </a:rPr>
              <a:t>课程设置实用性强</a:t>
            </a:r>
            <a:endParaRPr kumimoji="0" lang="zh-CN" altLang="en-US" sz="2000" b="1" i="0" u="none" strike="noStrike" kern="1200" cap="none" spc="0" normalizeH="0" baseline="0" noProof="0" dirty="0">
              <a:ln>
                <a:noFill/>
              </a:ln>
              <a:solidFill>
                <a:srgbClr val="3E1A8E"/>
              </a:solidFill>
              <a:effectLst>
                <a:outerShdw blurRad="38100" dist="25400" dir="5400000" algn="ctr" rotWithShape="0">
                  <a:srgbClr val="6E747A">
                    <a:alpha val="43000"/>
                  </a:srgbClr>
                </a:outerShdw>
              </a:effectLst>
              <a:uLnTx/>
              <a:uFillTx/>
              <a:latin typeface="思源黑体 CN Bold" panose="020B0800000000000000" pitchFamily="34" charset="-122"/>
              <a:ea typeface="思源黑体 CN Bold" panose="020B0800000000000000" pitchFamily="34" charset="-122"/>
              <a:cs typeface="+mn-cs"/>
            </a:endParaRPr>
          </a:p>
        </p:txBody>
      </p:sp>
      <p:sp>
        <p:nvSpPr>
          <p:cNvPr id="51" name="文本框2"/>
          <p:cNvSpPr/>
          <p:nvPr/>
        </p:nvSpPr>
        <p:spPr>
          <a:xfrm>
            <a:off x="6853729" y="2191202"/>
            <a:ext cx="2288884" cy="1383665"/>
          </a:xfrm>
          <a:prstGeom prst="rect">
            <a:avLst/>
          </a:prstGeom>
        </p:spPr>
        <p:txBody>
          <a:bodyPr wrap="square">
            <a:spAutoFit/>
          </a:bodyPr>
          <a:lstStyle/>
          <a:p>
            <a:pPr marL="0" marR="0" lvl="0" indent="0" algn="ctr" defTabSz="914400" rtl="0" eaLnBrk="1" fontAlgn="auto" latinLnBrk="0" hangingPunct="1">
              <a:lnSpc>
                <a:spcPct val="150000"/>
              </a:lnSpc>
              <a:spcBef>
                <a:spcPts val="2950"/>
              </a:spcBef>
              <a:spcAft>
                <a:spcPts val="0"/>
              </a:spcAft>
              <a:buClrTx/>
              <a:buSzTx/>
              <a:buFontTx/>
              <a:buNone/>
              <a:defRPr/>
            </a:pPr>
            <a:r>
              <a:rPr kumimoji="0" lang="zh-CN" altLang="en-US" sz="1400" b="0" i="0" u="none" strike="noStrike" kern="1200" cap="none" spc="0" normalizeH="0" baseline="0" dirty="0">
                <a:latin typeface="微软雅黑" panose="020B0503020204020204" pitchFamily="34" charset="-122"/>
                <a:ea typeface="微软雅黑" panose="020B0503020204020204" pitchFamily="34" charset="-122"/>
                <a:sym typeface="+mn-lt"/>
              </a:rPr>
              <a:t>很多留学专业的课程设置以就业为导向，实用性很强，帮助学生快速适应社会，提高就业率。</a:t>
            </a:r>
          </a:p>
        </p:txBody>
      </p:sp>
      <p:sp>
        <p:nvSpPr>
          <p:cNvPr id="52" name="文本框1"/>
          <p:cNvSpPr txBox="1"/>
          <p:nvPr/>
        </p:nvSpPr>
        <p:spPr>
          <a:xfrm>
            <a:off x="4993393" y="4029804"/>
            <a:ext cx="2225040" cy="39878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solidFill>
                  <a:srgbClr val="3E1A8E"/>
                </a:solidFill>
                <a:effectLst>
                  <a:outerShdw blurRad="38100" dist="25400" dir="5400000" algn="ctr" rotWithShape="0">
                    <a:srgbClr val="6E747A">
                      <a:alpha val="43000"/>
                    </a:srgbClr>
                  </a:outerShdw>
                </a:effectLst>
                <a:uLnTx/>
                <a:uFillTx/>
                <a:latin typeface="思源黑体 CN Bold" panose="020B0800000000000000" pitchFamily="34" charset="-122"/>
                <a:ea typeface="思源黑体 CN Bold" panose="020B0800000000000000" pitchFamily="34" charset="-122"/>
                <a:cs typeface="+mn-cs"/>
              </a:rPr>
              <a:t>学制短、性价比高</a:t>
            </a:r>
          </a:p>
        </p:txBody>
      </p:sp>
      <p:sp>
        <p:nvSpPr>
          <p:cNvPr id="53" name="文本框2"/>
          <p:cNvSpPr/>
          <p:nvPr/>
        </p:nvSpPr>
        <p:spPr>
          <a:xfrm>
            <a:off x="4798060" y="4486910"/>
            <a:ext cx="2611120" cy="1383665"/>
          </a:xfrm>
          <a:prstGeom prst="rect">
            <a:avLst/>
          </a:prstGeom>
        </p:spPr>
        <p:txBody>
          <a:bodyPr wrap="square">
            <a:spAutoFit/>
          </a:bodyPr>
          <a:lstStyle/>
          <a:p>
            <a:pPr marL="0" marR="0" lvl="0" indent="0" algn="ctr" defTabSz="914400" rtl="0" eaLnBrk="1" fontAlgn="auto" latinLnBrk="0" hangingPunct="1">
              <a:lnSpc>
                <a:spcPct val="150000"/>
              </a:lnSpc>
              <a:spcBef>
                <a:spcPts val="2950"/>
              </a:spcBef>
              <a:spcAft>
                <a:spcPts val="0"/>
              </a:spcAft>
              <a:buClrTx/>
              <a:buSzTx/>
              <a:buFontTx/>
              <a:buNone/>
              <a:defRPr/>
            </a:pPr>
            <a:r>
              <a:rPr kumimoji="0" lang="zh-CN" altLang="en-US" sz="1400" b="0" i="0" u="none" strike="noStrike" kern="1200" cap="none" spc="0" normalizeH="0" baseline="0" dirty="0">
                <a:latin typeface="微软雅黑" panose="020B0503020204020204" pitchFamily="34" charset="-122"/>
                <a:ea typeface="微软雅黑" panose="020B0503020204020204" pitchFamily="34" charset="-122"/>
                <a:sym typeface="+mn-lt"/>
              </a:rPr>
              <a:t>有些留学国家完成学位的时间较短。如与其它国家相比，在英国读学位的时间比较短，费用也相对节省很多。</a:t>
            </a:r>
          </a:p>
        </p:txBody>
      </p:sp>
      <p:sp>
        <p:nvSpPr>
          <p:cNvPr id="91" name="文本框1"/>
          <p:cNvSpPr txBox="1"/>
          <p:nvPr/>
        </p:nvSpPr>
        <p:spPr>
          <a:xfrm>
            <a:off x="1797362" y="4006944"/>
            <a:ext cx="946785" cy="398780"/>
          </a:xfrm>
          <a:prstGeom prst="rect">
            <a:avLst/>
          </a:prstGeom>
          <a:noFill/>
        </p:spPr>
        <p:txBody>
          <a:bodyPr wrap="non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noProof="0" dirty="0">
                <a:solidFill>
                  <a:srgbClr val="3E1A8E"/>
                </a:solidFill>
                <a:effectLst>
                  <a:outerShdw blurRad="38100" dist="25400" dir="5400000" algn="ctr" rotWithShape="0">
                    <a:srgbClr val="6E747A">
                      <a:alpha val="43000"/>
                    </a:srgbClr>
                  </a:outerShdw>
                </a:effectLst>
                <a:uLnTx/>
                <a:uFillTx/>
                <a:latin typeface="思源黑体 CN Bold" panose="020B0800000000000000" pitchFamily="34" charset="-122"/>
                <a:ea typeface="思源黑体 CN Bold" panose="020B0800000000000000" pitchFamily="34" charset="-122"/>
                <a:sym typeface="+mn-ea"/>
              </a:rPr>
              <a:t>为文凭</a:t>
            </a:r>
            <a:endParaRPr kumimoji="0" lang="zh-CN" altLang="en-US" sz="2000" b="1" i="0" u="none" strike="noStrike" kern="1200" cap="none" spc="0" normalizeH="0" baseline="0" noProof="0" dirty="0">
              <a:solidFill>
                <a:srgbClr val="3E1A8E"/>
              </a:solidFill>
              <a:effectLst>
                <a:outerShdw blurRad="38100" dist="25400" dir="5400000" algn="ctr" rotWithShape="0">
                  <a:srgbClr val="6E747A">
                    <a:alpha val="43000"/>
                  </a:srgbClr>
                </a:outerShdw>
              </a:effectLst>
              <a:uLnTx/>
              <a:uFillTx/>
              <a:latin typeface="思源黑体 CN Bold" panose="020B0800000000000000" pitchFamily="34" charset="-122"/>
              <a:ea typeface="思源黑体 CN Bold" panose="020B0800000000000000" pitchFamily="34" charset="-122"/>
              <a:cs typeface="+mn-cs"/>
              <a:sym typeface="+mn-ea"/>
            </a:endParaRPr>
          </a:p>
        </p:txBody>
      </p:sp>
      <p:sp>
        <p:nvSpPr>
          <p:cNvPr id="92" name="文本框2"/>
          <p:cNvSpPr/>
          <p:nvPr/>
        </p:nvSpPr>
        <p:spPr>
          <a:xfrm>
            <a:off x="1151255" y="4495800"/>
            <a:ext cx="2315210" cy="1383665"/>
          </a:xfrm>
          <a:prstGeom prst="rect">
            <a:avLst/>
          </a:prstGeom>
        </p:spPr>
        <p:txBody>
          <a:bodyPr wrap="square">
            <a:spAutoFit/>
          </a:bodyPr>
          <a:lstStyle/>
          <a:p>
            <a:pPr marL="0" marR="0" lvl="0" indent="0" algn="ctr" defTabSz="914400" rtl="0" eaLnBrk="1" fontAlgn="auto" latinLnBrk="0" hangingPunct="1">
              <a:lnSpc>
                <a:spcPct val="150000"/>
              </a:lnSpc>
              <a:spcBef>
                <a:spcPts val="295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sym typeface="+mn-ea"/>
              </a:rPr>
              <a:t>多数留学国家教育经历数百年的发展，多所高等院校，进入</a:t>
            </a:r>
            <a:r>
              <a:rPr lang="en-US" altLang="zh-CN" sz="1400" dirty="0">
                <a:latin typeface="微软雅黑" panose="020B0503020204020204" pitchFamily="34" charset="-122"/>
                <a:ea typeface="微软雅黑" panose="020B0503020204020204" pitchFamily="34" charset="-122"/>
                <a:sym typeface="+mn-ea"/>
              </a:rPr>
              <a:t>QS</a:t>
            </a:r>
            <a:r>
              <a:rPr lang="zh-CN" altLang="en-US" sz="1400" dirty="0">
                <a:latin typeface="微软雅黑" panose="020B0503020204020204" pitchFamily="34" charset="-122"/>
                <a:ea typeface="微软雅黑" panose="020B0503020204020204" pitchFamily="34" charset="-122"/>
                <a:sym typeface="+mn-ea"/>
              </a:rPr>
              <a:t>世界排名前两百的顶尖名校也比较多。</a:t>
            </a:r>
            <a:endParaRPr kumimoji="0" lang="zh-CN" altLang="en-US" sz="1400" b="0"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93" name="文本框1"/>
          <p:cNvSpPr txBox="1"/>
          <p:nvPr/>
        </p:nvSpPr>
        <p:spPr>
          <a:xfrm>
            <a:off x="8825230" y="3979004"/>
            <a:ext cx="2225040" cy="398780"/>
          </a:xfrm>
          <a:prstGeom prst="rect">
            <a:avLst/>
          </a:prstGeom>
          <a:noFill/>
        </p:spPr>
        <p:txBody>
          <a:bodyPr wrap="non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solidFill>
                  <a:srgbClr val="3E1A8E"/>
                </a:solidFill>
                <a:effectLst>
                  <a:outerShdw blurRad="38100" dist="25400" dir="5400000" algn="ctr" rotWithShape="0">
                    <a:srgbClr val="6E747A">
                      <a:alpha val="43000"/>
                    </a:srgbClr>
                  </a:outerShdw>
                </a:effectLst>
                <a:uLnTx/>
                <a:uFillTx/>
                <a:latin typeface="思源黑体 CN Bold" panose="020B0800000000000000" pitchFamily="34" charset="-122"/>
                <a:ea typeface="思源黑体 CN Bold" panose="020B0800000000000000" pitchFamily="34" charset="-122"/>
                <a:cs typeface="+mn-cs"/>
              </a:rPr>
              <a:t>申请条件灵活宽松</a:t>
            </a:r>
          </a:p>
        </p:txBody>
      </p:sp>
      <p:sp>
        <p:nvSpPr>
          <p:cNvPr id="94" name="文本框2"/>
          <p:cNvSpPr/>
          <p:nvPr/>
        </p:nvSpPr>
        <p:spPr>
          <a:xfrm>
            <a:off x="8741410" y="4471670"/>
            <a:ext cx="2480945" cy="1706880"/>
          </a:xfrm>
          <a:prstGeom prst="rect">
            <a:avLst/>
          </a:prstGeom>
        </p:spPr>
        <p:txBody>
          <a:bodyPr wrap="square">
            <a:spAutoFit/>
          </a:bodyPr>
          <a:lstStyle/>
          <a:p>
            <a:pPr marL="0" marR="0" lvl="0" indent="0" algn="ctr" defTabSz="914400" rtl="0" eaLnBrk="1" fontAlgn="auto" latinLnBrk="0" hangingPunct="1">
              <a:lnSpc>
                <a:spcPct val="150000"/>
              </a:lnSpc>
              <a:spcBef>
                <a:spcPts val="2950"/>
              </a:spcBef>
              <a:spcAft>
                <a:spcPts val="0"/>
              </a:spcAft>
              <a:buClrTx/>
              <a:buSzTx/>
              <a:buFontTx/>
              <a:buNone/>
              <a:defRPr/>
            </a:pPr>
            <a:r>
              <a:rPr kumimoji="0" lang="zh-CN" altLang="en-US" sz="1400" b="0" i="0" u="none" strike="noStrike" kern="1200" cap="none" spc="0" normalizeH="0" baseline="0" dirty="0">
                <a:latin typeface="微软雅黑" panose="020B0503020204020204" pitchFamily="34" charset="-122"/>
                <a:ea typeface="微软雅黑" panose="020B0503020204020204" pitchFamily="34" charset="-122"/>
                <a:sym typeface="+mn-lt"/>
              </a:rPr>
              <a:t>根据留学国家的不同，学生申请相关硕士课程，有的专业可</a:t>
            </a:r>
            <a:r>
              <a:rPr lang="zh-CN" altLang="en-US" sz="1400" dirty="0">
                <a:latin typeface="微软雅黑" panose="020B0503020204020204" pitchFamily="34" charset="-122"/>
                <a:ea typeface="微软雅黑" panose="020B0503020204020204" pitchFamily="34" charset="-122"/>
                <a:sym typeface="+mn-lt"/>
              </a:rPr>
              <a:t>不带雅思成绩投递院校申请，或</a:t>
            </a:r>
            <a:r>
              <a:rPr kumimoji="0" lang="zh-CN" altLang="en-US" sz="1400" b="0" i="0" u="none" strike="noStrike" kern="1200" cap="none" spc="0" normalizeH="0" baseline="0" dirty="0">
                <a:latin typeface="微软雅黑" panose="020B0503020204020204" pitchFamily="34" charset="-122"/>
                <a:ea typeface="微软雅黑" panose="020B0503020204020204" pitchFamily="34" charset="-122"/>
                <a:sym typeface="+mn-lt"/>
              </a:rPr>
              <a:t>不需要提供</a:t>
            </a:r>
            <a:r>
              <a:rPr kumimoji="0" lang="en-US" altLang="zh-CN" sz="1400" b="0" i="0" u="none" strike="noStrike" kern="1200" cap="none" spc="0" normalizeH="0" baseline="0" dirty="0">
                <a:latin typeface="微软雅黑" panose="020B0503020204020204" pitchFamily="34" charset="-122"/>
                <a:ea typeface="微软雅黑" panose="020B0503020204020204" pitchFamily="34" charset="-122"/>
                <a:sym typeface="+mn-lt"/>
              </a:rPr>
              <a:t>GRE</a:t>
            </a:r>
            <a:r>
              <a:rPr kumimoji="0" lang="zh-CN" altLang="en-US" sz="1400" b="0" i="0" u="none" strike="noStrike" kern="1200" cap="none" spc="0" normalizeH="0" baseline="0" dirty="0">
                <a:latin typeface="微软雅黑" panose="020B0503020204020204" pitchFamily="34" charset="-122"/>
                <a:ea typeface="微软雅黑" panose="020B0503020204020204" pitchFamily="34" charset="-122"/>
                <a:sym typeface="+mn-lt"/>
              </a:rPr>
              <a:t>或者</a:t>
            </a:r>
            <a:r>
              <a:rPr kumimoji="0" lang="en-US" altLang="zh-CN" sz="1400" b="0" i="0" u="none" strike="noStrike" kern="1200" cap="none" spc="0" normalizeH="0" baseline="0" dirty="0">
                <a:latin typeface="微软雅黑" panose="020B0503020204020204" pitchFamily="34" charset="-122"/>
                <a:ea typeface="微软雅黑" panose="020B0503020204020204" pitchFamily="34" charset="-122"/>
                <a:sym typeface="+mn-lt"/>
              </a:rPr>
              <a:t>GMAT</a:t>
            </a:r>
            <a:r>
              <a:rPr kumimoji="0" lang="zh-CN" altLang="en-US" sz="1400" b="0" i="0" u="none" strike="noStrike" kern="1200" cap="none" spc="0" normalizeH="0" baseline="0" dirty="0">
                <a:latin typeface="微软雅黑" panose="020B0503020204020204" pitchFamily="34" charset="-122"/>
                <a:ea typeface="微软雅黑" panose="020B0503020204020204" pitchFamily="34" charset="-122"/>
                <a:sym typeface="+mn-lt"/>
              </a:rPr>
              <a:t>成绩，选择较多。</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2976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1.1.3 </a:t>
            </a:r>
            <a:r>
              <a:rPr lang="zh-CN" altLang="en-US" sz="2000">
                <a:solidFill>
                  <a:schemeClr val="accent1"/>
                </a:solidFill>
                <a:effectLst>
                  <a:outerShdw blurRad="38100" dist="25400" dir="5400000" algn="ctr" rotWithShape="0">
                    <a:srgbClr val="6E747A">
                      <a:alpha val="43000"/>
                    </a:srgbClr>
                  </a:outerShdw>
                </a:effectLst>
              </a:rPr>
              <a:t>出国留学趋势解析</a:t>
            </a:r>
          </a:p>
        </p:txBody>
      </p:sp>
      <p:sp>
        <p:nvSpPr>
          <p:cNvPr id="4" name="五边形 6"/>
          <p:cNvSpPr/>
          <p:nvPr/>
        </p:nvSpPr>
        <p:spPr>
          <a:xfrm>
            <a:off x="826135" y="2916474"/>
            <a:ext cx="1654291" cy="1575516"/>
          </a:xfrm>
          <a:prstGeom prst="pentagon">
            <a:avLst/>
          </a:prstGeom>
          <a:solidFill>
            <a:srgbClr val="C040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五边形 7"/>
          <p:cNvSpPr/>
          <p:nvPr/>
        </p:nvSpPr>
        <p:spPr>
          <a:xfrm flipV="1">
            <a:off x="3086980" y="2333082"/>
            <a:ext cx="1654291" cy="1575516"/>
          </a:xfrm>
          <a:prstGeom prst="pentagon">
            <a:avLst/>
          </a:prstGeom>
          <a:solidFill>
            <a:srgbClr val="3E1A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五边形 8"/>
          <p:cNvSpPr/>
          <p:nvPr/>
        </p:nvSpPr>
        <p:spPr>
          <a:xfrm>
            <a:off x="5348460" y="2917109"/>
            <a:ext cx="1654291" cy="1575516"/>
          </a:xfrm>
          <a:prstGeom prst="pentagon">
            <a:avLst/>
          </a:prstGeom>
          <a:solidFill>
            <a:srgbClr val="C040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五边形 9"/>
          <p:cNvSpPr/>
          <p:nvPr/>
        </p:nvSpPr>
        <p:spPr>
          <a:xfrm flipV="1">
            <a:off x="7609940" y="2333082"/>
            <a:ext cx="1654291" cy="1575516"/>
          </a:xfrm>
          <a:prstGeom prst="pentagon">
            <a:avLst/>
          </a:prstGeom>
          <a:solidFill>
            <a:srgbClr val="3E1A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五边形 10"/>
          <p:cNvSpPr/>
          <p:nvPr/>
        </p:nvSpPr>
        <p:spPr>
          <a:xfrm>
            <a:off x="9871421" y="3022242"/>
            <a:ext cx="1654291" cy="1575516"/>
          </a:xfrm>
          <a:prstGeom prst="pentagon">
            <a:avLst/>
          </a:prstGeom>
          <a:solidFill>
            <a:srgbClr val="C040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 name="curved-arrow_154719"/>
          <p:cNvSpPr>
            <a:spLocks noChangeAspect="1"/>
          </p:cNvSpPr>
          <p:nvPr/>
        </p:nvSpPr>
        <p:spPr bwMode="auto">
          <a:xfrm rot="6118294" flipH="1">
            <a:off x="2663404" y="3279395"/>
            <a:ext cx="507898" cy="850943"/>
          </a:xfrm>
          <a:custGeom>
            <a:avLst/>
            <a:gdLst>
              <a:gd name="T0" fmla="*/ 2418 w 2418"/>
              <a:gd name="T1" fmla="*/ 1062 h 4058"/>
              <a:gd name="T2" fmla="*/ 2418 w 2418"/>
              <a:gd name="T3" fmla="*/ 1053 h 4058"/>
              <a:gd name="T4" fmla="*/ 2418 w 2418"/>
              <a:gd name="T5" fmla="*/ 1039 h 4058"/>
              <a:gd name="T6" fmla="*/ 2417 w 2418"/>
              <a:gd name="T7" fmla="*/ 1034 h 4058"/>
              <a:gd name="T8" fmla="*/ 2416 w 2418"/>
              <a:gd name="T9" fmla="*/ 1021 h 4058"/>
              <a:gd name="T10" fmla="*/ 2415 w 2418"/>
              <a:gd name="T11" fmla="*/ 1014 h 4058"/>
              <a:gd name="T12" fmla="*/ 2412 w 2418"/>
              <a:gd name="T13" fmla="*/ 1003 h 4058"/>
              <a:gd name="T14" fmla="*/ 2410 w 2418"/>
              <a:gd name="T15" fmla="*/ 995 h 4058"/>
              <a:gd name="T16" fmla="*/ 2407 w 2418"/>
              <a:gd name="T17" fmla="*/ 987 h 4058"/>
              <a:gd name="T18" fmla="*/ 2403 w 2418"/>
              <a:gd name="T19" fmla="*/ 977 h 4058"/>
              <a:gd name="T20" fmla="*/ 2400 w 2418"/>
              <a:gd name="T21" fmla="*/ 970 h 4058"/>
              <a:gd name="T22" fmla="*/ 2395 w 2418"/>
              <a:gd name="T23" fmla="*/ 959 h 4058"/>
              <a:gd name="T24" fmla="*/ 2392 w 2418"/>
              <a:gd name="T25" fmla="*/ 954 h 4058"/>
              <a:gd name="T26" fmla="*/ 2385 w 2418"/>
              <a:gd name="T27" fmla="*/ 942 h 4058"/>
              <a:gd name="T28" fmla="*/ 2379 w 2418"/>
              <a:gd name="T29" fmla="*/ 934 h 4058"/>
              <a:gd name="T30" fmla="*/ 2373 w 2418"/>
              <a:gd name="T31" fmla="*/ 927 h 4058"/>
              <a:gd name="T32" fmla="*/ 2360 w 2418"/>
              <a:gd name="T33" fmla="*/ 912 h 4058"/>
              <a:gd name="T34" fmla="*/ 2360 w 2418"/>
              <a:gd name="T35" fmla="*/ 912 h 4058"/>
              <a:gd name="T36" fmla="*/ 1527 w 2418"/>
              <a:gd name="T37" fmla="*/ 79 h 4058"/>
              <a:gd name="T38" fmla="*/ 1244 w 2418"/>
              <a:gd name="T39" fmla="*/ 79 h 4058"/>
              <a:gd name="T40" fmla="*/ 1244 w 2418"/>
              <a:gd name="T41" fmla="*/ 361 h 4058"/>
              <a:gd name="T42" fmla="*/ 1712 w 2418"/>
              <a:gd name="T43" fmla="*/ 830 h 4058"/>
              <a:gd name="T44" fmla="*/ 63 w 2418"/>
              <a:gd name="T45" fmla="*/ 2323 h 4058"/>
              <a:gd name="T46" fmla="*/ 118 w 2418"/>
              <a:gd name="T47" fmla="*/ 3262 h 4058"/>
              <a:gd name="T48" fmla="*/ 122 w 2418"/>
              <a:gd name="T49" fmla="*/ 3276 h 4058"/>
              <a:gd name="T50" fmla="*/ 565 w 2418"/>
              <a:gd name="T51" fmla="*/ 3998 h 4058"/>
              <a:gd name="T52" fmla="*/ 591 w 2418"/>
              <a:gd name="T53" fmla="*/ 4020 h 4058"/>
              <a:gd name="T54" fmla="*/ 707 w 2418"/>
              <a:gd name="T55" fmla="*/ 4058 h 4058"/>
              <a:gd name="T56" fmla="*/ 726 w 2418"/>
              <a:gd name="T57" fmla="*/ 4057 h 4058"/>
              <a:gd name="T58" fmla="*/ 847 w 2418"/>
              <a:gd name="T59" fmla="*/ 4000 h 4058"/>
              <a:gd name="T60" fmla="*/ 850 w 2418"/>
              <a:gd name="T61" fmla="*/ 3717 h 4058"/>
              <a:gd name="T62" fmla="*/ 717 w 2418"/>
              <a:gd name="T63" fmla="*/ 3563 h 4058"/>
              <a:gd name="T64" fmla="*/ 455 w 2418"/>
              <a:gd name="T65" fmla="*/ 2401 h 4058"/>
              <a:gd name="T66" fmla="*/ 1762 w 2418"/>
              <a:gd name="T67" fmla="*/ 1227 h 4058"/>
              <a:gd name="T68" fmla="*/ 1244 w 2418"/>
              <a:gd name="T69" fmla="*/ 1745 h 4058"/>
              <a:gd name="T70" fmla="*/ 1244 w 2418"/>
              <a:gd name="T71" fmla="*/ 2028 h 4058"/>
              <a:gd name="T72" fmla="*/ 1385 w 2418"/>
              <a:gd name="T73" fmla="*/ 2086 h 4058"/>
              <a:gd name="T74" fmla="*/ 1527 w 2418"/>
              <a:gd name="T75" fmla="*/ 2028 h 4058"/>
              <a:gd name="T76" fmla="*/ 2359 w 2418"/>
              <a:gd name="T77" fmla="*/ 1196 h 4058"/>
              <a:gd name="T78" fmla="*/ 2360 w 2418"/>
              <a:gd name="T79" fmla="*/ 1195 h 4058"/>
              <a:gd name="T80" fmla="*/ 2360 w 2418"/>
              <a:gd name="T81" fmla="*/ 1195 h 4058"/>
              <a:gd name="T82" fmla="*/ 2360 w 2418"/>
              <a:gd name="T83" fmla="*/ 1194 h 4058"/>
              <a:gd name="T84" fmla="*/ 2373 w 2418"/>
              <a:gd name="T85" fmla="*/ 1180 h 4058"/>
              <a:gd name="T86" fmla="*/ 2376 w 2418"/>
              <a:gd name="T87" fmla="*/ 1175 h 4058"/>
              <a:gd name="T88" fmla="*/ 2385 w 2418"/>
              <a:gd name="T89" fmla="*/ 1164 h 4058"/>
              <a:gd name="T90" fmla="*/ 2389 w 2418"/>
              <a:gd name="T91" fmla="*/ 1157 h 4058"/>
              <a:gd name="T92" fmla="*/ 2395 w 2418"/>
              <a:gd name="T93" fmla="*/ 1147 h 4058"/>
              <a:gd name="T94" fmla="*/ 2399 w 2418"/>
              <a:gd name="T95" fmla="*/ 1138 h 4058"/>
              <a:gd name="T96" fmla="*/ 2403 w 2418"/>
              <a:gd name="T97" fmla="*/ 1130 h 4058"/>
              <a:gd name="T98" fmla="*/ 2408 w 2418"/>
              <a:gd name="T99" fmla="*/ 1117 h 4058"/>
              <a:gd name="T100" fmla="*/ 2410 w 2418"/>
              <a:gd name="T101" fmla="*/ 1111 h 4058"/>
              <a:gd name="T102" fmla="*/ 2414 w 2418"/>
              <a:gd name="T103" fmla="*/ 1094 h 4058"/>
              <a:gd name="T104" fmla="*/ 2415 w 2418"/>
              <a:gd name="T105" fmla="*/ 1092 h 4058"/>
              <a:gd name="T106" fmla="*/ 2415 w 2418"/>
              <a:gd name="T107" fmla="*/ 1092 h 4058"/>
              <a:gd name="T108" fmla="*/ 2418 w 2418"/>
              <a:gd name="T109" fmla="*/ 1072 h 4058"/>
              <a:gd name="T110" fmla="*/ 2418 w 2418"/>
              <a:gd name="T111" fmla="*/ 1062 h 4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8" h="4058">
                <a:moveTo>
                  <a:pt x="2418" y="1062"/>
                </a:moveTo>
                <a:cubicBezTo>
                  <a:pt x="2418" y="1059"/>
                  <a:pt x="2418" y="1056"/>
                  <a:pt x="2418" y="1053"/>
                </a:cubicBezTo>
                <a:cubicBezTo>
                  <a:pt x="2418" y="1048"/>
                  <a:pt x="2418" y="1044"/>
                  <a:pt x="2418" y="1039"/>
                </a:cubicBezTo>
                <a:cubicBezTo>
                  <a:pt x="2418" y="1037"/>
                  <a:pt x="2418" y="1035"/>
                  <a:pt x="2417" y="1034"/>
                </a:cubicBezTo>
                <a:cubicBezTo>
                  <a:pt x="2417" y="1029"/>
                  <a:pt x="2416" y="1025"/>
                  <a:pt x="2416" y="1021"/>
                </a:cubicBezTo>
                <a:cubicBezTo>
                  <a:pt x="2415" y="1019"/>
                  <a:pt x="2415" y="1016"/>
                  <a:pt x="2415" y="1014"/>
                </a:cubicBezTo>
                <a:cubicBezTo>
                  <a:pt x="2414" y="1011"/>
                  <a:pt x="2413" y="1007"/>
                  <a:pt x="2412" y="1003"/>
                </a:cubicBezTo>
                <a:cubicBezTo>
                  <a:pt x="2411" y="1001"/>
                  <a:pt x="2411" y="998"/>
                  <a:pt x="2410" y="995"/>
                </a:cubicBezTo>
                <a:cubicBezTo>
                  <a:pt x="2409" y="992"/>
                  <a:pt x="2408" y="990"/>
                  <a:pt x="2407" y="987"/>
                </a:cubicBezTo>
                <a:cubicBezTo>
                  <a:pt x="2406" y="983"/>
                  <a:pt x="2405" y="980"/>
                  <a:pt x="2403" y="977"/>
                </a:cubicBezTo>
                <a:cubicBezTo>
                  <a:pt x="2402" y="974"/>
                  <a:pt x="2401" y="972"/>
                  <a:pt x="2400" y="970"/>
                </a:cubicBezTo>
                <a:cubicBezTo>
                  <a:pt x="2399" y="967"/>
                  <a:pt x="2397" y="963"/>
                  <a:pt x="2395" y="959"/>
                </a:cubicBezTo>
                <a:cubicBezTo>
                  <a:pt x="2394" y="957"/>
                  <a:pt x="2393" y="955"/>
                  <a:pt x="2392" y="954"/>
                </a:cubicBezTo>
                <a:cubicBezTo>
                  <a:pt x="2390" y="950"/>
                  <a:pt x="2387" y="946"/>
                  <a:pt x="2385" y="942"/>
                </a:cubicBezTo>
                <a:cubicBezTo>
                  <a:pt x="2383" y="939"/>
                  <a:pt x="2381" y="937"/>
                  <a:pt x="2379" y="934"/>
                </a:cubicBezTo>
                <a:cubicBezTo>
                  <a:pt x="2377" y="932"/>
                  <a:pt x="2375" y="929"/>
                  <a:pt x="2373" y="927"/>
                </a:cubicBezTo>
                <a:cubicBezTo>
                  <a:pt x="2369" y="922"/>
                  <a:pt x="2365" y="917"/>
                  <a:pt x="2360" y="912"/>
                </a:cubicBezTo>
                <a:cubicBezTo>
                  <a:pt x="2360" y="912"/>
                  <a:pt x="2360" y="912"/>
                  <a:pt x="2360" y="912"/>
                </a:cubicBezTo>
                <a:lnTo>
                  <a:pt x="1527" y="79"/>
                </a:lnTo>
                <a:cubicBezTo>
                  <a:pt x="1449" y="0"/>
                  <a:pt x="1322" y="0"/>
                  <a:pt x="1244" y="79"/>
                </a:cubicBezTo>
                <a:cubicBezTo>
                  <a:pt x="1166" y="157"/>
                  <a:pt x="1166" y="283"/>
                  <a:pt x="1244" y="361"/>
                </a:cubicBezTo>
                <a:lnTo>
                  <a:pt x="1712" y="830"/>
                </a:lnTo>
                <a:cubicBezTo>
                  <a:pt x="915" y="908"/>
                  <a:pt x="227" y="1498"/>
                  <a:pt x="63" y="2323"/>
                </a:cubicBezTo>
                <a:cubicBezTo>
                  <a:pt x="0" y="2641"/>
                  <a:pt x="21" y="2964"/>
                  <a:pt x="118" y="3262"/>
                </a:cubicBezTo>
                <a:cubicBezTo>
                  <a:pt x="119" y="3267"/>
                  <a:pt x="121" y="3272"/>
                  <a:pt x="122" y="3276"/>
                </a:cubicBezTo>
                <a:cubicBezTo>
                  <a:pt x="211" y="3543"/>
                  <a:pt x="361" y="3791"/>
                  <a:pt x="565" y="3998"/>
                </a:cubicBezTo>
                <a:cubicBezTo>
                  <a:pt x="573" y="4006"/>
                  <a:pt x="582" y="4013"/>
                  <a:pt x="591" y="4020"/>
                </a:cubicBezTo>
                <a:cubicBezTo>
                  <a:pt x="625" y="4045"/>
                  <a:pt x="666" y="4058"/>
                  <a:pt x="707" y="4058"/>
                </a:cubicBezTo>
                <a:cubicBezTo>
                  <a:pt x="713" y="4058"/>
                  <a:pt x="720" y="4057"/>
                  <a:pt x="726" y="4057"/>
                </a:cubicBezTo>
                <a:cubicBezTo>
                  <a:pt x="770" y="4052"/>
                  <a:pt x="813" y="4034"/>
                  <a:pt x="847" y="4000"/>
                </a:cubicBezTo>
                <a:cubicBezTo>
                  <a:pt x="926" y="3923"/>
                  <a:pt x="927" y="3796"/>
                  <a:pt x="850" y="3717"/>
                </a:cubicBezTo>
                <a:cubicBezTo>
                  <a:pt x="801" y="3668"/>
                  <a:pt x="757" y="3617"/>
                  <a:pt x="717" y="3563"/>
                </a:cubicBezTo>
                <a:cubicBezTo>
                  <a:pt x="471" y="3232"/>
                  <a:pt x="374" y="2811"/>
                  <a:pt x="455" y="2401"/>
                </a:cubicBezTo>
                <a:cubicBezTo>
                  <a:pt x="585" y="1750"/>
                  <a:pt x="1131" y="1284"/>
                  <a:pt x="1762" y="1227"/>
                </a:cubicBezTo>
                <a:lnTo>
                  <a:pt x="1244" y="1745"/>
                </a:lnTo>
                <a:cubicBezTo>
                  <a:pt x="1166" y="1823"/>
                  <a:pt x="1166" y="1950"/>
                  <a:pt x="1244" y="2028"/>
                </a:cubicBezTo>
                <a:cubicBezTo>
                  <a:pt x="1283" y="2067"/>
                  <a:pt x="1334" y="2086"/>
                  <a:pt x="1385" y="2086"/>
                </a:cubicBezTo>
                <a:cubicBezTo>
                  <a:pt x="1437" y="2086"/>
                  <a:pt x="1488" y="2067"/>
                  <a:pt x="1527" y="2028"/>
                </a:cubicBezTo>
                <a:lnTo>
                  <a:pt x="2359" y="1196"/>
                </a:lnTo>
                <a:cubicBezTo>
                  <a:pt x="2359" y="1195"/>
                  <a:pt x="2359" y="1195"/>
                  <a:pt x="2360" y="1195"/>
                </a:cubicBezTo>
                <a:lnTo>
                  <a:pt x="2360" y="1195"/>
                </a:lnTo>
                <a:cubicBezTo>
                  <a:pt x="2360" y="1194"/>
                  <a:pt x="2360" y="1194"/>
                  <a:pt x="2360" y="1194"/>
                </a:cubicBezTo>
                <a:cubicBezTo>
                  <a:pt x="2365" y="1189"/>
                  <a:pt x="2369" y="1185"/>
                  <a:pt x="2373" y="1180"/>
                </a:cubicBezTo>
                <a:cubicBezTo>
                  <a:pt x="2374" y="1178"/>
                  <a:pt x="2375" y="1177"/>
                  <a:pt x="2376" y="1175"/>
                </a:cubicBezTo>
                <a:cubicBezTo>
                  <a:pt x="2379" y="1172"/>
                  <a:pt x="2382" y="1168"/>
                  <a:pt x="2385" y="1164"/>
                </a:cubicBezTo>
                <a:cubicBezTo>
                  <a:pt x="2386" y="1162"/>
                  <a:pt x="2388" y="1159"/>
                  <a:pt x="2389" y="1157"/>
                </a:cubicBezTo>
                <a:cubicBezTo>
                  <a:pt x="2391" y="1154"/>
                  <a:pt x="2393" y="1151"/>
                  <a:pt x="2395" y="1147"/>
                </a:cubicBezTo>
                <a:cubicBezTo>
                  <a:pt x="2397" y="1144"/>
                  <a:pt x="2398" y="1141"/>
                  <a:pt x="2399" y="1138"/>
                </a:cubicBezTo>
                <a:cubicBezTo>
                  <a:pt x="2401" y="1135"/>
                  <a:pt x="2402" y="1133"/>
                  <a:pt x="2403" y="1130"/>
                </a:cubicBezTo>
                <a:cubicBezTo>
                  <a:pt x="2405" y="1126"/>
                  <a:pt x="2406" y="1121"/>
                  <a:pt x="2408" y="1117"/>
                </a:cubicBezTo>
                <a:cubicBezTo>
                  <a:pt x="2408" y="1115"/>
                  <a:pt x="2409" y="1113"/>
                  <a:pt x="2410" y="1111"/>
                </a:cubicBezTo>
                <a:cubicBezTo>
                  <a:pt x="2411" y="1106"/>
                  <a:pt x="2413" y="1100"/>
                  <a:pt x="2414" y="1094"/>
                </a:cubicBezTo>
                <a:cubicBezTo>
                  <a:pt x="2414" y="1094"/>
                  <a:pt x="2414" y="1093"/>
                  <a:pt x="2415" y="1092"/>
                </a:cubicBezTo>
                <a:cubicBezTo>
                  <a:pt x="2415" y="1092"/>
                  <a:pt x="2415" y="1092"/>
                  <a:pt x="2415" y="1092"/>
                </a:cubicBezTo>
                <a:cubicBezTo>
                  <a:pt x="2416" y="1085"/>
                  <a:pt x="2417" y="1079"/>
                  <a:pt x="2418" y="1072"/>
                </a:cubicBezTo>
                <a:cubicBezTo>
                  <a:pt x="2418" y="1069"/>
                  <a:pt x="2418" y="1065"/>
                  <a:pt x="2418" y="1062"/>
                </a:cubicBezTo>
                <a:close/>
              </a:path>
            </a:pathLst>
          </a:custGeom>
          <a:solidFill>
            <a:schemeClr val="bg1">
              <a:lumMod val="85000"/>
            </a:schemeClr>
          </a:solidFill>
          <a:ln>
            <a:noFill/>
          </a:ln>
        </p:spPr>
      </p:sp>
      <p:sp>
        <p:nvSpPr>
          <p:cNvPr id="23" name="curved-arrow_154719"/>
          <p:cNvSpPr>
            <a:spLocks noChangeAspect="1"/>
          </p:cNvSpPr>
          <p:nvPr/>
        </p:nvSpPr>
        <p:spPr bwMode="auto">
          <a:xfrm rot="6118294" flipH="1">
            <a:off x="7236132" y="3279393"/>
            <a:ext cx="507898" cy="850943"/>
          </a:xfrm>
          <a:custGeom>
            <a:avLst/>
            <a:gdLst>
              <a:gd name="T0" fmla="*/ 2418 w 2418"/>
              <a:gd name="T1" fmla="*/ 1062 h 4058"/>
              <a:gd name="T2" fmla="*/ 2418 w 2418"/>
              <a:gd name="T3" fmla="*/ 1053 h 4058"/>
              <a:gd name="T4" fmla="*/ 2418 w 2418"/>
              <a:gd name="T5" fmla="*/ 1039 h 4058"/>
              <a:gd name="T6" fmla="*/ 2417 w 2418"/>
              <a:gd name="T7" fmla="*/ 1034 h 4058"/>
              <a:gd name="T8" fmla="*/ 2416 w 2418"/>
              <a:gd name="T9" fmla="*/ 1021 h 4058"/>
              <a:gd name="T10" fmla="*/ 2415 w 2418"/>
              <a:gd name="T11" fmla="*/ 1014 h 4058"/>
              <a:gd name="T12" fmla="*/ 2412 w 2418"/>
              <a:gd name="T13" fmla="*/ 1003 h 4058"/>
              <a:gd name="T14" fmla="*/ 2410 w 2418"/>
              <a:gd name="T15" fmla="*/ 995 h 4058"/>
              <a:gd name="T16" fmla="*/ 2407 w 2418"/>
              <a:gd name="T17" fmla="*/ 987 h 4058"/>
              <a:gd name="T18" fmla="*/ 2403 w 2418"/>
              <a:gd name="T19" fmla="*/ 977 h 4058"/>
              <a:gd name="T20" fmla="*/ 2400 w 2418"/>
              <a:gd name="T21" fmla="*/ 970 h 4058"/>
              <a:gd name="T22" fmla="*/ 2395 w 2418"/>
              <a:gd name="T23" fmla="*/ 959 h 4058"/>
              <a:gd name="T24" fmla="*/ 2392 w 2418"/>
              <a:gd name="T25" fmla="*/ 954 h 4058"/>
              <a:gd name="T26" fmla="*/ 2385 w 2418"/>
              <a:gd name="T27" fmla="*/ 942 h 4058"/>
              <a:gd name="T28" fmla="*/ 2379 w 2418"/>
              <a:gd name="T29" fmla="*/ 934 h 4058"/>
              <a:gd name="T30" fmla="*/ 2373 w 2418"/>
              <a:gd name="T31" fmla="*/ 927 h 4058"/>
              <a:gd name="T32" fmla="*/ 2360 w 2418"/>
              <a:gd name="T33" fmla="*/ 912 h 4058"/>
              <a:gd name="T34" fmla="*/ 2360 w 2418"/>
              <a:gd name="T35" fmla="*/ 912 h 4058"/>
              <a:gd name="T36" fmla="*/ 1527 w 2418"/>
              <a:gd name="T37" fmla="*/ 79 h 4058"/>
              <a:gd name="T38" fmla="*/ 1244 w 2418"/>
              <a:gd name="T39" fmla="*/ 79 h 4058"/>
              <a:gd name="T40" fmla="*/ 1244 w 2418"/>
              <a:gd name="T41" fmla="*/ 361 h 4058"/>
              <a:gd name="T42" fmla="*/ 1712 w 2418"/>
              <a:gd name="T43" fmla="*/ 830 h 4058"/>
              <a:gd name="T44" fmla="*/ 63 w 2418"/>
              <a:gd name="T45" fmla="*/ 2323 h 4058"/>
              <a:gd name="T46" fmla="*/ 118 w 2418"/>
              <a:gd name="T47" fmla="*/ 3262 h 4058"/>
              <a:gd name="T48" fmla="*/ 122 w 2418"/>
              <a:gd name="T49" fmla="*/ 3276 h 4058"/>
              <a:gd name="T50" fmla="*/ 565 w 2418"/>
              <a:gd name="T51" fmla="*/ 3998 h 4058"/>
              <a:gd name="T52" fmla="*/ 591 w 2418"/>
              <a:gd name="T53" fmla="*/ 4020 h 4058"/>
              <a:gd name="T54" fmla="*/ 707 w 2418"/>
              <a:gd name="T55" fmla="*/ 4058 h 4058"/>
              <a:gd name="T56" fmla="*/ 726 w 2418"/>
              <a:gd name="T57" fmla="*/ 4057 h 4058"/>
              <a:gd name="T58" fmla="*/ 847 w 2418"/>
              <a:gd name="T59" fmla="*/ 4000 h 4058"/>
              <a:gd name="T60" fmla="*/ 850 w 2418"/>
              <a:gd name="T61" fmla="*/ 3717 h 4058"/>
              <a:gd name="T62" fmla="*/ 717 w 2418"/>
              <a:gd name="T63" fmla="*/ 3563 h 4058"/>
              <a:gd name="T64" fmla="*/ 455 w 2418"/>
              <a:gd name="T65" fmla="*/ 2401 h 4058"/>
              <a:gd name="T66" fmla="*/ 1762 w 2418"/>
              <a:gd name="T67" fmla="*/ 1227 h 4058"/>
              <a:gd name="T68" fmla="*/ 1244 w 2418"/>
              <a:gd name="T69" fmla="*/ 1745 h 4058"/>
              <a:gd name="T70" fmla="*/ 1244 w 2418"/>
              <a:gd name="T71" fmla="*/ 2028 h 4058"/>
              <a:gd name="T72" fmla="*/ 1385 w 2418"/>
              <a:gd name="T73" fmla="*/ 2086 h 4058"/>
              <a:gd name="T74" fmla="*/ 1527 w 2418"/>
              <a:gd name="T75" fmla="*/ 2028 h 4058"/>
              <a:gd name="T76" fmla="*/ 2359 w 2418"/>
              <a:gd name="T77" fmla="*/ 1196 h 4058"/>
              <a:gd name="T78" fmla="*/ 2360 w 2418"/>
              <a:gd name="T79" fmla="*/ 1195 h 4058"/>
              <a:gd name="T80" fmla="*/ 2360 w 2418"/>
              <a:gd name="T81" fmla="*/ 1195 h 4058"/>
              <a:gd name="T82" fmla="*/ 2360 w 2418"/>
              <a:gd name="T83" fmla="*/ 1194 h 4058"/>
              <a:gd name="T84" fmla="*/ 2373 w 2418"/>
              <a:gd name="T85" fmla="*/ 1180 h 4058"/>
              <a:gd name="T86" fmla="*/ 2376 w 2418"/>
              <a:gd name="T87" fmla="*/ 1175 h 4058"/>
              <a:gd name="T88" fmla="*/ 2385 w 2418"/>
              <a:gd name="T89" fmla="*/ 1164 h 4058"/>
              <a:gd name="T90" fmla="*/ 2389 w 2418"/>
              <a:gd name="T91" fmla="*/ 1157 h 4058"/>
              <a:gd name="T92" fmla="*/ 2395 w 2418"/>
              <a:gd name="T93" fmla="*/ 1147 h 4058"/>
              <a:gd name="T94" fmla="*/ 2399 w 2418"/>
              <a:gd name="T95" fmla="*/ 1138 h 4058"/>
              <a:gd name="T96" fmla="*/ 2403 w 2418"/>
              <a:gd name="T97" fmla="*/ 1130 h 4058"/>
              <a:gd name="T98" fmla="*/ 2408 w 2418"/>
              <a:gd name="T99" fmla="*/ 1117 h 4058"/>
              <a:gd name="T100" fmla="*/ 2410 w 2418"/>
              <a:gd name="T101" fmla="*/ 1111 h 4058"/>
              <a:gd name="T102" fmla="*/ 2414 w 2418"/>
              <a:gd name="T103" fmla="*/ 1094 h 4058"/>
              <a:gd name="T104" fmla="*/ 2415 w 2418"/>
              <a:gd name="T105" fmla="*/ 1092 h 4058"/>
              <a:gd name="T106" fmla="*/ 2415 w 2418"/>
              <a:gd name="T107" fmla="*/ 1092 h 4058"/>
              <a:gd name="T108" fmla="*/ 2418 w 2418"/>
              <a:gd name="T109" fmla="*/ 1072 h 4058"/>
              <a:gd name="T110" fmla="*/ 2418 w 2418"/>
              <a:gd name="T111" fmla="*/ 1062 h 4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8" h="4058">
                <a:moveTo>
                  <a:pt x="2418" y="1062"/>
                </a:moveTo>
                <a:cubicBezTo>
                  <a:pt x="2418" y="1059"/>
                  <a:pt x="2418" y="1056"/>
                  <a:pt x="2418" y="1053"/>
                </a:cubicBezTo>
                <a:cubicBezTo>
                  <a:pt x="2418" y="1048"/>
                  <a:pt x="2418" y="1044"/>
                  <a:pt x="2418" y="1039"/>
                </a:cubicBezTo>
                <a:cubicBezTo>
                  <a:pt x="2418" y="1037"/>
                  <a:pt x="2418" y="1035"/>
                  <a:pt x="2417" y="1034"/>
                </a:cubicBezTo>
                <a:cubicBezTo>
                  <a:pt x="2417" y="1029"/>
                  <a:pt x="2416" y="1025"/>
                  <a:pt x="2416" y="1021"/>
                </a:cubicBezTo>
                <a:cubicBezTo>
                  <a:pt x="2415" y="1019"/>
                  <a:pt x="2415" y="1016"/>
                  <a:pt x="2415" y="1014"/>
                </a:cubicBezTo>
                <a:cubicBezTo>
                  <a:pt x="2414" y="1011"/>
                  <a:pt x="2413" y="1007"/>
                  <a:pt x="2412" y="1003"/>
                </a:cubicBezTo>
                <a:cubicBezTo>
                  <a:pt x="2411" y="1001"/>
                  <a:pt x="2411" y="998"/>
                  <a:pt x="2410" y="995"/>
                </a:cubicBezTo>
                <a:cubicBezTo>
                  <a:pt x="2409" y="992"/>
                  <a:pt x="2408" y="990"/>
                  <a:pt x="2407" y="987"/>
                </a:cubicBezTo>
                <a:cubicBezTo>
                  <a:pt x="2406" y="983"/>
                  <a:pt x="2405" y="980"/>
                  <a:pt x="2403" y="977"/>
                </a:cubicBezTo>
                <a:cubicBezTo>
                  <a:pt x="2402" y="974"/>
                  <a:pt x="2401" y="972"/>
                  <a:pt x="2400" y="970"/>
                </a:cubicBezTo>
                <a:cubicBezTo>
                  <a:pt x="2399" y="967"/>
                  <a:pt x="2397" y="963"/>
                  <a:pt x="2395" y="959"/>
                </a:cubicBezTo>
                <a:cubicBezTo>
                  <a:pt x="2394" y="957"/>
                  <a:pt x="2393" y="955"/>
                  <a:pt x="2392" y="954"/>
                </a:cubicBezTo>
                <a:cubicBezTo>
                  <a:pt x="2390" y="950"/>
                  <a:pt x="2387" y="946"/>
                  <a:pt x="2385" y="942"/>
                </a:cubicBezTo>
                <a:cubicBezTo>
                  <a:pt x="2383" y="939"/>
                  <a:pt x="2381" y="937"/>
                  <a:pt x="2379" y="934"/>
                </a:cubicBezTo>
                <a:cubicBezTo>
                  <a:pt x="2377" y="932"/>
                  <a:pt x="2375" y="929"/>
                  <a:pt x="2373" y="927"/>
                </a:cubicBezTo>
                <a:cubicBezTo>
                  <a:pt x="2369" y="922"/>
                  <a:pt x="2365" y="917"/>
                  <a:pt x="2360" y="912"/>
                </a:cubicBezTo>
                <a:cubicBezTo>
                  <a:pt x="2360" y="912"/>
                  <a:pt x="2360" y="912"/>
                  <a:pt x="2360" y="912"/>
                </a:cubicBezTo>
                <a:lnTo>
                  <a:pt x="1527" y="79"/>
                </a:lnTo>
                <a:cubicBezTo>
                  <a:pt x="1449" y="0"/>
                  <a:pt x="1322" y="0"/>
                  <a:pt x="1244" y="79"/>
                </a:cubicBezTo>
                <a:cubicBezTo>
                  <a:pt x="1166" y="157"/>
                  <a:pt x="1166" y="283"/>
                  <a:pt x="1244" y="361"/>
                </a:cubicBezTo>
                <a:lnTo>
                  <a:pt x="1712" y="830"/>
                </a:lnTo>
                <a:cubicBezTo>
                  <a:pt x="915" y="908"/>
                  <a:pt x="227" y="1498"/>
                  <a:pt x="63" y="2323"/>
                </a:cubicBezTo>
                <a:cubicBezTo>
                  <a:pt x="0" y="2641"/>
                  <a:pt x="21" y="2964"/>
                  <a:pt x="118" y="3262"/>
                </a:cubicBezTo>
                <a:cubicBezTo>
                  <a:pt x="119" y="3267"/>
                  <a:pt x="121" y="3272"/>
                  <a:pt x="122" y="3276"/>
                </a:cubicBezTo>
                <a:cubicBezTo>
                  <a:pt x="211" y="3543"/>
                  <a:pt x="361" y="3791"/>
                  <a:pt x="565" y="3998"/>
                </a:cubicBezTo>
                <a:cubicBezTo>
                  <a:pt x="573" y="4006"/>
                  <a:pt x="582" y="4013"/>
                  <a:pt x="591" y="4020"/>
                </a:cubicBezTo>
                <a:cubicBezTo>
                  <a:pt x="625" y="4045"/>
                  <a:pt x="666" y="4058"/>
                  <a:pt x="707" y="4058"/>
                </a:cubicBezTo>
                <a:cubicBezTo>
                  <a:pt x="713" y="4058"/>
                  <a:pt x="720" y="4057"/>
                  <a:pt x="726" y="4057"/>
                </a:cubicBezTo>
                <a:cubicBezTo>
                  <a:pt x="770" y="4052"/>
                  <a:pt x="813" y="4034"/>
                  <a:pt x="847" y="4000"/>
                </a:cubicBezTo>
                <a:cubicBezTo>
                  <a:pt x="926" y="3923"/>
                  <a:pt x="927" y="3796"/>
                  <a:pt x="850" y="3717"/>
                </a:cubicBezTo>
                <a:cubicBezTo>
                  <a:pt x="801" y="3668"/>
                  <a:pt x="757" y="3617"/>
                  <a:pt x="717" y="3563"/>
                </a:cubicBezTo>
                <a:cubicBezTo>
                  <a:pt x="471" y="3232"/>
                  <a:pt x="374" y="2811"/>
                  <a:pt x="455" y="2401"/>
                </a:cubicBezTo>
                <a:cubicBezTo>
                  <a:pt x="585" y="1750"/>
                  <a:pt x="1131" y="1284"/>
                  <a:pt x="1762" y="1227"/>
                </a:cubicBezTo>
                <a:lnTo>
                  <a:pt x="1244" y="1745"/>
                </a:lnTo>
                <a:cubicBezTo>
                  <a:pt x="1166" y="1823"/>
                  <a:pt x="1166" y="1950"/>
                  <a:pt x="1244" y="2028"/>
                </a:cubicBezTo>
                <a:cubicBezTo>
                  <a:pt x="1283" y="2067"/>
                  <a:pt x="1334" y="2086"/>
                  <a:pt x="1385" y="2086"/>
                </a:cubicBezTo>
                <a:cubicBezTo>
                  <a:pt x="1437" y="2086"/>
                  <a:pt x="1488" y="2067"/>
                  <a:pt x="1527" y="2028"/>
                </a:cubicBezTo>
                <a:lnTo>
                  <a:pt x="2359" y="1196"/>
                </a:lnTo>
                <a:cubicBezTo>
                  <a:pt x="2359" y="1195"/>
                  <a:pt x="2359" y="1195"/>
                  <a:pt x="2360" y="1195"/>
                </a:cubicBezTo>
                <a:lnTo>
                  <a:pt x="2360" y="1195"/>
                </a:lnTo>
                <a:cubicBezTo>
                  <a:pt x="2360" y="1194"/>
                  <a:pt x="2360" y="1194"/>
                  <a:pt x="2360" y="1194"/>
                </a:cubicBezTo>
                <a:cubicBezTo>
                  <a:pt x="2365" y="1189"/>
                  <a:pt x="2369" y="1185"/>
                  <a:pt x="2373" y="1180"/>
                </a:cubicBezTo>
                <a:cubicBezTo>
                  <a:pt x="2374" y="1178"/>
                  <a:pt x="2375" y="1177"/>
                  <a:pt x="2376" y="1175"/>
                </a:cubicBezTo>
                <a:cubicBezTo>
                  <a:pt x="2379" y="1172"/>
                  <a:pt x="2382" y="1168"/>
                  <a:pt x="2385" y="1164"/>
                </a:cubicBezTo>
                <a:cubicBezTo>
                  <a:pt x="2386" y="1162"/>
                  <a:pt x="2388" y="1159"/>
                  <a:pt x="2389" y="1157"/>
                </a:cubicBezTo>
                <a:cubicBezTo>
                  <a:pt x="2391" y="1154"/>
                  <a:pt x="2393" y="1151"/>
                  <a:pt x="2395" y="1147"/>
                </a:cubicBezTo>
                <a:cubicBezTo>
                  <a:pt x="2397" y="1144"/>
                  <a:pt x="2398" y="1141"/>
                  <a:pt x="2399" y="1138"/>
                </a:cubicBezTo>
                <a:cubicBezTo>
                  <a:pt x="2401" y="1135"/>
                  <a:pt x="2402" y="1133"/>
                  <a:pt x="2403" y="1130"/>
                </a:cubicBezTo>
                <a:cubicBezTo>
                  <a:pt x="2405" y="1126"/>
                  <a:pt x="2406" y="1121"/>
                  <a:pt x="2408" y="1117"/>
                </a:cubicBezTo>
                <a:cubicBezTo>
                  <a:pt x="2408" y="1115"/>
                  <a:pt x="2409" y="1113"/>
                  <a:pt x="2410" y="1111"/>
                </a:cubicBezTo>
                <a:cubicBezTo>
                  <a:pt x="2411" y="1106"/>
                  <a:pt x="2413" y="1100"/>
                  <a:pt x="2414" y="1094"/>
                </a:cubicBezTo>
                <a:cubicBezTo>
                  <a:pt x="2414" y="1094"/>
                  <a:pt x="2414" y="1093"/>
                  <a:pt x="2415" y="1092"/>
                </a:cubicBezTo>
                <a:cubicBezTo>
                  <a:pt x="2415" y="1092"/>
                  <a:pt x="2415" y="1092"/>
                  <a:pt x="2415" y="1092"/>
                </a:cubicBezTo>
                <a:cubicBezTo>
                  <a:pt x="2416" y="1085"/>
                  <a:pt x="2417" y="1079"/>
                  <a:pt x="2418" y="1072"/>
                </a:cubicBezTo>
                <a:cubicBezTo>
                  <a:pt x="2418" y="1069"/>
                  <a:pt x="2418" y="1065"/>
                  <a:pt x="2418" y="1062"/>
                </a:cubicBezTo>
                <a:close/>
              </a:path>
            </a:pathLst>
          </a:custGeom>
          <a:solidFill>
            <a:schemeClr val="bg1">
              <a:lumMod val="85000"/>
            </a:schemeClr>
          </a:solidFill>
          <a:ln>
            <a:noFill/>
          </a:ln>
        </p:spPr>
      </p:sp>
      <p:sp>
        <p:nvSpPr>
          <p:cNvPr id="25" name="curved-arrow_154719"/>
          <p:cNvSpPr>
            <a:spLocks noChangeAspect="1"/>
          </p:cNvSpPr>
          <p:nvPr/>
        </p:nvSpPr>
        <p:spPr bwMode="auto">
          <a:xfrm rot="15481706" flipH="1" flipV="1">
            <a:off x="4949768" y="2729228"/>
            <a:ext cx="507898" cy="850943"/>
          </a:xfrm>
          <a:custGeom>
            <a:avLst/>
            <a:gdLst>
              <a:gd name="T0" fmla="*/ 2418 w 2418"/>
              <a:gd name="T1" fmla="*/ 1062 h 4058"/>
              <a:gd name="T2" fmla="*/ 2418 w 2418"/>
              <a:gd name="T3" fmla="*/ 1053 h 4058"/>
              <a:gd name="T4" fmla="*/ 2418 w 2418"/>
              <a:gd name="T5" fmla="*/ 1039 h 4058"/>
              <a:gd name="T6" fmla="*/ 2417 w 2418"/>
              <a:gd name="T7" fmla="*/ 1034 h 4058"/>
              <a:gd name="T8" fmla="*/ 2416 w 2418"/>
              <a:gd name="T9" fmla="*/ 1021 h 4058"/>
              <a:gd name="T10" fmla="*/ 2415 w 2418"/>
              <a:gd name="T11" fmla="*/ 1014 h 4058"/>
              <a:gd name="T12" fmla="*/ 2412 w 2418"/>
              <a:gd name="T13" fmla="*/ 1003 h 4058"/>
              <a:gd name="T14" fmla="*/ 2410 w 2418"/>
              <a:gd name="T15" fmla="*/ 995 h 4058"/>
              <a:gd name="T16" fmla="*/ 2407 w 2418"/>
              <a:gd name="T17" fmla="*/ 987 h 4058"/>
              <a:gd name="T18" fmla="*/ 2403 w 2418"/>
              <a:gd name="T19" fmla="*/ 977 h 4058"/>
              <a:gd name="T20" fmla="*/ 2400 w 2418"/>
              <a:gd name="T21" fmla="*/ 970 h 4058"/>
              <a:gd name="T22" fmla="*/ 2395 w 2418"/>
              <a:gd name="T23" fmla="*/ 959 h 4058"/>
              <a:gd name="T24" fmla="*/ 2392 w 2418"/>
              <a:gd name="T25" fmla="*/ 954 h 4058"/>
              <a:gd name="T26" fmla="*/ 2385 w 2418"/>
              <a:gd name="T27" fmla="*/ 942 h 4058"/>
              <a:gd name="T28" fmla="*/ 2379 w 2418"/>
              <a:gd name="T29" fmla="*/ 934 h 4058"/>
              <a:gd name="T30" fmla="*/ 2373 w 2418"/>
              <a:gd name="T31" fmla="*/ 927 h 4058"/>
              <a:gd name="T32" fmla="*/ 2360 w 2418"/>
              <a:gd name="T33" fmla="*/ 912 h 4058"/>
              <a:gd name="T34" fmla="*/ 2360 w 2418"/>
              <a:gd name="T35" fmla="*/ 912 h 4058"/>
              <a:gd name="T36" fmla="*/ 1527 w 2418"/>
              <a:gd name="T37" fmla="*/ 79 h 4058"/>
              <a:gd name="T38" fmla="*/ 1244 w 2418"/>
              <a:gd name="T39" fmla="*/ 79 h 4058"/>
              <a:gd name="T40" fmla="*/ 1244 w 2418"/>
              <a:gd name="T41" fmla="*/ 361 h 4058"/>
              <a:gd name="T42" fmla="*/ 1712 w 2418"/>
              <a:gd name="T43" fmla="*/ 830 h 4058"/>
              <a:gd name="T44" fmla="*/ 63 w 2418"/>
              <a:gd name="T45" fmla="*/ 2323 h 4058"/>
              <a:gd name="T46" fmla="*/ 118 w 2418"/>
              <a:gd name="T47" fmla="*/ 3262 h 4058"/>
              <a:gd name="T48" fmla="*/ 122 w 2418"/>
              <a:gd name="T49" fmla="*/ 3276 h 4058"/>
              <a:gd name="T50" fmla="*/ 565 w 2418"/>
              <a:gd name="T51" fmla="*/ 3998 h 4058"/>
              <a:gd name="T52" fmla="*/ 591 w 2418"/>
              <a:gd name="T53" fmla="*/ 4020 h 4058"/>
              <a:gd name="T54" fmla="*/ 707 w 2418"/>
              <a:gd name="T55" fmla="*/ 4058 h 4058"/>
              <a:gd name="T56" fmla="*/ 726 w 2418"/>
              <a:gd name="T57" fmla="*/ 4057 h 4058"/>
              <a:gd name="T58" fmla="*/ 847 w 2418"/>
              <a:gd name="T59" fmla="*/ 4000 h 4058"/>
              <a:gd name="T60" fmla="*/ 850 w 2418"/>
              <a:gd name="T61" fmla="*/ 3717 h 4058"/>
              <a:gd name="T62" fmla="*/ 717 w 2418"/>
              <a:gd name="T63" fmla="*/ 3563 h 4058"/>
              <a:gd name="T64" fmla="*/ 455 w 2418"/>
              <a:gd name="T65" fmla="*/ 2401 h 4058"/>
              <a:gd name="T66" fmla="*/ 1762 w 2418"/>
              <a:gd name="T67" fmla="*/ 1227 h 4058"/>
              <a:gd name="T68" fmla="*/ 1244 w 2418"/>
              <a:gd name="T69" fmla="*/ 1745 h 4058"/>
              <a:gd name="T70" fmla="*/ 1244 w 2418"/>
              <a:gd name="T71" fmla="*/ 2028 h 4058"/>
              <a:gd name="T72" fmla="*/ 1385 w 2418"/>
              <a:gd name="T73" fmla="*/ 2086 h 4058"/>
              <a:gd name="T74" fmla="*/ 1527 w 2418"/>
              <a:gd name="T75" fmla="*/ 2028 h 4058"/>
              <a:gd name="T76" fmla="*/ 2359 w 2418"/>
              <a:gd name="T77" fmla="*/ 1196 h 4058"/>
              <a:gd name="T78" fmla="*/ 2360 w 2418"/>
              <a:gd name="T79" fmla="*/ 1195 h 4058"/>
              <a:gd name="T80" fmla="*/ 2360 w 2418"/>
              <a:gd name="T81" fmla="*/ 1195 h 4058"/>
              <a:gd name="T82" fmla="*/ 2360 w 2418"/>
              <a:gd name="T83" fmla="*/ 1194 h 4058"/>
              <a:gd name="T84" fmla="*/ 2373 w 2418"/>
              <a:gd name="T85" fmla="*/ 1180 h 4058"/>
              <a:gd name="T86" fmla="*/ 2376 w 2418"/>
              <a:gd name="T87" fmla="*/ 1175 h 4058"/>
              <a:gd name="T88" fmla="*/ 2385 w 2418"/>
              <a:gd name="T89" fmla="*/ 1164 h 4058"/>
              <a:gd name="T90" fmla="*/ 2389 w 2418"/>
              <a:gd name="T91" fmla="*/ 1157 h 4058"/>
              <a:gd name="T92" fmla="*/ 2395 w 2418"/>
              <a:gd name="T93" fmla="*/ 1147 h 4058"/>
              <a:gd name="T94" fmla="*/ 2399 w 2418"/>
              <a:gd name="T95" fmla="*/ 1138 h 4058"/>
              <a:gd name="T96" fmla="*/ 2403 w 2418"/>
              <a:gd name="T97" fmla="*/ 1130 h 4058"/>
              <a:gd name="T98" fmla="*/ 2408 w 2418"/>
              <a:gd name="T99" fmla="*/ 1117 h 4058"/>
              <a:gd name="T100" fmla="*/ 2410 w 2418"/>
              <a:gd name="T101" fmla="*/ 1111 h 4058"/>
              <a:gd name="T102" fmla="*/ 2414 w 2418"/>
              <a:gd name="T103" fmla="*/ 1094 h 4058"/>
              <a:gd name="T104" fmla="*/ 2415 w 2418"/>
              <a:gd name="T105" fmla="*/ 1092 h 4058"/>
              <a:gd name="T106" fmla="*/ 2415 w 2418"/>
              <a:gd name="T107" fmla="*/ 1092 h 4058"/>
              <a:gd name="T108" fmla="*/ 2418 w 2418"/>
              <a:gd name="T109" fmla="*/ 1072 h 4058"/>
              <a:gd name="T110" fmla="*/ 2418 w 2418"/>
              <a:gd name="T111" fmla="*/ 1062 h 4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8" h="4058">
                <a:moveTo>
                  <a:pt x="2418" y="1062"/>
                </a:moveTo>
                <a:cubicBezTo>
                  <a:pt x="2418" y="1059"/>
                  <a:pt x="2418" y="1056"/>
                  <a:pt x="2418" y="1053"/>
                </a:cubicBezTo>
                <a:cubicBezTo>
                  <a:pt x="2418" y="1048"/>
                  <a:pt x="2418" y="1044"/>
                  <a:pt x="2418" y="1039"/>
                </a:cubicBezTo>
                <a:cubicBezTo>
                  <a:pt x="2418" y="1037"/>
                  <a:pt x="2418" y="1035"/>
                  <a:pt x="2417" y="1034"/>
                </a:cubicBezTo>
                <a:cubicBezTo>
                  <a:pt x="2417" y="1029"/>
                  <a:pt x="2416" y="1025"/>
                  <a:pt x="2416" y="1021"/>
                </a:cubicBezTo>
                <a:cubicBezTo>
                  <a:pt x="2415" y="1019"/>
                  <a:pt x="2415" y="1016"/>
                  <a:pt x="2415" y="1014"/>
                </a:cubicBezTo>
                <a:cubicBezTo>
                  <a:pt x="2414" y="1011"/>
                  <a:pt x="2413" y="1007"/>
                  <a:pt x="2412" y="1003"/>
                </a:cubicBezTo>
                <a:cubicBezTo>
                  <a:pt x="2411" y="1001"/>
                  <a:pt x="2411" y="998"/>
                  <a:pt x="2410" y="995"/>
                </a:cubicBezTo>
                <a:cubicBezTo>
                  <a:pt x="2409" y="992"/>
                  <a:pt x="2408" y="990"/>
                  <a:pt x="2407" y="987"/>
                </a:cubicBezTo>
                <a:cubicBezTo>
                  <a:pt x="2406" y="983"/>
                  <a:pt x="2405" y="980"/>
                  <a:pt x="2403" y="977"/>
                </a:cubicBezTo>
                <a:cubicBezTo>
                  <a:pt x="2402" y="974"/>
                  <a:pt x="2401" y="972"/>
                  <a:pt x="2400" y="970"/>
                </a:cubicBezTo>
                <a:cubicBezTo>
                  <a:pt x="2399" y="967"/>
                  <a:pt x="2397" y="963"/>
                  <a:pt x="2395" y="959"/>
                </a:cubicBezTo>
                <a:cubicBezTo>
                  <a:pt x="2394" y="957"/>
                  <a:pt x="2393" y="955"/>
                  <a:pt x="2392" y="954"/>
                </a:cubicBezTo>
                <a:cubicBezTo>
                  <a:pt x="2390" y="950"/>
                  <a:pt x="2387" y="946"/>
                  <a:pt x="2385" y="942"/>
                </a:cubicBezTo>
                <a:cubicBezTo>
                  <a:pt x="2383" y="939"/>
                  <a:pt x="2381" y="937"/>
                  <a:pt x="2379" y="934"/>
                </a:cubicBezTo>
                <a:cubicBezTo>
                  <a:pt x="2377" y="932"/>
                  <a:pt x="2375" y="929"/>
                  <a:pt x="2373" y="927"/>
                </a:cubicBezTo>
                <a:cubicBezTo>
                  <a:pt x="2369" y="922"/>
                  <a:pt x="2365" y="917"/>
                  <a:pt x="2360" y="912"/>
                </a:cubicBezTo>
                <a:cubicBezTo>
                  <a:pt x="2360" y="912"/>
                  <a:pt x="2360" y="912"/>
                  <a:pt x="2360" y="912"/>
                </a:cubicBezTo>
                <a:lnTo>
                  <a:pt x="1527" y="79"/>
                </a:lnTo>
                <a:cubicBezTo>
                  <a:pt x="1449" y="0"/>
                  <a:pt x="1322" y="0"/>
                  <a:pt x="1244" y="79"/>
                </a:cubicBezTo>
                <a:cubicBezTo>
                  <a:pt x="1166" y="157"/>
                  <a:pt x="1166" y="283"/>
                  <a:pt x="1244" y="361"/>
                </a:cubicBezTo>
                <a:lnTo>
                  <a:pt x="1712" y="830"/>
                </a:lnTo>
                <a:cubicBezTo>
                  <a:pt x="915" y="908"/>
                  <a:pt x="227" y="1498"/>
                  <a:pt x="63" y="2323"/>
                </a:cubicBezTo>
                <a:cubicBezTo>
                  <a:pt x="0" y="2641"/>
                  <a:pt x="21" y="2964"/>
                  <a:pt x="118" y="3262"/>
                </a:cubicBezTo>
                <a:cubicBezTo>
                  <a:pt x="119" y="3267"/>
                  <a:pt x="121" y="3272"/>
                  <a:pt x="122" y="3276"/>
                </a:cubicBezTo>
                <a:cubicBezTo>
                  <a:pt x="211" y="3543"/>
                  <a:pt x="361" y="3791"/>
                  <a:pt x="565" y="3998"/>
                </a:cubicBezTo>
                <a:cubicBezTo>
                  <a:pt x="573" y="4006"/>
                  <a:pt x="582" y="4013"/>
                  <a:pt x="591" y="4020"/>
                </a:cubicBezTo>
                <a:cubicBezTo>
                  <a:pt x="625" y="4045"/>
                  <a:pt x="666" y="4058"/>
                  <a:pt x="707" y="4058"/>
                </a:cubicBezTo>
                <a:cubicBezTo>
                  <a:pt x="713" y="4058"/>
                  <a:pt x="720" y="4057"/>
                  <a:pt x="726" y="4057"/>
                </a:cubicBezTo>
                <a:cubicBezTo>
                  <a:pt x="770" y="4052"/>
                  <a:pt x="813" y="4034"/>
                  <a:pt x="847" y="4000"/>
                </a:cubicBezTo>
                <a:cubicBezTo>
                  <a:pt x="926" y="3923"/>
                  <a:pt x="927" y="3796"/>
                  <a:pt x="850" y="3717"/>
                </a:cubicBezTo>
                <a:cubicBezTo>
                  <a:pt x="801" y="3668"/>
                  <a:pt x="757" y="3617"/>
                  <a:pt x="717" y="3563"/>
                </a:cubicBezTo>
                <a:cubicBezTo>
                  <a:pt x="471" y="3232"/>
                  <a:pt x="374" y="2811"/>
                  <a:pt x="455" y="2401"/>
                </a:cubicBezTo>
                <a:cubicBezTo>
                  <a:pt x="585" y="1750"/>
                  <a:pt x="1131" y="1284"/>
                  <a:pt x="1762" y="1227"/>
                </a:cubicBezTo>
                <a:lnTo>
                  <a:pt x="1244" y="1745"/>
                </a:lnTo>
                <a:cubicBezTo>
                  <a:pt x="1166" y="1823"/>
                  <a:pt x="1166" y="1950"/>
                  <a:pt x="1244" y="2028"/>
                </a:cubicBezTo>
                <a:cubicBezTo>
                  <a:pt x="1283" y="2067"/>
                  <a:pt x="1334" y="2086"/>
                  <a:pt x="1385" y="2086"/>
                </a:cubicBezTo>
                <a:cubicBezTo>
                  <a:pt x="1437" y="2086"/>
                  <a:pt x="1488" y="2067"/>
                  <a:pt x="1527" y="2028"/>
                </a:cubicBezTo>
                <a:lnTo>
                  <a:pt x="2359" y="1196"/>
                </a:lnTo>
                <a:cubicBezTo>
                  <a:pt x="2359" y="1195"/>
                  <a:pt x="2359" y="1195"/>
                  <a:pt x="2360" y="1195"/>
                </a:cubicBezTo>
                <a:lnTo>
                  <a:pt x="2360" y="1195"/>
                </a:lnTo>
                <a:cubicBezTo>
                  <a:pt x="2360" y="1194"/>
                  <a:pt x="2360" y="1194"/>
                  <a:pt x="2360" y="1194"/>
                </a:cubicBezTo>
                <a:cubicBezTo>
                  <a:pt x="2365" y="1189"/>
                  <a:pt x="2369" y="1185"/>
                  <a:pt x="2373" y="1180"/>
                </a:cubicBezTo>
                <a:cubicBezTo>
                  <a:pt x="2374" y="1178"/>
                  <a:pt x="2375" y="1177"/>
                  <a:pt x="2376" y="1175"/>
                </a:cubicBezTo>
                <a:cubicBezTo>
                  <a:pt x="2379" y="1172"/>
                  <a:pt x="2382" y="1168"/>
                  <a:pt x="2385" y="1164"/>
                </a:cubicBezTo>
                <a:cubicBezTo>
                  <a:pt x="2386" y="1162"/>
                  <a:pt x="2388" y="1159"/>
                  <a:pt x="2389" y="1157"/>
                </a:cubicBezTo>
                <a:cubicBezTo>
                  <a:pt x="2391" y="1154"/>
                  <a:pt x="2393" y="1151"/>
                  <a:pt x="2395" y="1147"/>
                </a:cubicBezTo>
                <a:cubicBezTo>
                  <a:pt x="2397" y="1144"/>
                  <a:pt x="2398" y="1141"/>
                  <a:pt x="2399" y="1138"/>
                </a:cubicBezTo>
                <a:cubicBezTo>
                  <a:pt x="2401" y="1135"/>
                  <a:pt x="2402" y="1133"/>
                  <a:pt x="2403" y="1130"/>
                </a:cubicBezTo>
                <a:cubicBezTo>
                  <a:pt x="2405" y="1126"/>
                  <a:pt x="2406" y="1121"/>
                  <a:pt x="2408" y="1117"/>
                </a:cubicBezTo>
                <a:cubicBezTo>
                  <a:pt x="2408" y="1115"/>
                  <a:pt x="2409" y="1113"/>
                  <a:pt x="2410" y="1111"/>
                </a:cubicBezTo>
                <a:cubicBezTo>
                  <a:pt x="2411" y="1106"/>
                  <a:pt x="2413" y="1100"/>
                  <a:pt x="2414" y="1094"/>
                </a:cubicBezTo>
                <a:cubicBezTo>
                  <a:pt x="2414" y="1094"/>
                  <a:pt x="2414" y="1093"/>
                  <a:pt x="2415" y="1092"/>
                </a:cubicBezTo>
                <a:cubicBezTo>
                  <a:pt x="2415" y="1092"/>
                  <a:pt x="2415" y="1092"/>
                  <a:pt x="2415" y="1092"/>
                </a:cubicBezTo>
                <a:cubicBezTo>
                  <a:pt x="2416" y="1085"/>
                  <a:pt x="2417" y="1079"/>
                  <a:pt x="2418" y="1072"/>
                </a:cubicBezTo>
                <a:cubicBezTo>
                  <a:pt x="2418" y="1069"/>
                  <a:pt x="2418" y="1065"/>
                  <a:pt x="2418" y="1062"/>
                </a:cubicBezTo>
                <a:close/>
              </a:path>
            </a:pathLst>
          </a:custGeom>
          <a:solidFill>
            <a:schemeClr val="bg1">
              <a:lumMod val="85000"/>
            </a:schemeClr>
          </a:solidFill>
          <a:ln>
            <a:noFill/>
          </a:ln>
        </p:spPr>
      </p:sp>
      <p:sp>
        <p:nvSpPr>
          <p:cNvPr id="26" name="curved-arrow_154719"/>
          <p:cNvSpPr>
            <a:spLocks noChangeAspect="1"/>
          </p:cNvSpPr>
          <p:nvPr/>
        </p:nvSpPr>
        <p:spPr bwMode="auto">
          <a:xfrm rot="15481706" flipH="1" flipV="1">
            <a:off x="9522496" y="2729228"/>
            <a:ext cx="507898" cy="850943"/>
          </a:xfrm>
          <a:custGeom>
            <a:avLst/>
            <a:gdLst>
              <a:gd name="T0" fmla="*/ 2418 w 2418"/>
              <a:gd name="T1" fmla="*/ 1062 h 4058"/>
              <a:gd name="T2" fmla="*/ 2418 w 2418"/>
              <a:gd name="T3" fmla="*/ 1053 h 4058"/>
              <a:gd name="T4" fmla="*/ 2418 w 2418"/>
              <a:gd name="T5" fmla="*/ 1039 h 4058"/>
              <a:gd name="T6" fmla="*/ 2417 w 2418"/>
              <a:gd name="T7" fmla="*/ 1034 h 4058"/>
              <a:gd name="T8" fmla="*/ 2416 w 2418"/>
              <a:gd name="T9" fmla="*/ 1021 h 4058"/>
              <a:gd name="T10" fmla="*/ 2415 w 2418"/>
              <a:gd name="T11" fmla="*/ 1014 h 4058"/>
              <a:gd name="T12" fmla="*/ 2412 w 2418"/>
              <a:gd name="T13" fmla="*/ 1003 h 4058"/>
              <a:gd name="T14" fmla="*/ 2410 w 2418"/>
              <a:gd name="T15" fmla="*/ 995 h 4058"/>
              <a:gd name="T16" fmla="*/ 2407 w 2418"/>
              <a:gd name="T17" fmla="*/ 987 h 4058"/>
              <a:gd name="T18" fmla="*/ 2403 w 2418"/>
              <a:gd name="T19" fmla="*/ 977 h 4058"/>
              <a:gd name="T20" fmla="*/ 2400 w 2418"/>
              <a:gd name="T21" fmla="*/ 970 h 4058"/>
              <a:gd name="T22" fmla="*/ 2395 w 2418"/>
              <a:gd name="T23" fmla="*/ 959 h 4058"/>
              <a:gd name="T24" fmla="*/ 2392 w 2418"/>
              <a:gd name="T25" fmla="*/ 954 h 4058"/>
              <a:gd name="T26" fmla="*/ 2385 w 2418"/>
              <a:gd name="T27" fmla="*/ 942 h 4058"/>
              <a:gd name="T28" fmla="*/ 2379 w 2418"/>
              <a:gd name="T29" fmla="*/ 934 h 4058"/>
              <a:gd name="T30" fmla="*/ 2373 w 2418"/>
              <a:gd name="T31" fmla="*/ 927 h 4058"/>
              <a:gd name="T32" fmla="*/ 2360 w 2418"/>
              <a:gd name="T33" fmla="*/ 912 h 4058"/>
              <a:gd name="T34" fmla="*/ 2360 w 2418"/>
              <a:gd name="T35" fmla="*/ 912 h 4058"/>
              <a:gd name="T36" fmla="*/ 1527 w 2418"/>
              <a:gd name="T37" fmla="*/ 79 h 4058"/>
              <a:gd name="T38" fmla="*/ 1244 w 2418"/>
              <a:gd name="T39" fmla="*/ 79 h 4058"/>
              <a:gd name="T40" fmla="*/ 1244 w 2418"/>
              <a:gd name="T41" fmla="*/ 361 h 4058"/>
              <a:gd name="T42" fmla="*/ 1712 w 2418"/>
              <a:gd name="T43" fmla="*/ 830 h 4058"/>
              <a:gd name="T44" fmla="*/ 63 w 2418"/>
              <a:gd name="T45" fmla="*/ 2323 h 4058"/>
              <a:gd name="T46" fmla="*/ 118 w 2418"/>
              <a:gd name="T47" fmla="*/ 3262 h 4058"/>
              <a:gd name="T48" fmla="*/ 122 w 2418"/>
              <a:gd name="T49" fmla="*/ 3276 h 4058"/>
              <a:gd name="T50" fmla="*/ 565 w 2418"/>
              <a:gd name="T51" fmla="*/ 3998 h 4058"/>
              <a:gd name="T52" fmla="*/ 591 w 2418"/>
              <a:gd name="T53" fmla="*/ 4020 h 4058"/>
              <a:gd name="T54" fmla="*/ 707 w 2418"/>
              <a:gd name="T55" fmla="*/ 4058 h 4058"/>
              <a:gd name="T56" fmla="*/ 726 w 2418"/>
              <a:gd name="T57" fmla="*/ 4057 h 4058"/>
              <a:gd name="T58" fmla="*/ 847 w 2418"/>
              <a:gd name="T59" fmla="*/ 4000 h 4058"/>
              <a:gd name="T60" fmla="*/ 850 w 2418"/>
              <a:gd name="T61" fmla="*/ 3717 h 4058"/>
              <a:gd name="T62" fmla="*/ 717 w 2418"/>
              <a:gd name="T63" fmla="*/ 3563 h 4058"/>
              <a:gd name="T64" fmla="*/ 455 w 2418"/>
              <a:gd name="T65" fmla="*/ 2401 h 4058"/>
              <a:gd name="T66" fmla="*/ 1762 w 2418"/>
              <a:gd name="T67" fmla="*/ 1227 h 4058"/>
              <a:gd name="T68" fmla="*/ 1244 w 2418"/>
              <a:gd name="T69" fmla="*/ 1745 h 4058"/>
              <a:gd name="T70" fmla="*/ 1244 w 2418"/>
              <a:gd name="T71" fmla="*/ 2028 h 4058"/>
              <a:gd name="T72" fmla="*/ 1385 w 2418"/>
              <a:gd name="T73" fmla="*/ 2086 h 4058"/>
              <a:gd name="T74" fmla="*/ 1527 w 2418"/>
              <a:gd name="T75" fmla="*/ 2028 h 4058"/>
              <a:gd name="T76" fmla="*/ 2359 w 2418"/>
              <a:gd name="T77" fmla="*/ 1196 h 4058"/>
              <a:gd name="T78" fmla="*/ 2360 w 2418"/>
              <a:gd name="T79" fmla="*/ 1195 h 4058"/>
              <a:gd name="T80" fmla="*/ 2360 w 2418"/>
              <a:gd name="T81" fmla="*/ 1195 h 4058"/>
              <a:gd name="T82" fmla="*/ 2360 w 2418"/>
              <a:gd name="T83" fmla="*/ 1194 h 4058"/>
              <a:gd name="T84" fmla="*/ 2373 w 2418"/>
              <a:gd name="T85" fmla="*/ 1180 h 4058"/>
              <a:gd name="T86" fmla="*/ 2376 w 2418"/>
              <a:gd name="T87" fmla="*/ 1175 h 4058"/>
              <a:gd name="T88" fmla="*/ 2385 w 2418"/>
              <a:gd name="T89" fmla="*/ 1164 h 4058"/>
              <a:gd name="T90" fmla="*/ 2389 w 2418"/>
              <a:gd name="T91" fmla="*/ 1157 h 4058"/>
              <a:gd name="T92" fmla="*/ 2395 w 2418"/>
              <a:gd name="T93" fmla="*/ 1147 h 4058"/>
              <a:gd name="T94" fmla="*/ 2399 w 2418"/>
              <a:gd name="T95" fmla="*/ 1138 h 4058"/>
              <a:gd name="T96" fmla="*/ 2403 w 2418"/>
              <a:gd name="T97" fmla="*/ 1130 h 4058"/>
              <a:gd name="T98" fmla="*/ 2408 w 2418"/>
              <a:gd name="T99" fmla="*/ 1117 h 4058"/>
              <a:gd name="T100" fmla="*/ 2410 w 2418"/>
              <a:gd name="T101" fmla="*/ 1111 h 4058"/>
              <a:gd name="T102" fmla="*/ 2414 w 2418"/>
              <a:gd name="T103" fmla="*/ 1094 h 4058"/>
              <a:gd name="T104" fmla="*/ 2415 w 2418"/>
              <a:gd name="T105" fmla="*/ 1092 h 4058"/>
              <a:gd name="T106" fmla="*/ 2415 w 2418"/>
              <a:gd name="T107" fmla="*/ 1092 h 4058"/>
              <a:gd name="T108" fmla="*/ 2418 w 2418"/>
              <a:gd name="T109" fmla="*/ 1072 h 4058"/>
              <a:gd name="T110" fmla="*/ 2418 w 2418"/>
              <a:gd name="T111" fmla="*/ 1062 h 4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8" h="4058">
                <a:moveTo>
                  <a:pt x="2418" y="1062"/>
                </a:moveTo>
                <a:cubicBezTo>
                  <a:pt x="2418" y="1059"/>
                  <a:pt x="2418" y="1056"/>
                  <a:pt x="2418" y="1053"/>
                </a:cubicBezTo>
                <a:cubicBezTo>
                  <a:pt x="2418" y="1048"/>
                  <a:pt x="2418" y="1044"/>
                  <a:pt x="2418" y="1039"/>
                </a:cubicBezTo>
                <a:cubicBezTo>
                  <a:pt x="2418" y="1037"/>
                  <a:pt x="2418" y="1035"/>
                  <a:pt x="2417" y="1034"/>
                </a:cubicBezTo>
                <a:cubicBezTo>
                  <a:pt x="2417" y="1029"/>
                  <a:pt x="2416" y="1025"/>
                  <a:pt x="2416" y="1021"/>
                </a:cubicBezTo>
                <a:cubicBezTo>
                  <a:pt x="2415" y="1019"/>
                  <a:pt x="2415" y="1016"/>
                  <a:pt x="2415" y="1014"/>
                </a:cubicBezTo>
                <a:cubicBezTo>
                  <a:pt x="2414" y="1011"/>
                  <a:pt x="2413" y="1007"/>
                  <a:pt x="2412" y="1003"/>
                </a:cubicBezTo>
                <a:cubicBezTo>
                  <a:pt x="2411" y="1001"/>
                  <a:pt x="2411" y="998"/>
                  <a:pt x="2410" y="995"/>
                </a:cubicBezTo>
                <a:cubicBezTo>
                  <a:pt x="2409" y="992"/>
                  <a:pt x="2408" y="990"/>
                  <a:pt x="2407" y="987"/>
                </a:cubicBezTo>
                <a:cubicBezTo>
                  <a:pt x="2406" y="983"/>
                  <a:pt x="2405" y="980"/>
                  <a:pt x="2403" y="977"/>
                </a:cubicBezTo>
                <a:cubicBezTo>
                  <a:pt x="2402" y="974"/>
                  <a:pt x="2401" y="972"/>
                  <a:pt x="2400" y="970"/>
                </a:cubicBezTo>
                <a:cubicBezTo>
                  <a:pt x="2399" y="967"/>
                  <a:pt x="2397" y="963"/>
                  <a:pt x="2395" y="959"/>
                </a:cubicBezTo>
                <a:cubicBezTo>
                  <a:pt x="2394" y="957"/>
                  <a:pt x="2393" y="955"/>
                  <a:pt x="2392" y="954"/>
                </a:cubicBezTo>
                <a:cubicBezTo>
                  <a:pt x="2390" y="950"/>
                  <a:pt x="2387" y="946"/>
                  <a:pt x="2385" y="942"/>
                </a:cubicBezTo>
                <a:cubicBezTo>
                  <a:pt x="2383" y="939"/>
                  <a:pt x="2381" y="937"/>
                  <a:pt x="2379" y="934"/>
                </a:cubicBezTo>
                <a:cubicBezTo>
                  <a:pt x="2377" y="932"/>
                  <a:pt x="2375" y="929"/>
                  <a:pt x="2373" y="927"/>
                </a:cubicBezTo>
                <a:cubicBezTo>
                  <a:pt x="2369" y="922"/>
                  <a:pt x="2365" y="917"/>
                  <a:pt x="2360" y="912"/>
                </a:cubicBezTo>
                <a:cubicBezTo>
                  <a:pt x="2360" y="912"/>
                  <a:pt x="2360" y="912"/>
                  <a:pt x="2360" y="912"/>
                </a:cubicBezTo>
                <a:lnTo>
                  <a:pt x="1527" y="79"/>
                </a:lnTo>
                <a:cubicBezTo>
                  <a:pt x="1449" y="0"/>
                  <a:pt x="1322" y="0"/>
                  <a:pt x="1244" y="79"/>
                </a:cubicBezTo>
                <a:cubicBezTo>
                  <a:pt x="1166" y="157"/>
                  <a:pt x="1166" y="283"/>
                  <a:pt x="1244" y="361"/>
                </a:cubicBezTo>
                <a:lnTo>
                  <a:pt x="1712" y="830"/>
                </a:lnTo>
                <a:cubicBezTo>
                  <a:pt x="915" y="908"/>
                  <a:pt x="227" y="1498"/>
                  <a:pt x="63" y="2323"/>
                </a:cubicBezTo>
                <a:cubicBezTo>
                  <a:pt x="0" y="2641"/>
                  <a:pt x="21" y="2964"/>
                  <a:pt x="118" y="3262"/>
                </a:cubicBezTo>
                <a:cubicBezTo>
                  <a:pt x="119" y="3267"/>
                  <a:pt x="121" y="3272"/>
                  <a:pt x="122" y="3276"/>
                </a:cubicBezTo>
                <a:cubicBezTo>
                  <a:pt x="211" y="3543"/>
                  <a:pt x="361" y="3791"/>
                  <a:pt x="565" y="3998"/>
                </a:cubicBezTo>
                <a:cubicBezTo>
                  <a:pt x="573" y="4006"/>
                  <a:pt x="582" y="4013"/>
                  <a:pt x="591" y="4020"/>
                </a:cubicBezTo>
                <a:cubicBezTo>
                  <a:pt x="625" y="4045"/>
                  <a:pt x="666" y="4058"/>
                  <a:pt x="707" y="4058"/>
                </a:cubicBezTo>
                <a:cubicBezTo>
                  <a:pt x="713" y="4058"/>
                  <a:pt x="720" y="4057"/>
                  <a:pt x="726" y="4057"/>
                </a:cubicBezTo>
                <a:cubicBezTo>
                  <a:pt x="770" y="4052"/>
                  <a:pt x="813" y="4034"/>
                  <a:pt x="847" y="4000"/>
                </a:cubicBezTo>
                <a:cubicBezTo>
                  <a:pt x="926" y="3923"/>
                  <a:pt x="927" y="3796"/>
                  <a:pt x="850" y="3717"/>
                </a:cubicBezTo>
                <a:cubicBezTo>
                  <a:pt x="801" y="3668"/>
                  <a:pt x="757" y="3617"/>
                  <a:pt x="717" y="3563"/>
                </a:cubicBezTo>
                <a:cubicBezTo>
                  <a:pt x="471" y="3232"/>
                  <a:pt x="374" y="2811"/>
                  <a:pt x="455" y="2401"/>
                </a:cubicBezTo>
                <a:cubicBezTo>
                  <a:pt x="585" y="1750"/>
                  <a:pt x="1131" y="1284"/>
                  <a:pt x="1762" y="1227"/>
                </a:cubicBezTo>
                <a:lnTo>
                  <a:pt x="1244" y="1745"/>
                </a:lnTo>
                <a:cubicBezTo>
                  <a:pt x="1166" y="1823"/>
                  <a:pt x="1166" y="1950"/>
                  <a:pt x="1244" y="2028"/>
                </a:cubicBezTo>
                <a:cubicBezTo>
                  <a:pt x="1283" y="2067"/>
                  <a:pt x="1334" y="2086"/>
                  <a:pt x="1385" y="2086"/>
                </a:cubicBezTo>
                <a:cubicBezTo>
                  <a:pt x="1437" y="2086"/>
                  <a:pt x="1488" y="2067"/>
                  <a:pt x="1527" y="2028"/>
                </a:cubicBezTo>
                <a:lnTo>
                  <a:pt x="2359" y="1196"/>
                </a:lnTo>
                <a:cubicBezTo>
                  <a:pt x="2359" y="1195"/>
                  <a:pt x="2359" y="1195"/>
                  <a:pt x="2360" y="1195"/>
                </a:cubicBezTo>
                <a:lnTo>
                  <a:pt x="2360" y="1195"/>
                </a:lnTo>
                <a:cubicBezTo>
                  <a:pt x="2360" y="1194"/>
                  <a:pt x="2360" y="1194"/>
                  <a:pt x="2360" y="1194"/>
                </a:cubicBezTo>
                <a:cubicBezTo>
                  <a:pt x="2365" y="1189"/>
                  <a:pt x="2369" y="1185"/>
                  <a:pt x="2373" y="1180"/>
                </a:cubicBezTo>
                <a:cubicBezTo>
                  <a:pt x="2374" y="1178"/>
                  <a:pt x="2375" y="1177"/>
                  <a:pt x="2376" y="1175"/>
                </a:cubicBezTo>
                <a:cubicBezTo>
                  <a:pt x="2379" y="1172"/>
                  <a:pt x="2382" y="1168"/>
                  <a:pt x="2385" y="1164"/>
                </a:cubicBezTo>
                <a:cubicBezTo>
                  <a:pt x="2386" y="1162"/>
                  <a:pt x="2388" y="1159"/>
                  <a:pt x="2389" y="1157"/>
                </a:cubicBezTo>
                <a:cubicBezTo>
                  <a:pt x="2391" y="1154"/>
                  <a:pt x="2393" y="1151"/>
                  <a:pt x="2395" y="1147"/>
                </a:cubicBezTo>
                <a:cubicBezTo>
                  <a:pt x="2397" y="1144"/>
                  <a:pt x="2398" y="1141"/>
                  <a:pt x="2399" y="1138"/>
                </a:cubicBezTo>
                <a:cubicBezTo>
                  <a:pt x="2401" y="1135"/>
                  <a:pt x="2402" y="1133"/>
                  <a:pt x="2403" y="1130"/>
                </a:cubicBezTo>
                <a:cubicBezTo>
                  <a:pt x="2405" y="1126"/>
                  <a:pt x="2406" y="1121"/>
                  <a:pt x="2408" y="1117"/>
                </a:cubicBezTo>
                <a:cubicBezTo>
                  <a:pt x="2408" y="1115"/>
                  <a:pt x="2409" y="1113"/>
                  <a:pt x="2410" y="1111"/>
                </a:cubicBezTo>
                <a:cubicBezTo>
                  <a:pt x="2411" y="1106"/>
                  <a:pt x="2413" y="1100"/>
                  <a:pt x="2414" y="1094"/>
                </a:cubicBezTo>
                <a:cubicBezTo>
                  <a:pt x="2414" y="1094"/>
                  <a:pt x="2414" y="1093"/>
                  <a:pt x="2415" y="1092"/>
                </a:cubicBezTo>
                <a:cubicBezTo>
                  <a:pt x="2415" y="1092"/>
                  <a:pt x="2415" y="1092"/>
                  <a:pt x="2415" y="1092"/>
                </a:cubicBezTo>
                <a:cubicBezTo>
                  <a:pt x="2416" y="1085"/>
                  <a:pt x="2417" y="1079"/>
                  <a:pt x="2418" y="1072"/>
                </a:cubicBezTo>
                <a:cubicBezTo>
                  <a:pt x="2418" y="1069"/>
                  <a:pt x="2418" y="1065"/>
                  <a:pt x="2418" y="1062"/>
                </a:cubicBezTo>
                <a:close/>
              </a:path>
            </a:pathLst>
          </a:custGeom>
          <a:solidFill>
            <a:schemeClr val="bg1">
              <a:lumMod val="85000"/>
            </a:schemeClr>
          </a:solidFill>
          <a:ln>
            <a:noFill/>
          </a:ln>
        </p:spPr>
      </p:sp>
      <p:sp>
        <p:nvSpPr>
          <p:cNvPr id="31" name="文本框 22"/>
          <p:cNvSpPr txBox="1"/>
          <p:nvPr/>
        </p:nvSpPr>
        <p:spPr>
          <a:xfrm flipH="1">
            <a:off x="691413" y="5144365"/>
            <a:ext cx="1789014" cy="977265"/>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平均分，核心课程分数</a:t>
            </a:r>
          </a:p>
        </p:txBody>
      </p:sp>
      <p:sp>
        <p:nvSpPr>
          <p:cNvPr id="32" name="文本框 22"/>
          <p:cNvSpPr txBox="1"/>
          <p:nvPr/>
        </p:nvSpPr>
        <p:spPr>
          <a:xfrm flipH="1">
            <a:off x="2994025" y="4277360"/>
            <a:ext cx="1877060" cy="1198880"/>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语言成绩，</a:t>
            </a:r>
            <a:r>
              <a:rPr kumimoji="0" lang="en-US" altLang="zh-CN" sz="20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GRE/GMAT</a:t>
            </a:r>
            <a:r>
              <a:rPr kumimoji="0" lang="zh-CN" altLang="en-US" sz="20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成绩</a:t>
            </a:r>
          </a:p>
        </p:txBody>
      </p:sp>
      <p:sp>
        <p:nvSpPr>
          <p:cNvPr id="33" name="文本框 22"/>
          <p:cNvSpPr txBox="1"/>
          <p:nvPr/>
        </p:nvSpPr>
        <p:spPr>
          <a:xfrm flipH="1">
            <a:off x="5348408" y="5126180"/>
            <a:ext cx="1789014" cy="977265"/>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申请专业相关的实习</a:t>
            </a:r>
          </a:p>
        </p:txBody>
      </p:sp>
      <p:sp>
        <p:nvSpPr>
          <p:cNvPr id="34" name="文本框 22"/>
          <p:cNvSpPr txBox="1"/>
          <p:nvPr/>
        </p:nvSpPr>
        <p:spPr>
          <a:xfrm flipH="1">
            <a:off x="7536129" y="4221652"/>
            <a:ext cx="1789014" cy="1420495"/>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申请专业相关的科研项目</a:t>
            </a:r>
          </a:p>
        </p:txBody>
      </p:sp>
      <p:sp>
        <p:nvSpPr>
          <p:cNvPr id="35" name="文本框 22"/>
          <p:cNvSpPr txBox="1"/>
          <p:nvPr/>
        </p:nvSpPr>
        <p:spPr>
          <a:xfrm flipH="1">
            <a:off x="9957777" y="5144422"/>
            <a:ext cx="1789014" cy="977265"/>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论文发表</a:t>
            </a:r>
          </a:p>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各类获奖等</a:t>
            </a:r>
          </a:p>
        </p:txBody>
      </p:sp>
      <p:sp>
        <p:nvSpPr>
          <p:cNvPr id="36" name="share_302377"/>
          <p:cNvSpPr>
            <a:spLocks noChangeAspect="1"/>
          </p:cNvSpPr>
          <p:nvPr/>
        </p:nvSpPr>
        <p:spPr bwMode="auto">
          <a:xfrm>
            <a:off x="3551504" y="2666815"/>
            <a:ext cx="762042" cy="76089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607639" h="606722">
                <a:moveTo>
                  <a:pt x="394921" y="535874"/>
                </a:moveTo>
                <a:lnTo>
                  <a:pt x="475998" y="535874"/>
                </a:lnTo>
                <a:cubicBezTo>
                  <a:pt x="482050" y="535874"/>
                  <a:pt x="486055" y="539975"/>
                  <a:pt x="486055" y="546036"/>
                </a:cubicBezTo>
                <a:cubicBezTo>
                  <a:pt x="486055" y="552097"/>
                  <a:pt x="482050" y="556197"/>
                  <a:pt x="475998" y="556197"/>
                </a:cubicBezTo>
                <a:lnTo>
                  <a:pt x="394921" y="556197"/>
                </a:lnTo>
                <a:cubicBezTo>
                  <a:pt x="388869" y="556197"/>
                  <a:pt x="384864" y="552097"/>
                  <a:pt x="384864" y="546036"/>
                </a:cubicBezTo>
                <a:cubicBezTo>
                  <a:pt x="384864" y="539975"/>
                  <a:pt x="388869" y="535874"/>
                  <a:pt x="394921" y="535874"/>
                </a:cubicBezTo>
                <a:close/>
                <a:moveTo>
                  <a:pt x="220740" y="524793"/>
                </a:moveTo>
                <a:cubicBezTo>
                  <a:pt x="227852" y="526838"/>
                  <a:pt x="234964" y="528882"/>
                  <a:pt x="241986" y="530838"/>
                </a:cubicBezTo>
                <a:cubicBezTo>
                  <a:pt x="247054" y="531905"/>
                  <a:pt x="251143" y="537950"/>
                  <a:pt x="250076" y="543017"/>
                </a:cubicBezTo>
                <a:cubicBezTo>
                  <a:pt x="247054" y="547017"/>
                  <a:pt x="243053" y="550128"/>
                  <a:pt x="238964" y="550128"/>
                </a:cubicBezTo>
                <a:lnTo>
                  <a:pt x="236919" y="550128"/>
                </a:lnTo>
                <a:cubicBezTo>
                  <a:pt x="228830" y="548084"/>
                  <a:pt x="220740" y="546039"/>
                  <a:pt x="213717" y="543995"/>
                </a:cubicBezTo>
                <a:cubicBezTo>
                  <a:pt x="208650" y="541950"/>
                  <a:pt x="205628" y="536972"/>
                  <a:pt x="207583" y="530838"/>
                </a:cubicBezTo>
                <a:cubicBezTo>
                  <a:pt x="209628" y="525771"/>
                  <a:pt x="214695" y="522749"/>
                  <a:pt x="220740" y="524793"/>
                </a:cubicBezTo>
                <a:close/>
                <a:moveTo>
                  <a:pt x="169111" y="500513"/>
                </a:moveTo>
                <a:cubicBezTo>
                  <a:pt x="175165" y="504607"/>
                  <a:pt x="182288" y="508612"/>
                  <a:pt x="188343" y="511639"/>
                </a:cubicBezTo>
                <a:cubicBezTo>
                  <a:pt x="193418" y="513686"/>
                  <a:pt x="195466" y="519738"/>
                  <a:pt x="192439" y="524811"/>
                </a:cubicBezTo>
                <a:cubicBezTo>
                  <a:pt x="190391" y="528906"/>
                  <a:pt x="187363" y="530864"/>
                  <a:pt x="183268" y="530864"/>
                </a:cubicBezTo>
                <a:cubicBezTo>
                  <a:pt x="181309" y="530864"/>
                  <a:pt x="180240" y="530864"/>
                  <a:pt x="179261" y="529885"/>
                </a:cubicBezTo>
                <a:cubicBezTo>
                  <a:pt x="172138" y="525790"/>
                  <a:pt x="165104" y="521785"/>
                  <a:pt x="157981" y="517691"/>
                </a:cubicBezTo>
                <a:cubicBezTo>
                  <a:pt x="152906" y="514665"/>
                  <a:pt x="151927" y="508612"/>
                  <a:pt x="154954" y="503539"/>
                </a:cubicBezTo>
                <a:cubicBezTo>
                  <a:pt x="157981" y="498466"/>
                  <a:pt x="164036" y="497487"/>
                  <a:pt x="169111" y="500513"/>
                </a:cubicBezTo>
                <a:close/>
                <a:moveTo>
                  <a:pt x="374693" y="495440"/>
                </a:moveTo>
                <a:lnTo>
                  <a:pt x="415216" y="495440"/>
                </a:lnTo>
                <a:cubicBezTo>
                  <a:pt x="421272" y="495440"/>
                  <a:pt x="425368" y="499540"/>
                  <a:pt x="425368" y="505601"/>
                </a:cubicBezTo>
                <a:cubicBezTo>
                  <a:pt x="425368" y="511662"/>
                  <a:pt x="421272" y="515763"/>
                  <a:pt x="415216" y="515763"/>
                </a:cubicBezTo>
                <a:lnTo>
                  <a:pt x="374693" y="515763"/>
                </a:lnTo>
                <a:cubicBezTo>
                  <a:pt x="368637" y="515763"/>
                  <a:pt x="364541" y="511662"/>
                  <a:pt x="364541" y="505601"/>
                </a:cubicBezTo>
                <a:cubicBezTo>
                  <a:pt x="364541" y="499540"/>
                  <a:pt x="368637" y="495440"/>
                  <a:pt x="374693" y="495440"/>
                </a:cubicBezTo>
                <a:close/>
                <a:moveTo>
                  <a:pt x="112403" y="464086"/>
                </a:moveTo>
                <a:cubicBezTo>
                  <a:pt x="116408" y="460087"/>
                  <a:pt x="122549" y="461064"/>
                  <a:pt x="126554" y="465152"/>
                </a:cubicBezTo>
                <a:cubicBezTo>
                  <a:pt x="131627" y="470217"/>
                  <a:pt x="136700" y="476259"/>
                  <a:pt x="142753" y="481325"/>
                </a:cubicBezTo>
                <a:cubicBezTo>
                  <a:pt x="146847" y="485323"/>
                  <a:pt x="146847" y="491455"/>
                  <a:pt x="143821" y="495453"/>
                </a:cubicBezTo>
                <a:cubicBezTo>
                  <a:pt x="140795" y="497497"/>
                  <a:pt x="137680" y="498475"/>
                  <a:pt x="135721" y="498475"/>
                </a:cubicBezTo>
                <a:cubicBezTo>
                  <a:pt x="133674" y="498475"/>
                  <a:pt x="130648" y="497497"/>
                  <a:pt x="128601" y="495453"/>
                </a:cubicBezTo>
                <a:cubicBezTo>
                  <a:pt x="122549" y="490388"/>
                  <a:pt x="116408" y="484346"/>
                  <a:pt x="111424" y="478303"/>
                </a:cubicBezTo>
                <a:cubicBezTo>
                  <a:pt x="107330" y="474216"/>
                  <a:pt x="108309" y="468173"/>
                  <a:pt x="112403" y="464086"/>
                </a:cubicBezTo>
                <a:close/>
                <a:moveTo>
                  <a:pt x="374689" y="455006"/>
                </a:moveTo>
                <a:lnTo>
                  <a:pt x="475996" y="455006"/>
                </a:lnTo>
                <a:cubicBezTo>
                  <a:pt x="482049" y="455006"/>
                  <a:pt x="486055" y="459092"/>
                  <a:pt x="486055" y="465132"/>
                </a:cubicBezTo>
                <a:cubicBezTo>
                  <a:pt x="486055" y="471172"/>
                  <a:pt x="482049" y="475258"/>
                  <a:pt x="475996" y="475258"/>
                </a:cubicBezTo>
                <a:lnTo>
                  <a:pt x="374689" y="475258"/>
                </a:lnTo>
                <a:cubicBezTo>
                  <a:pt x="368636" y="475258"/>
                  <a:pt x="364541" y="471172"/>
                  <a:pt x="364541" y="465132"/>
                </a:cubicBezTo>
                <a:cubicBezTo>
                  <a:pt x="364541" y="459092"/>
                  <a:pt x="368636" y="455006"/>
                  <a:pt x="374689" y="455006"/>
                </a:cubicBezTo>
                <a:close/>
                <a:moveTo>
                  <a:pt x="405034" y="414572"/>
                </a:moveTo>
                <a:lnTo>
                  <a:pt x="516499" y="414572"/>
                </a:lnTo>
                <a:cubicBezTo>
                  <a:pt x="522553" y="414572"/>
                  <a:pt x="526559" y="418573"/>
                  <a:pt x="526559" y="424707"/>
                </a:cubicBezTo>
                <a:cubicBezTo>
                  <a:pt x="526559" y="430753"/>
                  <a:pt x="522553" y="434754"/>
                  <a:pt x="516499" y="434754"/>
                </a:cubicBezTo>
                <a:lnTo>
                  <a:pt x="405034" y="434754"/>
                </a:lnTo>
                <a:cubicBezTo>
                  <a:pt x="398980" y="434754"/>
                  <a:pt x="394884" y="430753"/>
                  <a:pt x="394884" y="424707"/>
                </a:cubicBezTo>
                <a:cubicBezTo>
                  <a:pt x="394884" y="418573"/>
                  <a:pt x="398980" y="414572"/>
                  <a:pt x="405034" y="414572"/>
                </a:cubicBezTo>
                <a:close/>
                <a:moveTo>
                  <a:pt x="80992" y="414569"/>
                </a:moveTo>
                <a:cubicBezTo>
                  <a:pt x="86065" y="412526"/>
                  <a:pt x="92118" y="414569"/>
                  <a:pt x="94165" y="418568"/>
                </a:cubicBezTo>
                <a:cubicBezTo>
                  <a:pt x="97191" y="425676"/>
                  <a:pt x="101285" y="431717"/>
                  <a:pt x="105291" y="437848"/>
                </a:cubicBezTo>
                <a:cubicBezTo>
                  <a:pt x="108317" y="442824"/>
                  <a:pt x="107338" y="448954"/>
                  <a:pt x="102264" y="451975"/>
                </a:cubicBezTo>
                <a:cubicBezTo>
                  <a:pt x="101285" y="452953"/>
                  <a:pt x="99238" y="454019"/>
                  <a:pt x="97191" y="454019"/>
                </a:cubicBezTo>
                <a:cubicBezTo>
                  <a:pt x="94165" y="454019"/>
                  <a:pt x="90160" y="451975"/>
                  <a:pt x="89092" y="448954"/>
                </a:cubicBezTo>
                <a:cubicBezTo>
                  <a:pt x="85086" y="441846"/>
                  <a:pt x="80992" y="434738"/>
                  <a:pt x="76987" y="427719"/>
                </a:cubicBezTo>
                <a:cubicBezTo>
                  <a:pt x="74940" y="422655"/>
                  <a:pt x="76987" y="416613"/>
                  <a:pt x="80992" y="414569"/>
                </a:cubicBezTo>
                <a:close/>
                <a:moveTo>
                  <a:pt x="374689" y="374138"/>
                </a:moveTo>
                <a:lnTo>
                  <a:pt x="475996" y="374138"/>
                </a:lnTo>
                <a:cubicBezTo>
                  <a:pt x="482049" y="374138"/>
                  <a:pt x="486055" y="378139"/>
                  <a:pt x="486055" y="384273"/>
                </a:cubicBezTo>
                <a:cubicBezTo>
                  <a:pt x="486055" y="390319"/>
                  <a:pt x="482049" y="394320"/>
                  <a:pt x="475996" y="394320"/>
                </a:cubicBezTo>
                <a:lnTo>
                  <a:pt x="374689" y="394320"/>
                </a:lnTo>
                <a:cubicBezTo>
                  <a:pt x="368636" y="394320"/>
                  <a:pt x="364541" y="390319"/>
                  <a:pt x="364541" y="384273"/>
                </a:cubicBezTo>
                <a:cubicBezTo>
                  <a:pt x="364541" y="378139"/>
                  <a:pt x="368636" y="374138"/>
                  <a:pt x="374689" y="374138"/>
                </a:cubicBezTo>
                <a:close/>
                <a:moveTo>
                  <a:pt x="64820" y="358957"/>
                </a:moveTo>
                <a:cubicBezTo>
                  <a:pt x="69891" y="357979"/>
                  <a:pt x="75939" y="361001"/>
                  <a:pt x="77007" y="367046"/>
                </a:cubicBezTo>
                <a:cubicBezTo>
                  <a:pt x="78964" y="374157"/>
                  <a:pt x="81010" y="381179"/>
                  <a:pt x="83056" y="388291"/>
                </a:cubicBezTo>
                <a:cubicBezTo>
                  <a:pt x="85102" y="393358"/>
                  <a:pt x="82077" y="399402"/>
                  <a:pt x="77007" y="401447"/>
                </a:cubicBezTo>
                <a:cubicBezTo>
                  <a:pt x="74961" y="400469"/>
                  <a:pt x="73982" y="401447"/>
                  <a:pt x="72915" y="401447"/>
                </a:cubicBezTo>
                <a:cubicBezTo>
                  <a:pt x="68912" y="401447"/>
                  <a:pt x="64820" y="398424"/>
                  <a:pt x="62774" y="394335"/>
                </a:cubicBezTo>
                <a:cubicBezTo>
                  <a:pt x="60817" y="386246"/>
                  <a:pt x="57793" y="379224"/>
                  <a:pt x="56725" y="371135"/>
                </a:cubicBezTo>
                <a:cubicBezTo>
                  <a:pt x="55747" y="366068"/>
                  <a:pt x="58771" y="359934"/>
                  <a:pt x="64820" y="358957"/>
                </a:cubicBezTo>
                <a:close/>
                <a:moveTo>
                  <a:pt x="354390" y="343784"/>
                </a:moveTo>
                <a:cubicBezTo>
                  <a:pt x="348337" y="343784"/>
                  <a:pt x="344242" y="347872"/>
                  <a:pt x="344242" y="353914"/>
                </a:cubicBezTo>
                <a:lnTo>
                  <a:pt x="344242" y="576332"/>
                </a:lnTo>
                <a:cubicBezTo>
                  <a:pt x="344242" y="582463"/>
                  <a:pt x="348337" y="586462"/>
                  <a:pt x="354390" y="586462"/>
                </a:cubicBezTo>
                <a:lnTo>
                  <a:pt x="577196" y="586462"/>
                </a:lnTo>
                <a:cubicBezTo>
                  <a:pt x="583338" y="586462"/>
                  <a:pt x="587344" y="582463"/>
                  <a:pt x="587344" y="576332"/>
                </a:cubicBezTo>
                <a:lnTo>
                  <a:pt x="587344" y="353914"/>
                </a:lnTo>
                <a:cubicBezTo>
                  <a:pt x="587344" y="347872"/>
                  <a:pt x="583338" y="343784"/>
                  <a:pt x="577196" y="343784"/>
                </a:cubicBezTo>
                <a:close/>
                <a:moveTo>
                  <a:pt x="354390" y="323613"/>
                </a:moveTo>
                <a:lnTo>
                  <a:pt x="577196" y="323613"/>
                </a:lnTo>
                <a:cubicBezTo>
                  <a:pt x="594465" y="323613"/>
                  <a:pt x="607639" y="336764"/>
                  <a:pt x="607639" y="353914"/>
                </a:cubicBezTo>
                <a:lnTo>
                  <a:pt x="607639" y="576332"/>
                </a:lnTo>
                <a:cubicBezTo>
                  <a:pt x="607639" y="593571"/>
                  <a:pt x="594465" y="606722"/>
                  <a:pt x="577196" y="606722"/>
                </a:cubicBezTo>
                <a:lnTo>
                  <a:pt x="354390" y="606722"/>
                </a:lnTo>
                <a:cubicBezTo>
                  <a:pt x="337210" y="606722"/>
                  <a:pt x="324036" y="593571"/>
                  <a:pt x="324036" y="576332"/>
                </a:cubicBezTo>
                <a:lnTo>
                  <a:pt x="324036" y="353914"/>
                </a:lnTo>
                <a:cubicBezTo>
                  <a:pt x="324036" y="336764"/>
                  <a:pt x="337210" y="323613"/>
                  <a:pt x="354390" y="323613"/>
                </a:cubicBezTo>
                <a:close/>
                <a:moveTo>
                  <a:pt x="70821" y="212332"/>
                </a:moveTo>
                <a:lnTo>
                  <a:pt x="151954" y="212332"/>
                </a:lnTo>
                <a:cubicBezTo>
                  <a:pt x="158010" y="212332"/>
                  <a:pt x="162018" y="216418"/>
                  <a:pt x="162018" y="222458"/>
                </a:cubicBezTo>
                <a:cubicBezTo>
                  <a:pt x="162018" y="228498"/>
                  <a:pt x="158010" y="232584"/>
                  <a:pt x="151954" y="232584"/>
                </a:cubicBezTo>
                <a:lnTo>
                  <a:pt x="70821" y="232584"/>
                </a:lnTo>
                <a:cubicBezTo>
                  <a:pt x="64764" y="232584"/>
                  <a:pt x="60757" y="228498"/>
                  <a:pt x="60757" y="222458"/>
                </a:cubicBezTo>
                <a:cubicBezTo>
                  <a:pt x="60757" y="216418"/>
                  <a:pt x="64764" y="212332"/>
                  <a:pt x="70821" y="212332"/>
                </a:cubicBezTo>
                <a:close/>
                <a:moveTo>
                  <a:pt x="530629" y="206261"/>
                </a:moveTo>
                <a:cubicBezTo>
                  <a:pt x="535698" y="204217"/>
                  <a:pt x="541745" y="207239"/>
                  <a:pt x="543790" y="212304"/>
                </a:cubicBezTo>
                <a:cubicBezTo>
                  <a:pt x="545836" y="220392"/>
                  <a:pt x="548859" y="227502"/>
                  <a:pt x="549837" y="235590"/>
                </a:cubicBezTo>
                <a:cubicBezTo>
                  <a:pt x="550904" y="240656"/>
                  <a:pt x="547792" y="246700"/>
                  <a:pt x="541745" y="247766"/>
                </a:cubicBezTo>
                <a:cubicBezTo>
                  <a:pt x="542723" y="248744"/>
                  <a:pt x="541745" y="248744"/>
                  <a:pt x="540767" y="248744"/>
                </a:cubicBezTo>
                <a:cubicBezTo>
                  <a:pt x="535698" y="248744"/>
                  <a:pt x="531608" y="245722"/>
                  <a:pt x="530629" y="240656"/>
                </a:cubicBezTo>
                <a:cubicBezTo>
                  <a:pt x="528584" y="233546"/>
                  <a:pt x="526539" y="226525"/>
                  <a:pt x="524583" y="219415"/>
                </a:cubicBezTo>
                <a:cubicBezTo>
                  <a:pt x="522537" y="214349"/>
                  <a:pt x="525561" y="208305"/>
                  <a:pt x="530629" y="206261"/>
                </a:cubicBezTo>
                <a:close/>
                <a:moveTo>
                  <a:pt x="50646" y="171898"/>
                </a:moveTo>
                <a:lnTo>
                  <a:pt x="91121" y="171898"/>
                </a:lnTo>
                <a:cubicBezTo>
                  <a:pt x="97170" y="171898"/>
                  <a:pt x="101262" y="175984"/>
                  <a:pt x="101262" y="182024"/>
                </a:cubicBezTo>
                <a:cubicBezTo>
                  <a:pt x="101262" y="188064"/>
                  <a:pt x="97170" y="192150"/>
                  <a:pt x="91121" y="192150"/>
                </a:cubicBezTo>
                <a:lnTo>
                  <a:pt x="50646" y="192150"/>
                </a:lnTo>
                <a:cubicBezTo>
                  <a:pt x="44597" y="192150"/>
                  <a:pt x="40505" y="188064"/>
                  <a:pt x="40505" y="182024"/>
                </a:cubicBezTo>
                <a:cubicBezTo>
                  <a:pt x="40505" y="175984"/>
                  <a:pt x="44597" y="171898"/>
                  <a:pt x="50646" y="171898"/>
                </a:cubicBezTo>
                <a:close/>
                <a:moveTo>
                  <a:pt x="504314" y="153678"/>
                </a:moveTo>
                <a:cubicBezTo>
                  <a:pt x="509386" y="150657"/>
                  <a:pt x="515437" y="151723"/>
                  <a:pt x="518462" y="156789"/>
                </a:cubicBezTo>
                <a:cubicBezTo>
                  <a:pt x="522555" y="163810"/>
                  <a:pt x="526559" y="170919"/>
                  <a:pt x="530653" y="177940"/>
                </a:cubicBezTo>
                <a:cubicBezTo>
                  <a:pt x="532699" y="183006"/>
                  <a:pt x="530653" y="189138"/>
                  <a:pt x="526559" y="191093"/>
                </a:cubicBezTo>
                <a:cubicBezTo>
                  <a:pt x="524602" y="193137"/>
                  <a:pt x="523534" y="193137"/>
                  <a:pt x="521577" y="193137"/>
                </a:cubicBezTo>
                <a:cubicBezTo>
                  <a:pt x="517483" y="193137"/>
                  <a:pt x="514458" y="191093"/>
                  <a:pt x="512411" y="187094"/>
                </a:cubicBezTo>
                <a:cubicBezTo>
                  <a:pt x="509386" y="179984"/>
                  <a:pt x="505382" y="173941"/>
                  <a:pt x="501289" y="167898"/>
                </a:cubicBezTo>
                <a:cubicBezTo>
                  <a:pt x="498263" y="162832"/>
                  <a:pt x="499242" y="156789"/>
                  <a:pt x="504314" y="153678"/>
                </a:cubicBezTo>
                <a:close/>
                <a:moveTo>
                  <a:pt x="50653" y="131463"/>
                </a:moveTo>
                <a:lnTo>
                  <a:pt x="151959" y="131463"/>
                </a:lnTo>
                <a:cubicBezTo>
                  <a:pt x="158013" y="131463"/>
                  <a:pt x="162019" y="135549"/>
                  <a:pt x="162019" y="141589"/>
                </a:cubicBezTo>
                <a:cubicBezTo>
                  <a:pt x="162019" y="147629"/>
                  <a:pt x="158013" y="151715"/>
                  <a:pt x="151959" y="151715"/>
                </a:cubicBezTo>
                <a:lnTo>
                  <a:pt x="50653" y="151715"/>
                </a:lnTo>
                <a:cubicBezTo>
                  <a:pt x="44600" y="151715"/>
                  <a:pt x="40505" y="147629"/>
                  <a:pt x="40505" y="141589"/>
                </a:cubicBezTo>
                <a:cubicBezTo>
                  <a:pt x="40505" y="135549"/>
                  <a:pt x="44600" y="131463"/>
                  <a:pt x="50653" y="131463"/>
                </a:cubicBezTo>
                <a:close/>
                <a:moveTo>
                  <a:pt x="479043" y="111286"/>
                </a:moveTo>
                <a:cubicBezTo>
                  <a:pt x="485093" y="116261"/>
                  <a:pt x="491144" y="122391"/>
                  <a:pt x="496216" y="128431"/>
                </a:cubicBezTo>
                <a:cubicBezTo>
                  <a:pt x="500309" y="132429"/>
                  <a:pt x="499241" y="138559"/>
                  <a:pt x="495237" y="142556"/>
                </a:cubicBezTo>
                <a:cubicBezTo>
                  <a:pt x="493191" y="144600"/>
                  <a:pt x="491144" y="145577"/>
                  <a:pt x="489098" y="145577"/>
                </a:cubicBezTo>
                <a:cubicBezTo>
                  <a:pt x="486072" y="145577"/>
                  <a:pt x="484115" y="144600"/>
                  <a:pt x="482068" y="142556"/>
                </a:cubicBezTo>
                <a:cubicBezTo>
                  <a:pt x="476996" y="137493"/>
                  <a:pt x="471924" y="131452"/>
                  <a:pt x="465873" y="126388"/>
                </a:cubicBezTo>
                <a:cubicBezTo>
                  <a:pt x="461780" y="122391"/>
                  <a:pt x="461780" y="116261"/>
                  <a:pt x="464806" y="112263"/>
                </a:cubicBezTo>
                <a:cubicBezTo>
                  <a:pt x="468899" y="108177"/>
                  <a:pt x="474950" y="108177"/>
                  <a:pt x="479043" y="111286"/>
                </a:cubicBezTo>
                <a:close/>
                <a:moveTo>
                  <a:pt x="80996" y="91029"/>
                </a:moveTo>
                <a:lnTo>
                  <a:pt x="192446" y="91029"/>
                </a:lnTo>
                <a:cubicBezTo>
                  <a:pt x="198499" y="91029"/>
                  <a:pt x="202594" y="95115"/>
                  <a:pt x="202594" y="101155"/>
                </a:cubicBezTo>
                <a:cubicBezTo>
                  <a:pt x="202594" y="107195"/>
                  <a:pt x="198499" y="111281"/>
                  <a:pt x="192446" y="111281"/>
                </a:cubicBezTo>
                <a:lnTo>
                  <a:pt x="80996" y="111281"/>
                </a:lnTo>
                <a:cubicBezTo>
                  <a:pt x="74943" y="111281"/>
                  <a:pt x="70848" y="107195"/>
                  <a:pt x="70848" y="101155"/>
                </a:cubicBezTo>
                <a:cubicBezTo>
                  <a:pt x="70848" y="95115"/>
                  <a:pt x="74943" y="91029"/>
                  <a:pt x="80996" y="91029"/>
                </a:cubicBezTo>
                <a:close/>
                <a:moveTo>
                  <a:pt x="428378" y="76902"/>
                </a:moveTo>
                <a:cubicBezTo>
                  <a:pt x="435412" y="80898"/>
                  <a:pt x="442535" y="84984"/>
                  <a:pt x="449658" y="88981"/>
                </a:cubicBezTo>
                <a:cubicBezTo>
                  <a:pt x="454733" y="92001"/>
                  <a:pt x="455712" y="98129"/>
                  <a:pt x="452685" y="103192"/>
                </a:cubicBezTo>
                <a:cubicBezTo>
                  <a:pt x="450637" y="106212"/>
                  <a:pt x="447610" y="107189"/>
                  <a:pt x="444583" y="107189"/>
                </a:cubicBezTo>
                <a:cubicBezTo>
                  <a:pt x="442535" y="107189"/>
                  <a:pt x="440487" y="106212"/>
                  <a:pt x="439508" y="105146"/>
                </a:cubicBezTo>
                <a:cubicBezTo>
                  <a:pt x="433453" y="101149"/>
                  <a:pt x="426330" y="97063"/>
                  <a:pt x="420276" y="94044"/>
                </a:cubicBezTo>
                <a:cubicBezTo>
                  <a:pt x="414221" y="92001"/>
                  <a:pt x="412173" y="85961"/>
                  <a:pt x="415201" y="80898"/>
                </a:cubicBezTo>
                <a:cubicBezTo>
                  <a:pt x="417248" y="75836"/>
                  <a:pt x="423303" y="73882"/>
                  <a:pt x="428378" y="76902"/>
                </a:cubicBezTo>
                <a:close/>
                <a:moveTo>
                  <a:pt x="371652" y="56584"/>
                </a:moveTo>
                <a:cubicBezTo>
                  <a:pt x="378687" y="58630"/>
                  <a:pt x="386791" y="60676"/>
                  <a:pt x="394895" y="62633"/>
                </a:cubicBezTo>
                <a:cubicBezTo>
                  <a:pt x="399971" y="64679"/>
                  <a:pt x="402999" y="69749"/>
                  <a:pt x="401040" y="75798"/>
                </a:cubicBezTo>
                <a:cubicBezTo>
                  <a:pt x="399971" y="79890"/>
                  <a:pt x="395964" y="82915"/>
                  <a:pt x="391867" y="82915"/>
                </a:cubicBezTo>
                <a:lnTo>
                  <a:pt x="388840" y="82915"/>
                </a:lnTo>
                <a:cubicBezTo>
                  <a:pt x="381715" y="80869"/>
                  <a:pt x="374680" y="78823"/>
                  <a:pt x="367555" y="76866"/>
                </a:cubicBezTo>
                <a:cubicBezTo>
                  <a:pt x="362479" y="75798"/>
                  <a:pt x="358472" y="69749"/>
                  <a:pt x="359451" y="64679"/>
                </a:cubicBezTo>
                <a:cubicBezTo>
                  <a:pt x="360431" y="59609"/>
                  <a:pt x="365507" y="55606"/>
                  <a:pt x="371652" y="56584"/>
                </a:cubicBezTo>
                <a:close/>
                <a:moveTo>
                  <a:pt x="50653" y="50595"/>
                </a:moveTo>
                <a:lnTo>
                  <a:pt x="151959" y="50595"/>
                </a:lnTo>
                <a:cubicBezTo>
                  <a:pt x="158013" y="50595"/>
                  <a:pt x="162019" y="54596"/>
                  <a:pt x="162019" y="60730"/>
                </a:cubicBezTo>
                <a:cubicBezTo>
                  <a:pt x="162019" y="66776"/>
                  <a:pt x="158013" y="70777"/>
                  <a:pt x="151959" y="70777"/>
                </a:cubicBezTo>
                <a:lnTo>
                  <a:pt x="50653" y="70777"/>
                </a:lnTo>
                <a:cubicBezTo>
                  <a:pt x="44600" y="70777"/>
                  <a:pt x="40505" y="66776"/>
                  <a:pt x="40505" y="60730"/>
                </a:cubicBezTo>
                <a:cubicBezTo>
                  <a:pt x="40505" y="54596"/>
                  <a:pt x="44600" y="50595"/>
                  <a:pt x="50653" y="50595"/>
                </a:cubicBezTo>
                <a:close/>
                <a:moveTo>
                  <a:pt x="30354" y="20265"/>
                </a:moveTo>
                <a:cubicBezTo>
                  <a:pt x="24301" y="20265"/>
                  <a:pt x="20295" y="24265"/>
                  <a:pt x="20295" y="30309"/>
                </a:cubicBezTo>
                <a:lnTo>
                  <a:pt x="20295" y="252781"/>
                </a:lnTo>
                <a:cubicBezTo>
                  <a:pt x="20295" y="258914"/>
                  <a:pt x="24301" y="262914"/>
                  <a:pt x="30354" y="262914"/>
                </a:cubicBezTo>
                <a:lnTo>
                  <a:pt x="253159" y="262914"/>
                </a:lnTo>
                <a:cubicBezTo>
                  <a:pt x="259302" y="262914"/>
                  <a:pt x="263307" y="258914"/>
                  <a:pt x="263307" y="252781"/>
                </a:cubicBezTo>
                <a:lnTo>
                  <a:pt x="263307" y="30309"/>
                </a:lnTo>
                <a:cubicBezTo>
                  <a:pt x="263307" y="24265"/>
                  <a:pt x="259302" y="20265"/>
                  <a:pt x="253159" y="20265"/>
                </a:cubicBezTo>
                <a:close/>
                <a:moveTo>
                  <a:pt x="30354" y="0"/>
                </a:moveTo>
                <a:lnTo>
                  <a:pt x="253159" y="0"/>
                </a:lnTo>
                <a:cubicBezTo>
                  <a:pt x="270428" y="0"/>
                  <a:pt x="283603" y="13154"/>
                  <a:pt x="283603" y="30309"/>
                </a:cubicBezTo>
                <a:lnTo>
                  <a:pt x="283603" y="252781"/>
                </a:lnTo>
                <a:cubicBezTo>
                  <a:pt x="283603" y="270024"/>
                  <a:pt x="270428" y="283179"/>
                  <a:pt x="253159" y="283179"/>
                </a:cubicBezTo>
                <a:lnTo>
                  <a:pt x="30354" y="283179"/>
                </a:lnTo>
                <a:cubicBezTo>
                  <a:pt x="13174" y="283179"/>
                  <a:pt x="0" y="270024"/>
                  <a:pt x="0" y="252781"/>
                </a:cubicBezTo>
                <a:lnTo>
                  <a:pt x="0" y="30309"/>
                </a:lnTo>
                <a:cubicBezTo>
                  <a:pt x="0" y="13154"/>
                  <a:pt x="13174" y="0"/>
                  <a:pt x="30354" y="0"/>
                </a:cubicBezTo>
                <a:close/>
              </a:path>
            </a:pathLst>
          </a:custGeom>
          <a:solidFill>
            <a:schemeClr val="bg1"/>
          </a:solidFill>
          <a:ln>
            <a:noFill/>
          </a:ln>
        </p:spPr>
      </p:sp>
      <p:sp>
        <p:nvSpPr>
          <p:cNvPr id="37" name="shared-folder_115794"/>
          <p:cNvSpPr>
            <a:spLocks noChangeAspect="1"/>
          </p:cNvSpPr>
          <p:nvPr/>
        </p:nvSpPr>
        <p:spPr bwMode="auto">
          <a:xfrm>
            <a:off x="5816007" y="3501392"/>
            <a:ext cx="719196" cy="61721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8133" h="521902">
                <a:moveTo>
                  <a:pt x="304032" y="341857"/>
                </a:moveTo>
                <a:cubicBezTo>
                  <a:pt x="259974" y="341857"/>
                  <a:pt x="223485" y="375178"/>
                  <a:pt x="218633" y="417992"/>
                </a:cubicBezTo>
                <a:lnTo>
                  <a:pt x="389527" y="417992"/>
                </a:lnTo>
                <a:cubicBezTo>
                  <a:pt x="384675" y="375178"/>
                  <a:pt x="348187" y="341857"/>
                  <a:pt x="304032" y="341857"/>
                </a:cubicBezTo>
                <a:close/>
                <a:moveTo>
                  <a:pt x="304032" y="322484"/>
                </a:moveTo>
                <a:cubicBezTo>
                  <a:pt x="362161" y="322484"/>
                  <a:pt x="409421" y="369657"/>
                  <a:pt x="409421" y="427679"/>
                </a:cubicBezTo>
                <a:cubicBezTo>
                  <a:pt x="409421" y="433006"/>
                  <a:pt x="405151" y="437365"/>
                  <a:pt x="399717" y="437365"/>
                </a:cubicBezTo>
                <a:lnTo>
                  <a:pt x="208347" y="437365"/>
                </a:lnTo>
                <a:cubicBezTo>
                  <a:pt x="203009" y="437365"/>
                  <a:pt x="198642" y="433006"/>
                  <a:pt x="198642" y="427679"/>
                </a:cubicBezTo>
                <a:cubicBezTo>
                  <a:pt x="198642" y="369657"/>
                  <a:pt x="245903" y="322484"/>
                  <a:pt x="304032" y="322484"/>
                </a:cubicBezTo>
                <a:close/>
                <a:moveTo>
                  <a:pt x="436242" y="318956"/>
                </a:moveTo>
                <a:cubicBezTo>
                  <a:pt x="480396" y="318956"/>
                  <a:pt x="516398" y="354803"/>
                  <a:pt x="516398" y="398886"/>
                </a:cubicBezTo>
                <a:cubicBezTo>
                  <a:pt x="516398" y="404214"/>
                  <a:pt x="512031" y="408574"/>
                  <a:pt x="506694" y="408574"/>
                </a:cubicBezTo>
                <a:lnTo>
                  <a:pt x="436242" y="408574"/>
                </a:lnTo>
                <a:cubicBezTo>
                  <a:pt x="430905" y="408574"/>
                  <a:pt x="426538" y="404214"/>
                  <a:pt x="426538" y="398886"/>
                </a:cubicBezTo>
                <a:cubicBezTo>
                  <a:pt x="426538" y="393557"/>
                  <a:pt x="430905" y="389197"/>
                  <a:pt x="436242" y="389197"/>
                </a:cubicBezTo>
                <a:lnTo>
                  <a:pt x="496214" y="389197"/>
                </a:lnTo>
                <a:cubicBezTo>
                  <a:pt x="491556" y="360326"/>
                  <a:pt x="466422" y="338333"/>
                  <a:pt x="436242" y="338333"/>
                </a:cubicBezTo>
                <a:cubicBezTo>
                  <a:pt x="426247" y="338333"/>
                  <a:pt x="416349" y="340755"/>
                  <a:pt x="407615" y="345406"/>
                </a:cubicBezTo>
                <a:cubicBezTo>
                  <a:pt x="402957" y="347925"/>
                  <a:pt x="397037" y="346181"/>
                  <a:pt x="394514" y="341433"/>
                </a:cubicBezTo>
                <a:cubicBezTo>
                  <a:pt x="391991" y="336783"/>
                  <a:pt x="393738" y="330873"/>
                  <a:pt x="398493" y="328354"/>
                </a:cubicBezTo>
                <a:cubicBezTo>
                  <a:pt x="410041" y="322153"/>
                  <a:pt x="423044" y="318956"/>
                  <a:pt x="436242" y="318956"/>
                </a:cubicBezTo>
                <a:close/>
                <a:moveTo>
                  <a:pt x="171724" y="318956"/>
                </a:moveTo>
                <a:cubicBezTo>
                  <a:pt x="184921" y="318956"/>
                  <a:pt x="198022" y="322153"/>
                  <a:pt x="209570" y="328354"/>
                </a:cubicBezTo>
                <a:cubicBezTo>
                  <a:pt x="214228" y="330873"/>
                  <a:pt x="216072" y="336783"/>
                  <a:pt x="213549" y="341433"/>
                </a:cubicBezTo>
                <a:cubicBezTo>
                  <a:pt x="210929" y="346181"/>
                  <a:pt x="205107" y="347925"/>
                  <a:pt x="200352" y="345406"/>
                </a:cubicBezTo>
                <a:cubicBezTo>
                  <a:pt x="191617" y="340755"/>
                  <a:pt x="181719" y="338333"/>
                  <a:pt x="171724" y="338333"/>
                </a:cubicBezTo>
                <a:cubicBezTo>
                  <a:pt x="141641" y="338333"/>
                  <a:pt x="116507" y="360326"/>
                  <a:pt x="111849" y="389197"/>
                </a:cubicBezTo>
                <a:lnTo>
                  <a:pt x="172597" y="389197"/>
                </a:lnTo>
                <a:cubicBezTo>
                  <a:pt x="178032" y="389197"/>
                  <a:pt x="182301" y="393557"/>
                  <a:pt x="182301" y="398886"/>
                </a:cubicBezTo>
                <a:cubicBezTo>
                  <a:pt x="182301" y="404214"/>
                  <a:pt x="178032" y="408574"/>
                  <a:pt x="172597" y="408574"/>
                </a:cubicBezTo>
                <a:lnTo>
                  <a:pt x="101369" y="408574"/>
                </a:lnTo>
                <a:cubicBezTo>
                  <a:pt x="96032" y="408574"/>
                  <a:pt x="91665" y="404214"/>
                  <a:pt x="91665" y="398886"/>
                </a:cubicBezTo>
                <a:cubicBezTo>
                  <a:pt x="91665" y="354803"/>
                  <a:pt x="127570" y="318956"/>
                  <a:pt x="171724" y="318956"/>
                </a:cubicBezTo>
                <a:close/>
                <a:moveTo>
                  <a:pt x="436271" y="221979"/>
                </a:moveTo>
                <a:cubicBezTo>
                  <a:pt x="420261" y="221979"/>
                  <a:pt x="407163" y="235064"/>
                  <a:pt x="407163" y="251058"/>
                </a:cubicBezTo>
                <a:cubicBezTo>
                  <a:pt x="407163" y="267148"/>
                  <a:pt x="420261" y="280234"/>
                  <a:pt x="436271" y="280234"/>
                </a:cubicBezTo>
                <a:cubicBezTo>
                  <a:pt x="452377" y="280234"/>
                  <a:pt x="465379" y="267148"/>
                  <a:pt x="465379" y="251058"/>
                </a:cubicBezTo>
                <a:cubicBezTo>
                  <a:pt x="465379" y="235064"/>
                  <a:pt x="452377" y="221979"/>
                  <a:pt x="436271" y="221979"/>
                </a:cubicBezTo>
                <a:close/>
                <a:moveTo>
                  <a:pt x="171743" y="221979"/>
                </a:moveTo>
                <a:cubicBezTo>
                  <a:pt x="155726" y="221979"/>
                  <a:pt x="142621" y="235064"/>
                  <a:pt x="142621" y="251058"/>
                </a:cubicBezTo>
                <a:cubicBezTo>
                  <a:pt x="142621" y="267148"/>
                  <a:pt x="155726" y="280234"/>
                  <a:pt x="171743" y="280234"/>
                </a:cubicBezTo>
                <a:cubicBezTo>
                  <a:pt x="187857" y="280234"/>
                  <a:pt x="200962" y="267148"/>
                  <a:pt x="200962" y="251058"/>
                </a:cubicBezTo>
                <a:cubicBezTo>
                  <a:pt x="200962" y="235064"/>
                  <a:pt x="187857" y="221979"/>
                  <a:pt x="171743" y="221979"/>
                </a:cubicBezTo>
                <a:close/>
                <a:moveTo>
                  <a:pt x="436271" y="202593"/>
                </a:moveTo>
                <a:cubicBezTo>
                  <a:pt x="463050" y="202593"/>
                  <a:pt x="484784" y="224305"/>
                  <a:pt x="484784" y="251058"/>
                </a:cubicBezTo>
                <a:cubicBezTo>
                  <a:pt x="484784" y="277810"/>
                  <a:pt x="463050" y="299620"/>
                  <a:pt x="436271" y="299620"/>
                </a:cubicBezTo>
                <a:cubicBezTo>
                  <a:pt x="409491" y="299620"/>
                  <a:pt x="387757" y="277810"/>
                  <a:pt x="387757" y="251058"/>
                </a:cubicBezTo>
                <a:cubicBezTo>
                  <a:pt x="387757" y="224305"/>
                  <a:pt x="409491" y="202593"/>
                  <a:pt x="436271" y="202593"/>
                </a:cubicBezTo>
                <a:close/>
                <a:moveTo>
                  <a:pt x="171743" y="202593"/>
                </a:moveTo>
                <a:cubicBezTo>
                  <a:pt x="198535" y="202593"/>
                  <a:pt x="220376" y="224305"/>
                  <a:pt x="220376" y="251058"/>
                </a:cubicBezTo>
                <a:cubicBezTo>
                  <a:pt x="220376" y="277810"/>
                  <a:pt x="198535" y="299620"/>
                  <a:pt x="171743" y="299620"/>
                </a:cubicBezTo>
                <a:cubicBezTo>
                  <a:pt x="145048" y="299620"/>
                  <a:pt x="123207" y="277810"/>
                  <a:pt x="123207" y="251058"/>
                </a:cubicBezTo>
                <a:cubicBezTo>
                  <a:pt x="123207" y="224305"/>
                  <a:pt x="145048" y="202593"/>
                  <a:pt x="171743" y="202593"/>
                </a:cubicBezTo>
                <a:close/>
                <a:moveTo>
                  <a:pt x="304032" y="197691"/>
                </a:moveTo>
                <a:cubicBezTo>
                  <a:pt x="280260" y="197691"/>
                  <a:pt x="260952" y="216967"/>
                  <a:pt x="260952" y="240699"/>
                </a:cubicBezTo>
                <a:cubicBezTo>
                  <a:pt x="260952" y="264333"/>
                  <a:pt x="280260" y="283706"/>
                  <a:pt x="304032" y="283706"/>
                </a:cubicBezTo>
                <a:cubicBezTo>
                  <a:pt x="327803" y="283706"/>
                  <a:pt x="347112" y="264333"/>
                  <a:pt x="347112" y="240699"/>
                </a:cubicBezTo>
                <a:cubicBezTo>
                  <a:pt x="347112" y="216967"/>
                  <a:pt x="327803" y="197691"/>
                  <a:pt x="304032" y="197691"/>
                </a:cubicBezTo>
                <a:close/>
                <a:moveTo>
                  <a:pt x="304032" y="178319"/>
                </a:moveTo>
                <a:cubicBezTo>
                  <a:pt x="338476" y="178319"/>
                  <a:pt x="366517" y="206215"/>
                  <a:pt x="366517" y="240699"/>
                </a:cubicBezTo>
                <a:cubicBezTo>
                  <a:pt x="366517" y="275085"/>
                  <a:pt x="338476" y="303079"/>
                  <a:pt x="304032" y="303079"/>
                </a:cubicBezTo>
                <a:cubicBezTo>
                  <a:pt x="269587" y="303079"/>
                  <a:pt x="241546" y="275085"/>
                  <a:pt x="241546" y="240699"/>
                </a:cubicBezTo>
                <a:cubicBezTo>
                  <a:pt x="241546" y="206215"/>
                  <a:pt x="269587" y="178319"/>
                  <a:pt x="304032" y="178319"/>
                </a:cubicBezTo>
                <a:close/>
                <a:moveTo>
                  <a:pt x="51721" y="19380"/>
                </a:moveTo>
                <a:cubicBezTo>
                  <a:pt x="33963" y="19380"/>
                  <a:pt x="19407" y="33915"/>
                  <a:pt x="19407" y="51744"/>
                </a:cubicBezTo>
                <a:lnTo>
                  <a:pt x="19407" y="502522"/>
                </a:lnTo>
                <a:lnTo>
                  <a:pt x="588726" y="502522"/>
                </a:lnTo>
                <a:lnTo>
                  <a:pt x="588726" y="145349"/>
                </a:lnTo>
                <a:cubicBezTo>
                  <a:pt x="588726" y="127617"/>
                  <a:pt x="574170" y="113082"/>
                  <a:pt x="556315" y="113082"/>
                </a:cubicBezTo>
                <a:lnTo>
                  <a:pt x="304018" y="113082"/>
                </a:lnTo>
                <a:cubicBezTo>
                  <a:pt x="298681" y="113082"/>
                  <a:pt x="294314" y="108721"/>
                  <a:pt x="294314" y="103392"/>
                </a:cubicBezTo>
                <a:lnTo>
                  <a:pt x="294314" y="51744"/>
                </a:lnTo>
                <a:cubicBezTo>
                  <a:pt x="294314" y="33915"/>
                  <a:pt x="279856" y="19380"/>
                  <a:pt x="262001" y="19380"/>
                </a:cubicBezTo>
                <a:close/>
                <a:moveTo>
                  <a:pt x="51721" y="0"/>
                </a:moveTo>
                <a:lnTo>
                  <a:pt x="262001" y="0"/>
                </a:lnTo>
                <a:cubicBezTo>
                  <a:pt x="290530" y="0"/>
                  <a:pt x="313722" y="23256"/>
                  <a:pt x="313722" y="51744"/>
                </a:cubicBezTo>
                <a:lnTo>
                  <a:pt x="313722" y="93702"/>
                </a:lnTo>
                <a:lnTo>
                  <a:pt x="556315" y="93702"/>
                </a:lnTo>
                <a:cubicBezTo>
                  <a:pt x="568542" y="93702"/>
                  <a:pt x="579798" y="97965"/>
                  <a:pt x="588726" y="105039"/>
                </a:cubicBezTo>
                <a:lnTo>
                  <a:pt x="588726" y="93702"/>
                </a:lnTo>
                <a:cubicBezTo>
                  <a:pt x="588726" y="75872"/>
                  <a:pt x="574170" y="61434"/>
                  <a:pt x="556315" y="61434"/>
                </a:cubicBezTo>
                <a:lnTo>
                  <a:pt x="342833" y="61434"/>
                </a:lnTo>
                <a:cubicBezTo>
                  <a:pt x="337496" y="61434"/>
                  <a:pt x="333129" y="57074"/>
                  <a:pt x="333129" y="51744"/>
                </a:cubicBezTo>
                <a:cubicBezTo>
                  <a:pt x="333129" y="46318"/>
                  <a:pt x="337496" y="42054"/>
                  <a:pt x="342833" y="42054"/>
                </a:cubicBezTo>
                <a:lnTo>
                  <a:pt x="556315" y="42054"/>
                </a:lnTo>
                <a:cubicBezTo>
                  <a:pt x="584844" y="42054"/>
                  <a:pt x="608133" y="65213"/>
                  <a:pt x="608133" y="93702"/>
                </a:cubicBezTo>
                <a:lnTo>
                  <a:pt x="608133" y="512212"/>
                </a:lnTo>
                <a:cubicBezTo>
                  <a:pt x="608133" y="517639"/>
                  <a:pt x="603767" y="521902"/>
                  <a:pt x="598429" y="521902"/>
                </a:cubicBezTo>
                <a:lnTo>
                  <a:pt x="9703" y="521902"/>
                </a:lnTo>
                <a:cubicBezTo>
                  <a:pt x="4366" y="521902"/>
                  <a:pt x="0" y="517639"/>
                  <a:pt x="0" y="512212"/>
                </a:cubicBezTo>
                <a:lnTo>
                  <a:pt x="0" y="51744"/>
                </a:lnTo>
                <a:cubicBezTo>
                  <a:pt x="0" y="23256"/>
                  <a:pt x="23192" y="0"/>
                  <a:pt x="51721" y="0"/>
                </a:cubicBezTo>
                <a:close/>
              </a:path>
            </a:pathLst>
          </a:custGeom>
          <a:solidFill>
            <a:schemeClr val="bg1"/>
          </a:solidFill>
          <a:ln>
            <a:noFill/>
          </a:ln>
        </p:spPr>
      </p:sp>
      <p:sp>
        <p:nvSpPr>
          <p:cNvPr id="38" name="social-connections_23057"/>
          <p:cNvSpPr>
            <a:spLocks noChangeAspect="1"/>
          </p:cNvSpPr>
          <p:nvPr/>
        </p:nvSpPr>
        <p:spPr bwMode="auto">
          <a:xfrm>
            <a:off x="8071038" y="2628454"/>
            <a:ext cx="719196" cy="876829"/>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 name="T72" fmla="*/ 472622 w 604011"/>
              <a:gd name="T73" fmla="*/ 472622 w 604011"/>
              <a:gd name="T74" fmla="*/ 472622 w 604011"/>
              <a:gd name="T75" fmla="*/ 472622 w 604011"/>
              <a:gd name="T76" fmla="*/ 472622 w 604011"/>
              <a:gd name="T77" fmla="*/ 472622 w 604011"/>
              <a:gd name="T78" fmla="*/ 472622 w 604011"/>
              <a:gd name="T79" fmla="*/ 472622 w 604011"/>
              <a:gd name="T80" fmla="*/ 472622 w 604011"/>
              <a:gd name="T81" fmla="*/ 472622 w 604011"/>
              <a:gd name="T82" fmla="*/ 472622 w 604011"/>
              <a:gd name="T83" fmla="*/ 472622 w 604011"/>
              <a:gd name="T84" fmla="*/ 472622 w 604011"/>
              <a:gd name="T85" fmla="*/ 472622 w 604011"/>
              <a:gd name="T86" fmla="*/ 472622 w 604011"/>
              <a:gd name="T87" fmla="*/ 472622 w 604011"/>
              <a:gd name="T88" fmla="*/ 472622 w 604011"/>
              <a:gd name="T89" fmla="*/ 472622 w 604011"/>
              <a:gd name="T90" fmla="*/ 472622 w 604011"/>
              <a:gd name="T91" fmla="*/ 472622 w 604011"/>
              <a:gd name="T92" fmla="*/ 472622 w 604011"/>
              <a:gd name="T93" fmla="*/ 472622 w 604011"/>
              <a:gd name="T94" fmla="*/ 472622 w 604011"/>
              <a:gd name="T95" fmla="*/ 472622 w 604011"/>
              <a:gd name="T96" fmla="*/ 472622 w 604011"/>
              <a:gd name="T97" fmla="*/ 472622 w 604011"/>
              <a:gd name="T98" fmla="*/ 472622 w 604011"/>
              <a:gd name="T99" fmla="*/ 472622 w 604011"/>
              <a:gd name="T100" fmla="*/ 472622 w 604011"/>
              <a:gd name="T101" fmla="*/ 472622 w 604011"/>
              <a:gd name="T102" fmla="*/ 472622 w 604011"/>
              <a:gd name="T103"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9" h="414">
                <a:moveTo>
                  <a:pt x="239" y="215"/>
                </a:moveTo>
                <a:cubicBezTo>
                  <a:pt x="209" y="215"/>
                  <a:pt x="183" y="227"/>
                  <a:pt x="165" y="247"/>
                </a:cubicBezTo>
                <a:lnTo>
                  <a:pt x="132" y="221"/>
                </a:lnTo>
                <a:cubicBezTo>
                  <a:pt x="143" y="208"/>
                  <a:pt x="150" y="191"/>
                  <a:pt x="150" y="173"/>
                </a:cubicBezTo>
                <a:cubicBezTo>
                  <a:pt x="150" y="152"/>
                  <a:pt x="142" y="134"/>
                  <a:pt x="129" y="120"/>
                </a:cubicBezTo>
                <a:cubicBezTo>
                  <a:pt x="148" y="106"/>
                  <a:pt x="168" y="91"/>
                  <a:pt x="173" y="88"/>
                </a:cubicBezTo>
                <a:cubicBezTo>
                  <a:pt x="183" y="102"/>
                  <a:pt x="200" y="112"/>
                  <a:pt x="218" y="112"/>
                </a:cubicBezTo>
                <a:cubicBezTo>
                  <a:pt x="249" y="112"/>
                  <a:pt x="274" y="87"/>
                  <a:pt x="274" y="56"/>
                </a:cubicBezTo>
                <a:cubicBezTo>
                  <a:pt x="274" y="25"/>
                  <a:pt x="249" y="0"/>
                  <a:pt x="218" y="0"/>
                </a:cubicBezTo>
                <a:cubicBezTo>
                  <a:pt x="187" y="0"/>
                  <a:pt x="162" y="25"/>
                  <a:pt x="162" y="56"/>
                </a:cubicBezTo>
                <a:cubicBezTo>
                  <a:pt x="162" y="66"/>
                  <a:pt x="165" y="74"/>
                  <a:pt x="170" y="82"/>
                </a:cubicBezTo>
                <a:cubicBezTo>
                  <a:pt x="161" y="87"/>
                  <a:pt x="135" y="107"/>
                  <a:pt x="124" y="116"/>
                </a:cubicBezTo>
                <a:cubicBezTo>
                  <a:pt x="110" y="105"/>
                  <a:pt x="94" y="98"/>
                  <a:pt x="75" y="98"/>
                </a:cubicBezTo>
                <a:cubicBezTo>
                  <a:pt x="34" y="98"/>
                  <a:pt x="0" y="131"/>
                  <a:pt x="0" y="173"/>
                </a:cubicBezTo>
                <a:cubicBezTo>
                  <a:pt x="0" y="214"/>
                  <a:pt x="34" y="248"/>
                  <a:pt x="75" y="248"/>
                </a:cubicBezTo>
                <a:cubicBezTo>
                  <a:pt x="95" y="248"/>
                  <a:pt x="113" y="240"/>
                  <a:pt x="127" y="227"/>
                </a:cubicBezTo>
                <a:lnTo>
                  <a:pt x="125" y="229"/>
                </a:lnTo>
                <a:lnTo>
                  <a:pt x="158" y="256"/>
                </a:lnTo>
                <a:cubicBezTo>
                  <a:pt x="146" y="272"/>
                  <a:pt x="139" y="293"/>
                  <a:pt x="139" y="315"/>
                </a:cubicBezTo>
                <a:cubicBezTo>
                  <a:pt x="139" y="370"/>
                  <a:pt x="184" y="414"/>
                  <a:pt x="239" y="414"/>
                </a:cubicBezTo>
                <a:cubicBezTo>
                  <a:pt x="294" y="414"/>
                  <a:pt x="339" y="370"/>
                  <a:pt x="339" y="315"/>
                </a:cubicBezTo>
                <a:cubicBezTo>
                  <a:pt x="339" y="259"/>
                  <a:pt x="294" y="215"/>
                  <a:pt x="239" y="215"/>
                </a:cubicBezTo>
                <a:close/>
                <a:moveTo>
                  <a:pt x="169" y="56"/>
                </a:moveTo>
                <a:cubicBezTo>
                  <a:pt x="169" y="28"/>
                  <a:pt x="191" y="6"/>
                  <a:pt x="218" y="6"/>
                </a:cubicBezTo>
                <a:cubicBezTo>
                  <a:pt x="246" y="6"/>
                  <a:pt x="268" y="28"/>
                  <a:pt x="268" y="56"/>
                </a:cubicBezTo>
                <a:cubicBezTo>
                  <a:pt x="268" y="83"/>
                  <a:pt x="246" y="105"/>
                  <a:pt x="218" y="105"/>
                </a:cubicBezTo>
                <a:cubicBezTo>
                  <a:pt x="191" y="105"/>
                  <a:pt x="169" y="83"/>
                  <a:pt x="169" y="56"/>
                </a:cubicBezTo>
                <a:close/>
                <a:moveTo>
                  <a:pt x="75" y="240"/>
                </a:moveTo>
                <a:cubicBezTo>
                  <a:pt x="38" y="240"/>
                  <a:pt x="8" y="210"/>
                  <a:pt x="8" y="173"/>
                </a:cubicBezTo>
                <a:cubicBezTo>
                  <a:pt x="8" y="136"/>
                  <a:pt x="38" y="106"/>
                  <a:pt x="75" y="106"/>
                </a:cubicBezTo>
                <a:cubicBezTo>
                  <a:pt x="112" y="106"/>
                  <a:pt x="142" y="136"/>
                  <a:pt x="142" y="173"/>
                </a:cubicBezTo>
                <a:cubicBezTo>
                  <a:pt x="142" y="210"/>
                  <a:pt x="112" y="240"/>
                  <a:pt x="75" y="240"/>
                </a:cubicBezTo>
                <a:close/>
                <a:moveTo>
                  <a:pt x="239" y="403"/>
                </a:moveTo>
                <a:cubicBezTo>
                  <a:pt x="190" y="403"/>
                  <a:pt x="150" y="364"/>
                  <a:pt x="150" y="315"/>
                </a:cubicBezTo>
                <a:cubicBezTo>
                  <a:pt x="150" y="266"/>
                  <a:pt x="190" y="226"/>
                  <a:pt x="239" y="226"/>
                </a:cubicBezTo>
                <a:cubicBezTo>
                  <a:pt x="288" y="226"/>
                  <a:pt x="328" y="266"/>
                  <a:pt x="328" y="315"/>
                </a:cubicBezTo>
                <a:cubicBezTo>
                  <a:pt x="328" y="364"/>
                  <a:pt x="288" y="403"/>
                  <a:pt x="239" y="403"/>
                </a:cubicBezTo>
                <a:close/>
                <a:moveTo>
                  <a:pt x="247" y="88"/>
                </a:moveTo>
                <a:cubicBezTo>
                  <a:pt x="247" y="81"/>
                  <a:pt x="245" y="75"/>
                  <a:pt x="241" y="70"/>
                </a:cubicBezTo>
                <a:lnTo>
                  <a:pt x="241" y="45"/>
                </a:lnTo>
                <a:cubicBezTo>
                  <a:pt x="241" y="26"/>
                  <a:pt x="231" y="19"/>
                  <a:pt x="219" y="19"/>
                </a:cubicBezTo>
                <a:cubicBezTo>
                  <a:pt x="206" y="19"/>
                  <a:pt x="196" y="26"/>
                  <a:pt x="196" y="45"/>
                </a:cubicBezTo>
                <a:lnTo>
                  <a:pt x="196" y="70"/>
                </a:lnTo>
                <a:cubicBezTo>
                  <a:pt x="192" y="75"/>
                  <a:pt x="190" y="81"/>
                  <a:pt x="190" y="88"/>
                </a:cubicBezTo>
                <a:lnTo>
                  <a:pt x="190" y="89"/>
                </a:lnTo>
                <a:lnTo>
                  <a:pt x="247" y="89"/>
                </a:lnTo>
                <a:lnTo>
                  <a:pt x="247" y="88"/>
                </a:lnTo>
                <a:lnTo>
                  <a:pt x="247" y="88"/>
                </a:lnTo>
                <a:close/>
                <a:moveTo>
                  <a:pt x="203" y="47"/>
                </a:moveTo>
                <a:cubicBezTo>
                  <a:pt x="203" y="46"/>
                  <a:pt x="204" y="47"/>
                  <a:pt x="204" y="47"/>
                </a:cubicBezTo>
                <a:lnTo>
                  <a:pt x="204" y="45"/>
                </a:lnTo>
                <a:lnTo>
                  <a:pt x="206" y="45"/>
                </a:lnTo>
                <a:cubicBezTo>
                  <a:pt x="213" y="45"/>
                  <a:pt x="219" y="42"/>
                  <a:pt x="222" y="37"/>
                </a:cubicBezTo>
                <a:cubicBezTo>
                  <a:pt x="225" y="40"/>
                  <a:pt x="229" y="43"/>
                  <a:pt x="233" y="44"/>
                </a:cubicBezTo>
                <a:lnTo>
                  <a:pt x="233" y="47"/>
                </a:lnTo>
                <a:cubicBezTo>
                  <a:pt x="234" y="47"/>
                  <a:pt x="234" y="46"/>
                  <a:pt x="234" y="47"/>
                </a:cubicBezTo>
                <a:cubicBezTo>
                  <a:pt x="235" y="47"/>
                  <a:pt x="235" y="49"/>
                  <a:pt x="235" y="50"/>
                </a:cubicBezTo>
                <a:cubicBezTo>
                  <a:pt x="235" y="52"/>
                  <a:pt x="232" y="54"/>
                  <a:pt x="231" y="53"/>
                </a:cubicBezTo>
                <a:cubicBezTo>
                  <a:pt x="231" y="56"/>
                  <a:pt x="229" y="58"/>
                  <a:pt x="227" y="60"/>
                </a:cubicBezTo>
                <a:cubicBezTo>
                  <a:pt x="227" y="61"/>
                  <a:pt x="227" y="61"/>
                  <a:pt x="227" y="61"/>
                </a:cubicBezTo>
                <a:cubicBezTo>
                  <a:pt x="226" y="62"/>
                  <a:pt x="226" y="62"/>
                  <a:pt x="226" y="62"/>
                </a:cubicBezTo>
                <a:cubicBezTo>
                  <a:pt x="228" y="63"/>
                  <a:pt x="230" y="64"/>
                  <a:pt x="232" y="65"/>
                </a:cubicBezTo>
                <a:lnTo>
                  <a:pt x="226" y="72"/>
                </a:lnTo>
                <a:lnTo>
                  <a:pt x="221" y="77"/>
                </a:lnTo>
                <a:lnTo>
                  <a:pt x="220" y="72"/>
                </a:lnTo>
                <a:lnTo>
                  <a:pt x="220" y="69"/>
                </a:lnTo>
                <a:lnTo>
                  <a:pt x="222" y="67"/>
                </a:lnTo>
                <a:lnTo>
                  <a:pt x="220" y="66"/>
                </a:lnTo>
                <a:lnTo>
                  <a:pt x="219" y="64"/>
                </a:lnTo>
                <a:lnTo>
                  <a:pt x="217" y="66"/>
                </a:lnTo>
                <a:lnTo>
                  <a:pt x="215" y="67"/>
                </a:lnTo>
                <a:lnTo>
                  <a:pt x="217" y="69"/>
                </a:lnTo>
                <a:lnTo>
                  <a:pt x="217" y="72"/>
                </a:lnTo>
                <a:lnTo>
                  <a:pt x="216" y="77"/>
                </a:lnTo>
                <a:lnTo>
                  <a:pt x="211" y="72"/>
                </a:lnTo>
                <a:lnTo>
                  <a:pt x="205" y="65"/>
                </a:lnTo>
                <a:cubicBezTo>
                  <a:pt x="207" y="64"/>
                  <a:pt x="209" y="63"/>
                  <a:pt x="211" y="62"/>
                </a:cubicBezTo>
                <a:cubicBezTo>
                  <a:pt x="211" y="62"/>
                  <a:pt x="211" y="62"/>
                  <a:pt x="210" y="61"/>
                </a:cubicBezTo>
                <a:cubicBezTo>
                  <a:pt x="210" y="61"/>
                  <a:pt x="210" y="61"/>
                  <a:pt x="209" y="60"/>
                </a:cubicBezTo>
                <a:cubicBezTo>
                  <a:pt x="208" y="58"/>
                  <a:pt x="206" y="56"/>
                  <a:pt x="206" y="53"/>
                </a:cubicBezTo>
                <a:cubicBezTo>
                  <a:pt x="205" y="54"/>
                  <a:pt x="202" y="52"/>
                  <a:pt x="202" y="50"/>
                </a:cubicBezTo>
                <a:cubicBezTo>
                  <a:pt x="202" y="49"/>
                  <a:pt x="202" y="47"/>
                  <a:pt x="203" y="47"/>
                </a:cubicBezTo>
                <a:close/>
                <a:moveTo>
                  <a:pt x="192" y="86"/>
                </a:moveTo>
                <a:cubicBezTo>
                  <a:pt x="193" y="81"/>
                  <a:pt x="194" y="76"/>
                  <a:pt x="197" y="72"/>
                </a:cubicBezTo>
                <a:cubicBezTo>
                  <a:pt x="199" y="70"/>
                  <a:pt x="201" y="68"/>
                  <a:pt x="203" y="66"/>
                </a:cubicBezTo>
                <a:lnTo>
                  <a:pt x="208" y="72"/>
                </a:lnTo>
                <a:lnTo>
                  <a:pt x="218" y="83"/>
                </a:lnTo>
                <a:cubicBezTo>
                  <a:pt x="218" y="83"/>
                  <a:pt x="218" y="84"/>
                  <a:pt x="219" y="84"/>
                </a:cubicBezTo>
                <a:lnTo>
                  <a:pt x="219" y="84"/>
                </a:lnTo>
                <a:cubicBezTo>
                  <a:pt x="219" y="84"/>
                  <a:pt x="219" y="83"/>
                  <a:pt x="220" y="83"/>
                </a:cubicBezTo>
                <a:lnTo>
                  <a:pt x="229" y="72"/>
                </a:lnTo>
                <a:lnTo>
                  <a:pt x="234" y="66"/>
                </a:lnTo>
                <a:cubicBezTo>
                  <a:pt x="236" y="68"/>
                  <a:pt x="238" y="70"/>
                  <a:pt x="240" y="72"/>
                </a:cubicBezTo>
                <a:cubicBezTo>
                  <a:pt x="243" y="76"/>
                  <a:pt x="245" y="81"/>
                  <a:pt x="245" y="86"/>
                </a:cubicBezTo>
                <a:lnTo>
                  <a:pt x="192" y="86"/>
                </a:lnTo>
                <a:close/>
                <a:moveTo>
                  <a:pt x="105" y="154"/>
                </a:moveTo>
                <a:cubicBezTo>
                  <a:pt x="105" y="129"/>
                  <a:pt x="91" y="119"/>
                  <a:pt x="75" y="119"/>
                </a:cubicBezTo>
                <a:cubicBezTo>
                  <a:pt x="58" y="119"/>
                  <a:pt x="44" y="129"/>
                  <a:pt x="44" y="154"/>
                </a:cubicBezTo>
                <a:lnTo>
                  <a:pt x="44" y="188"/>
                </a:lnTo>
                <a:cubicBezTo>
                  <a:pt x="39" y="195"/>
                  <a:pt x="36" y="203"/>
                  <a:pt x="36" y="211"/>
                </a:cubicBezTo>
                <a:lnTo>
                  <a:pt x="36" y="213"/>
                </a:lnTo>
                <a:lnTo>
                  <a:pt x="113" y="213"/>
                </a:lnTo>
                <a:lnTo>
                  <a:pt x="113" y="211"/>
                </a:lnTo>
                <a:cubicBezTo>
                  <a:pt x="113" y="203"/>
                  <a:pt x="110" y="195"/>
                  <a:pt x="105" y="188"/>
                </a:cubicBezTo>
                <a:lnTo>
                  <a:pt x="105" y="154"/>
                </a:lnTo>
                <a:lnTo>
                  <a:pt x="105" y="154"/>
                </a:lnTo>
                <a:close/>
                <a:moveTo>
                  <a:pt x="54" y="156"/>
                </a:moveTo>
                <a:cubicBezTo>
                  <a:pt x="54" y="156"/>
                  <a:pt x="54" y="156"/>
                  <a:pt x="55" y="156"/>
                </a:cubicBezTo>
                <a:lnTo>
                  <a:pt x="55" y="154"/>
                </a:lnTo>
                <a:lnTo>
                  <a:pt x="57" y="154"/>
                </a:lnTo>
                <a:cubicBezTo>
                  <a:pt x="67" y="154"/>
                  <a:pt x="75" y="150"/>
                  <a:pt x="80" y="144"/>
                </a:cubicBezTo>
                <a:cubicBezTo>
                  <a:pt x="83" y="148"/>
                  <a:pt x="88" y="151"/>
                  <a:pt x="94" y="153"/>
                </a:cubicBezTo>
                <a:lnTo>
                  <a:pt x="94" y="156"/>
                </a:lnTo>
                <a:cubicBezTo>
                  <a:pt x="95" y="156"/>
                  <a:pt x="95" y="156"/>
                  <a:pt x="96" y="156"/>
                </a:cubicBezTo>
                <a:cubicBezTo>
                  <a:pt x="97" y="157"/>
                  <a:pt x="98" y="159"/>
                  <a:pt x="97" y="161"/>
                </a:cubicBezTo>
                <a:cubicBezTo>
                  <a:pt x="96" y="164"/>
                  <a:pt x="93" y="166"/>
                  <a:pt x="92" y="165"/>
                </a:cubicBezTo>
                <a:cubicBezTo>
                  <a:pt x="91" y="169"/>
                  <a:pt x="89" y="172"/>
                  <a:pt x="87" y="175"/>
                </a:cubicBezTo>
                <a:cubicBezTo>
                  <a:pt x="86" y="175"/>
                  <a:pt x="86" y="176"/>
                  <a:pt x="86" y="176"/>
                </a:cubicBezTo>
                <a:cubicBezTo>
                  <a:pt x="85" y="177"/>
                  <a:pt x="85" y="177"/>
                  <a:pt x="84" y="177"/>
                </a:cubicBezTo>
                <a:cubicBezTo>
                  <a:pt x="87" y="178"/>
                  <a:pt x="90" y="179"/>
                  <a:pt x="93" y="181"/>
                </a:cubicBezTo>
                <a:lnTo>
                  <a:pt x="85" y="191"/>
                </a:lnTo>
                <a:lnTo>
                  <a:pt x="79" y="198"/>
                </a:lnTo>
                <a:lnTo>
                  <a:pt x="77" y="191"/>
                </a:lnTo>
                <a:lnTo>
                  <a:pt x="76" y="187"/>
                </a:lnTo>
                <a:lnTo>
                  <a:pt x="79" y="184"/>
                </a:lnTo>
                <a:lnTo>
                  <a:pt x="77" y="182"/>
                </a:lnTo>
                <a:lnTo>
                  <a:pt x="75" y="180"/>
                </a:lnTo>
                <a:lnTo>
                  <a:pt x="72" y="182"/>
                </a:lnTo>
                <a:lnTo>
                  <a:pt x="70" y="184"/>
                </a:lnTo>
                <a:lnTo>
                  <a:pt x="73" y="187"/>
                </a:lnTo>
                <a:lnTo>
                  <a:pt x="72" y="191"/>
                </a:lnTo>
                <a:lnTo>
                  <a:pt x="71" y="197"/>
                </a:lnTo>
                <a:lnTo>
                  <a:pt x="65" y="191"/>
                </a:lnTo>
                <a:lnTo>
                  <a:pt x="56" y="181"/>
                </a:lnTo>
                <a:cubicBezTo>
                  <a:pt x="59" y="180"/>
                  <a:pt x="62" y="178"/>
                  <a:pt x="65" y="177"/>
                </a:cubicBezTo>
                <a:cubicBezTo>
                  <a:pt x="64" y="177"/>
                  <a:pt x="64" y="177"/>
                  <a:pt x="64" y="176"/>
                </a:cubicBezTo>
                <a:cubicBezTo>
                  <a:pt x="63" y="176"/>
                  <a:pt x="63" y="175"/>
                  <a:pt x="62" y="175"/>
                </a:cubicBezTo>
                <a:cubicBezTo>
                  <a:pt x="60" y="172"/>
                  <a:pt x="58" y="169"/>
                  <a:pt x="57" y="165"/>
                </a:cubicBezTo>
                <a:cubicBezTo>
                  <a:pt x="56" y="166"/>
                  <a:pt x="53" y="164"/>
                  <a:pt x="52" y="161"/>
                </a:cubicBezTo>
                <a:cubicBezTo>
                  <a:pt x="52" y="159"/>
                  <a:pt x="52" y="157"/>
                  <a:pt x="54" y="156"/>
                </a:cubicBezTo>
                <a:close/>
                <a:moveTo>
                  <a:pt x="110" y="210"/>
                </a:moveTo>
                <a:lnTo>
                  <a:pt x="39" y="210"/>
                </a:lnTo>
                <a:cubicBezTo>
                  <a:pt x="40" y="203"/>
                  <a:pt x="42" y="196"/>
                  <a:pt x="46" y="191"/>
                </a:cubicBezTo>
                <a:cubicBezTo>
                  <a:pt x="48" y="188"/>
                  <a:pt x="51" y="185"/>
                  <a:pt x="54" y="183"/>
                </a:cubicBezTo>
                <a:lnTo>
                  <a:pt x="61" y="191"/>
                </a:lnTo>
                <a:lnTo>
                  <a:pt x="74" y="205"/>
                </a:lnTo>
                <a:cubicBezTo>
                  <a:pt x="74" y="206"/>
                  <a:pt x="75" y="206"/>
                  <a:pt x="75" y="206"/>
                </a:cubicBezTo>
                <a:lnTo>
                  <a:pt x="75" y="206"/>
                </a:lnTo>
                <a:cubicBezTo>
                  <a:pt x="75" y="206"/>
                  <a:pt x="76" y="206"/>
                  <a:pt x="76" y="205"/>
                </a:cubicBezTo>
                <a:lnTo>
                  <a:pt x="89" y="191"/>
                </a:lnTo>
                <a:lnTo>
                  <a:pt x="95" y="183"/>
                </a:lnTo>
                <a:cubicBezTo>
                  <a:pt x="98" y="185"/>
                  <a:pt x="101" y="188"/>
                  <a:pt x="103" y="191"/>
                </a:cubicBezTo>
                <a:cubicBezTo>
                  <a:pt x="107" y="196"/>
                  <a:pt x="110" y="203"/>
                  <a:pt x="110" y="210"/>
                </a:cubicBezTo>
                <a:close/>
                <a:moveTo>
                  <a:pt x="285" y="292"/>
                </a:moveTo>
                <a:cubicBezTo>
                  <a:pt x="285" y="254"/>
                  <a:pt x="265" y="240"/>
                  <a:pt x="240" y="240"/>
                </a:cubicBezTo>
                <a:cubicBezTo>
                  <a:pt x="216" y="240"/>
                  <a:pt x="196" y="254"/>
                  <a:pt x="196" y="292"/>
                </a:cubicBezTo>
                <a:lnTo>
                  <a:pt x="196" y="341"/>
                </a:lnTo>
                <a:cubicBezTo>
                  <a:pt x="189" y="350"/>
                  <a:pt x="185" y="362"/>
                  <a:pt x="185" y="375"/>
                </a:cubicBezTo>
                <a:lnTo>
                  <a:pt x="185" y="377"/>
                </a:lnTo>
                <a:lnTo>
                  <a:pt x="296" y="377"/>
                </a:lnTo>
                <a:lnTo>
                  <a:pt x="296" y="375"/>
                </a:lnTo>
                <a:cubicBezTo>
                  <a:pt x="296" y="362"/>
                  <a:pt x="292" y="350"/>
                  <a:pt x="285" y="341"/>
                </a:cubicBezTo>
                <a:lnTo>
                  <a:pt x="285" y="292"/>
                </a:lnTo>
                <a:lnTo>
                  <a:pt x="285" y="292"/>
                </a:lnTo>
                <a:close/>
                <a:moveTo>
                  <a:pt x="210" y="294"/>
                </a:moveTo>
                <a:cubicBezTo>
                  <a:pt x="210" y="294"/>
                  <a:pt x="211" y="294"/>
                  <a:pt x="212" y="294"/>
                </a:cubicBezTo>
                <a:lnTo>
                  <a:pt x="212" y="291"/>
                </a:lnTo>
                <a:lnTo>
                  <a:pt x="215" y="290"/>
                </a:lnTo>
                <a:cubicBezTo>
                  <a:pt x="229" y="290"/>
                  <a:pt x="241" y="285"/>
                  <a:pt x="248" y="276"/>
                </a:cubicBezTo>
                <a:cubicBezTo>
                  <a:pt x="253" y="282"/>
                  <a:pt x="260" y="287"/>
                  <a:pt x="269" y="289"/>
                </a:cubicBezTo>
                <a:lnTo>
                  <a:pt x="269" y="294"/>
                </a:lnTo>
                <a:cubicBezTo>
                  <a:pt x="270" y="294"/>
                  <a:pt x="270" y="294"/>
                  <a:pt x="271" y="294"/>
                </a:cubicBezTo>
                <a:cubicBezTo>
                  <a:pt x="273" y="295"/>
                  <a:pt x="274" y="298"/>
                  <a:pt x="273" y="302"/>
                </a:cubicBezTo>
                <a:cubicBezTo>
                  <a:pt x="272" y="306"/>
                  <a:pt x="268" y="308"/>
                  <a:pt x="266" y="308"/>
                </a:cubicBezTo>
                <a:cubicBezTo>
                  <a:pt x="265" y="312"/>
                  <a:pt x="262" y="317"/>
                  <a:pt x="258" y="322"/>
                </a:cubicBezTo>
                <a:cubicBezTo>
                  <a:pt x="258" y="322"/>
                  <a:pt x="257" y="323"/>
                  <a:pt x="257" y="323"/>
                </a:cubicBezTo>
                <a:cubicBezTo>
                  <a:pt x="256" y="324"/>
                  <a:pt x="255" y="325"/>
                  <a:pt x="255" y="325"/>
                </a:cubicBezTo>
                <a:cubicBezTo>
                  <a:pt x="259" y="326"/>
                  <a:pt x="263" y="328"/>
                  <a:pt x="267" y="331"/>
                </a:cubicBezTo>
                <a:lnTo>
                  <a:pt x="255" y="344"/>
                </a:lnTo>
                <a:lnTo>
                  <a:pt x="246" y="355"/>
                </a:lnTo>
                <a:lnTo>
                  <a:pt x="244" y="344"/>
                </a:lnTo>
                <a:lnTo>
                  <a:pt x="243" y="339"/>
                </a:lnTo>
                <a:lnTo>
                  <a:pt x="247" y="335"/>
                </a:lnTo>
                <a:lnTo>
                  <a:pt x="244" y="332"/>
                </a:lnTo>
                <a:lnTo>
                  <a:pt x="240" y="328"/>
                </a:lnTo>
                <a:lnTo>
                  <a:pt x="237" y="332"/>
                </a:lnTo>
                <a:lnTo>
                  <a:pt x="234" y="335"/>
                </a:lnTo>
                <a:lnTo>
                  <a:pt x="238" y="339"/>
                </a:lnTo>
                <a:lnTo>
                  <a:pt x="237" y="344"/>
                </a:lnTo>
                <a:lnTo>
                  <a:pt x="235" y="354"/>
                </a:lnTo>
                <a:lnTo>
                  <a:pt x="226" y="344"/>
                </a:lnTo>
                <a:lnTo>
                  <a:pt x="214" y="331"/>
                </a:lnTo>
                <a:cubicBezTo>
                  <a:pt x="218" y="328"/>
                  <a:pt x="222" y="326"/>
                  <a:pt x="226" y="325"/>
                </a:cubicBezTo>
                <a:cubicBezTo>
                  <a:pt x="225" y="325"/>
                  <a:pt x="225" y="324"/>
                  <a:pt x="224" y="323"/>
                </a:cubicBezTo>
                <a:cubicBezTo>
                  <a:pt x="224" y="323"/>
                  <a:pt x="223" y="322"/>
                  <a:pt x="223" y="322"/>
                </a:cubicBezTo>
                <a:cubicBezTo>
                  <a:pt x="219" y="317"/>
                  <a:pt x="217" y="312"/>
                  <a:pt x="215" y="308"/>
                </a:cubicBezTo>
                <a:cubicBezTo>
                  <a:pt x="213" y="308"/>
                  <a:pt x="209" y="306"/>
                  <a:pt x="208" y="302"/>
                </a:cubicBezTo>
                <a:cubicBezTo>
                  <a:pt x="207" y="298"/>
                  <a:pt x="208" y="295"/>
                  <a:pt x="210" y="294"/>
                </a:cubicBezTo>
                <a:close/>
                <a:moveTo>
                  <a:pt x="292" y="372"/>
                </a:moveTo>
                <a:lnTo>
                  <a:pt x="189" y="372"/>
                </a:lnTo>
                <a:cubicBezTo>
                  <a:pt x="190" y="362"/>
                  <a:pt x="193" y="352"/>
                  <a:pt x="199" y="344"/>
                </a:cubicBezTo>
                <a:cubicBezTo>
                  <a:pt x="202" y="340"/>
                  <a:pt x="206" y="336"/>
                  <a:pt x="210" y="333"/>
                </a:cubicBezTo>
                <a:lnTo>
                  <a:pt x="220" y="344"/>
                </a:lnTo>
                <a:lnTo>
                  <a:pt x="239" y="366"/>
                </a:lnTo>
                <a:cubicBezTo>
                  <a:pt x="240" y="366"/>
                  <a:pt x="240" y="367"/>
                  <a:pt x="241" y="367"/>
                </a:cubicBezTo>
                <a:lnTo>
                  <a:pt x="241" y="367"/>
                </a:lnTo>
                <a:cubicBezTo>
                  <a:pt x="242" y="367"/>
                  <a:pt x="242" y="366"/>
                  <a:pt x="243" y="366"/>
                </a:cubicBezTo>
                <a:lnTo>
                  <a:pt x="261" y="344"/>
                </a:lnTo>
                <a:lnTo>
                  <a:pt x="271" y="333"/>
                </a:lnTo>
                <a:cubicBezTo>
                  <a:pt x="275" y="336"/>
                  <a:pt x="279" y="340"/>
                  <a:pt x="282" y="344"/>
                </a:cubicBezTo>
                <a:cubicBezTo>
                  <a:pt x="288" y="352"/>
                  <a:pt x="291" y="362"/>
                  <a:pt x="292" y="372"/>
                </a:cubicBezTo>
                <a:close/>
              </a:path>
            </a:pathLst>
          </a:custGeom>
          <a:solidFill>
            <a:schemeClr val="bg1"/>
          </a:solidFill>
          <a:ln>
            <a:noFill/>
          </a:ln>
        </p:spPr>
      </p:sp>
      <p:sp>
        <p:nvSpPr>
          <p:cNvPr id="39" name="newspaper_91016"/>
          <p:cNvSpPr>
            <a:spLocks noChangeAspect="1"/>
          </p:cNvSpPr>
          <p:nvPr/>
        </p:nvSpPr>
        <p:spPr bwMode="auto">
          <a:xfrm>
            <a:off x="10338968" y="3539924"/>
            <a:ext cx="719195" cy="737347"/>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 name="T72" fmla="*/ 472622 w 604011"/>
              <a:gd name="T73" fmla="*/ 472622 w 604011"/>
              <a:gd name="T74" fmla="*/ 472622 w 604011"/>
              <a:gd name="T75" fmla="*/ 472622 w 604011"/>
              <a:gd name="T76" fmla="*/ 472622 w 604011"/>
              <a:gd name="T77" fmla="*/ 472622 w 604011"/>
              <a:gd name="T78" fmla="*/ 472622 w 604011"/>
              <a:gd name="T79" fmla="*/ 472622 w 604011"/>
              <a:gd name="T80" fmla="*/ 472622 w 604011"/>
              <a:gd name="T81" fmla="*/ 472622 w 604011"/>
              <a:gd name="T82" fmla="*/ 472622 w 604011"/>
              <a:gd name="T83" fmla="*/ 472622 w 604011"/>
              <a:gd name="T84" fmla="*/ 472622 w 604011"/>
              <a:gd name="T85" fmla="*/ 472622 w 604011"/>
              <a:gd name="T86" fmla="*/ 472622 w 604011"/>
              <a:gd name="T87" fmla="*/ 472622 w 604011"/>
              <a:gd name="T88" fmla="*/ 472622 w 604011"/>
              <a:gd name="T89" fmla="*/ 472622 w 604011"/>
              <a:gd name="T90" fmla="*/ 472622 w 604011"/>
              <a:gd name="T91" fmla="*/ 472622 w 604011"/>
              <a:gd name="T92" fmla="*/ 472622 w 604011"/>
              <a:gd name="T93" fmla="*/ 472622 w 604011"/>
              <a:gd name="T94" fmla="*/ 472622 w 604011"/>
              <a:gd name="T95" fmla="*/ 472622 w 604011"/>
              <a:gd name="T96" fmla="*/ 472622 w 604011"/>
              <a:gd name="T97" fmla="*/ 472622 w 604011"/>
              <a:gd name="T98" fmla="*/ 472622 w 604011"/>
              <a:gd name="T99" fmla="*/ 472622 w 604011"/>
              <a:gd name="T100" fmla="*/ 472622 w 604011"/>
              <a:gd name="T101" fmla="*/ 472622 w 604011"/>
              <a:gd name="T102" fmla="*/ 472622 w 604011"/>
              <a:gd name="T103" fmla="*/ 472622 w 604011"/>
              <a:gd name="T104" fmla="*/ 472622 w 604011"/>
              <a:gd name="T105" fmla="*/ 472622 w 604011"/>
              <a:gd name="T106" fmla="*/ 472622 w 604011"/>
              <a:gd name="T107" fmla="*/ 472622 w 604011"/>
              <a:gd name="T108" fmla="*/ 472622 w 604011"/>
              <a:gd name="T109" fmla="*/ 472622 w 604011"/>
              <a:gd name="T110" fmla="*/ 472622 w 604011"/>
              <a:gd name="T111"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28" h="5163">
                <a:moveTo>
                  <a:pt x="3140" y="3600"/>
                </a:moveTo>
                <a:cubicBezTo>
                  <a:pt x="3074" y="3600"/>
                  <a:pt x="3020" y="3547"/>
                  <a:pt x="3020" y="3480"/>
                </a:cubicBezTo>
                <a:lnTo>
                  <a:pt x="3020" y="2102"/>
                </a:lnTo>
                <a:cubicBezTo>
                  <a:pt x="3020" y="2047"/>
                  <a:pt x="2976" y="2002"/>
                  <a:pt x="2921" y="2002"/>
                </a:cubicBezTo>
                <a:lnTo>
                  <a:pt x="2701" y="2002"/>
                </a:lnTo>
                <a:cubicBezTo>
                  <a:pt x="2635" y="2002"/>
                  <a:pt x="2581" y="1948"/>
                  <a:pt x="2581" y="1882"/>
                </a:cubicBezTo>
                <a:cubicBezTo>
                  <a:pt x="2581" y="1816"/>
                  <a:pt x="2635" y="1762"/>
                  <a:pt x="2701" y="1762"/>
                </a:cubicBezTo>
                <a:lnTo>
                  <a:pt x="2921" y="1762"/>
                </a:lnTo>
                <a:cubicBezTo>
                  <a:pt x="3108" y="1762"/>
                  <a:pt x="3260" y="1915"/>
                  <a:pt x="3260" y="2102"/>
                </a:cubicBezTo>
                <a:lnTo>
                  <a:pt x="3260" y="3480"/>
                </a:lnTo>
                <a:cubicBezTo>
                  <a:pt x="3260" y="3547"/>
                  <a:pt x="3207" y="3600"/>
                  <a:pt x="3140" y="3600"/>
                </a:cubicBezTo>
                <a:close/>
                <a:moveTo>
                  <a:pt x="4908" y="1061"/>
                </a:moveTo>
                <a:lnTo>
                  <a:pt x="4462" y="1061"/>
                </a:lnTo>
                <a:cubicBezTo>
                  <a:pt x="4396" y="1061"/>
                  <a:pt x="4342" y="1114"/>
                  <a:pt x="4342" y="1181"/>
                </a:cubicBezTo>
                <a:cubicBezTo>
                  <a:pt x="4342" y="1247"/>
                  <a:pt x="4396" y="1301"/>
                  <a:pt x="4462" y="1301"/>
                </a:cubicBezTo>
                <a:lnTo>
                  <a:pt x="4788" y="1301"/>
                </a:lnTo>
                <a:lnTo>
                  <a:pt x="4788" y="3714"/>
                </a:lnTo>
                <a:cubicBezTo>
                  <a:pt x="4788" y="3914"/>
                  <a:pt x="4625" y="4078"/>
                  <a:pt x="4424" y="4078"/>
                </a:cubicBezTo>
                <a:cubicBezTo>
                  <a:pt x="4223" y="4078"/>
                  <a:pt x="4060" y="3914"/>
                  <a:pt x="4060" y="3714"/>
                </a:cubicBezTo>
                <a:lnTo>
                  <a:pt x="4060" y="757"/>
                </a:lnTo>
                <a:cubicBezTo>
                  <a:pt x="4060" y="339"/>
                  <a:pt x="3720" y="0"/>
                  <a:pt x="3303" y="0"/>
                </a:cubicBezTo>
                <a:lnTo>
                  <a:pt x="120" y="0"/>
                </a:lnTo>
                <a:cubicBezTo>
                  <a:pt x="54" y="0"/>
                  <a:pt x="0" y="54"/>
                  <a:pt x="0" y="120"/>
                </a:cubicBezTo>
                <a:lnTo>
                  <a:pt x="0" y="3561"/>
                </a:lnTo>
                <a:cubicBezTo>
                  <a:pt x="0" y="3978"/>
                  <a:pt x="340" y="4318"/>
                  <a:pt x="757" y="4318"/>
                </a:cubicBezTo>
                <a:lnTo>
                  <a:pt x="2118" y="4318"/>
                </a:lnTo>
                <a:cubicBezTo>
                  <a:pt x="2184" y="4318"/>
                  <a:pt x="2238" y="4264"/>
                  <a:pt x="2238" y="4198"/>
                </a:cubicBezTo>
                <a:cubicBezTo>
                  <a:pt x="2238" y="4132"/>
                  <a:pt x="2184" y="4078"/>
                  <a:pt x="2118" y="4078"/>
                </a:cubicBezTo>
                <a:lnTo>
                  <a:pt x="757" y="4078"/>
                </a:lnTo>
                <a:cubicBezTo>
                  <a:pt x="472" y="4078"/>
                  <a:pt x="240" y="3846"/>
                  <a:pt x="240" y="3561"/>
                </a:cubicBezTo>
                <a:lnTo>
                  <a:pt x="240" y="240"/>
                </a:lnTo>
                <a:lnTo>
                  <a:pt x="3303" y="240"/>
                </a:lnTo>
                <a:cubicBezTo>
                  <a:pt x="3588" y="240"/>
                  <a:pt x="3820" y="472"/>
                  <a:pt x="3820" y="757"/>
                </a:cubicBezTo>
                <a:lnTo>
                  <a:pt x="3820" y="3714"/>
                </a:lnTo>
                <a:cubicBezTo>
                  <a:pt x="3820" y="3850"/>
                  <a:pt x="3865" y="3976"/>
                  <a:pt x="3942" y="4078"/>
                </a:cubicBezTo>
                <a:lnTo>
                  <a:pt x="3280" y="4078"/>
                </a:lnTo>
                <a:cubicBezTo>
                  <a:pt x="3214" y="4078"/>
                  <a:pt x="3160" y="4132"/>
                  <a:pt x="3160" y="4198"/>
                </a:cubicBezTo>
                <a:cubicBezTo>
                  <a:pt x="3160" y="4264"/>
                  <a:pt x="3214" y="4318"/>
                  <a:pt x="3280" y="4318"/>
                </a:cubicBezTo>
                <a:lnTo>
                  <a:pt x="4424" y="4318"/>
                </a:lnTo>
                <a:cubicBezTo>
                  <a:pt x="4757" y="4318"/>
                  <a:pt x="5028" y="4047"/>
                  <a:pt x="5028" y="3714"/>
                </a:cubicBezTo>
                <a:lnTo>
                  <a:pt x="5028" y="1181"/>
                </a:lnTo>
                <a:cubicBezTo>
                  <a:pt x="5028" y="1114"/>
                  <a:pt x="4974" y="1061"/>
                  <a:pt x="4908" y="1061"/>
                </a:cubicBezTo>
                <a:close/>
                <a:moveTo>
                  <a:pt x="2701" y="2200"/>
                </a:moveTo>
                <a:cubicBezTo>
                  <a:pt x="2635" y="2200"/>
                  <a:pt x="2581" y="2254"/>
                  <a:pt x="2581" y="2320"/>
                </a:cubicBezTo>
                <a:lnTo>
                  <a:pt x="2581" y="4616"/>
                </a:lnTo>
                <a:cubicBezTo>
                  <a:pt x="2581" y="4682"/>
                  <a:pt x="2635" y="4736"/>
                  <a:pt x="2701" y="4736"/>
                </a:cubicBezTo>
                <a:cubicBezTo>
                  <a:pt x="2767" y="4736"/>
                  <a:pt x="2821" y="4682"/>
                  <a:pt x="2821" y="4616"/>
                </a:cubicBezTo>
                <a:lnTo>
                  <a:pt x="2821" y="2320"/>
                </a:lnTo>
                <a:cubicBezTo>
                  <a:pt x="2821" y="2254"/>
                  <a:pt x="2767" y="2200"/>
                  <a:pt x="2701" y="2200"/>
                </a:cubicBezTo>
                <a:close/>
                <a:moveTo>
                  <a:pt x="2701" y="4901"/>
                </a:moveTo>
                <a:cubicBezTo>
                  <a:pt x="2635" y="4901"/>
                  <a:pt x="2581" y="4955"/>
                  <a:pt x="2581" y="5021"/>
                </a:cubicBezTo>
                <a:lnTo>
                  <a:pt x="2581" y="5043"/>
                </a:lnTo>
                <a:cubicBezTo>
                  <a:pt x="2581" y="5109"/>
                  <a:pt x="2635" y="5163"/>
                  <a:pt x="2701" y="5163"/>
                </a:cubicBezTo>
                <a:cubicBezTo>
                  <a:pt x="2767" y="5163"/>
                  <a:pt x="2821" y="5109"/>
                  <a:pt x="2821" y="5043"/>
                </a:cubicBezTo>
                <a:lnTo>
                  <a:pt x="2821" y="5021"/>
                </a:lnTo>
                <a:cubicBezTo>
                  <a:pt x="2821" y="4955"/>
                  <a:pt x="2767" y="4901"/>
                  <a:pt x="2701" y="4901"/>
                </a:cubicBezTo>
                <a:close/>
                <a:moveTo>
                  <a:pt x="2070" y="845"/>
                </a:moveTo>
                <a:lnTo>
                  <a:pt x="3120" y="845"/>
                </a:lnTo>
                <a:cubicBezTo>
                  <a:pt x="3186" y="845"/>
                  <a:pt x="3240" y="791"/>
                  <a:pt x="3240" y="725"/>
                </a:cubicBezTo>
                <a:cubicBezTo>
                  <a:pt x="3240" y="659"/>
                  <a:pt x="3186" y="605"/>
                  <a:pt x="3120" y="605"/>
                </a:cubicBezTo>
                <a:lnTo>
                  <a:pt x="2070" y="605"/>
                </a:lnTo>
                <a:cubicBezTo>
                  <a:pt x="2003" y="605"/>
                  <a:pt x="1950" y="659"/>
                  <a:pt x="1950" y="725"/>
                </a:cubicBezTo>
                <a:cubicBezTo>
                  <a:pt x="1950" y="791"/>
                  <a:pt x="2003" y="845"/>
                  <a:pt x="2070" y="845"/>
                </a:cubicBezTo>
                <a:close/>
                <a:moveTo>
                  <a:pt x="2070" y="1349"/>
                </a:moveTo>
                <a:lnTo>
                  <a:pt x="2621" y="1349"/>
                </a:lnTo>
                <a:cubicBezTo>
                  <a:pt x="2687" y="1349"/>
                  <a:pt x="2741" y="1295"/>
                  <a:pt x="2741" y="1229"/>
                </a:cubicBezTo>
                <a:cubicBezTo>
                  <a:pt x="2741" y="1162"/>
                  <a:pt x="2687" y="1109"/>
                  <a:pt x="2621" y="1109"/>
                </a:cubicBezTo>
                <a:lnTo>
                  <a:pt x="2070" y="1109"/>
                </a:lnTo>
                <a:cubicBezTo>
                  <a:pt x="2003" y="1109"/>
                  <a:pt x="1950" y="1162"/>
                  <a:pt x="1950" y="1229"/>
                </a:cubicBezTo>
                <a:cubicBezTo>
                  <a:pt x="1950" y="1295"/>
                  <a:pt x="2003" y="1349"/>
                  <a:pt x="2070" y="1349"/>
                </a:cubicBezTo>
                <a:close/>
                <a:moveTo>
                  <a:pt x="544" y="1290"/>
                </a:moveTo>
                <a:lnTo>
                  <a:pt x="544" y="664"/>
                </a:lnTo>
                <a:cubicBezTo>
                  <a:pt x="544" y="597"/>
                  <a:pt x="598" y="544"/>
                  <a:pt x="664" y="544"/>
                </a:cubicBezTo>
                <a:lnTo>
                  <a:pt x="1291" y="544"/>
                </a:lnTo>
                <a:cubicBezTo>
                  <a:pt x="1357" y="544"/>
                  <a:pt x="1411" y="597"/>
                  <a:pt x="1411" y="664"/>
                </a:cubicBezTo>
                <a:lnTo>
                  <a:pt x="1411" y="1290"/>
                </a:lnTo>
                <a:cubicBezTo>
                  <a:pt x="1411" y="1356"/>
                  <a:pt x="1357" y="1410"/>
                  <a:pt x="1291" y="1410"/>
                </a:cubicBezTo>
                <a:lnTo>
                  <a:pt x="664" y="1410"/>
                </a:lnTo>
                <a:cubicBezTo>
                  <a:pt x="598" y="1410"/>
                  <a:pt x="544" y="1356"/>
                  <a:pt x="544" y="1290"/>
                </a:cubicBezTo>
                <a:close/>
                <a:moveTo>
                  <a:pt x="784" y="1170"/>
                </a:moveTo>
                <a:lnTo>
                  <a:pt x="1171" y="1170"/>
                </a:lnTo>
                <a:lnTo>
                  <a:pt x="1171" y="784"/>
                </a:lnTo>
                <a:lnTo>
                  <a:pt x="784" y="784"/>
                </a:lnTo>
                <a:lnTo>
                  <a:pt x="784" y="1170"/>
                </a:lnTo>
                <a:close/>
                <a:moveTo>
                  <a:pt x="1714" y="1762"/>
                </a:moveTo>
                <a:lnTo>
                  <a:pt x="664" y="1762"/>
                </a:lnTo>
                <a:cubicBezTo>
                  <a:pt x="598" y="1762"/>
                  <a:pt x="544" y="1816"/>
                  <a:pt x="544" y="1882"/>
                </a:cubicBezTo>
                <a:cubicBezTo>
                  <a:pt x="544" y="1949"/>
                  <a:pt x="598" y="2002"/>
                  <a:pt x="664" y="2002"/>
                </a:cubicBezTo>
                <a:lnTo>
                  <a:pt x="1714" y="2002"/>
                </a:lnTo>
                <a:cubicBezTo>
                  <a:pt x="1781" y="2002"/>
                  <a:pt x="1834" y="1949"/>
                  <a:pt x="1834" y="1882"/>
                </a:cubicBezTo>
                <a:cubicBezTo>
                  <a:pt x="1834" y="1816"/>
                  <a:pt x="1781" y="1762"/>
                  <a:pt x="1714" y="1762"/>
                </a:cubicBezTo>
                <a:close/>
                <a:moveTo>
                  <a:pt x="1834" y="2978"/>
                </a:moveTo>
                <a:cubicBezTo>
                  <a:pt x="1834" y="2911"/>
                  <a:pt x="1781" y="2858"/>
                  <a:pt x="1714" y="2858"/>
                </a:cubicBezTo>
                <a:lnTo>
                  <a:pt x="664" y="2858"/>
                </a:lnTo>
                <a:cubicBezTo>
                  <a:pt x="598" y="2858"/>
                  <a:pt x="544" y="2911"/>
                  <a:pt x="544" y="2978"/>
                </a:cubicBezTo>
                <a:cubicBezTo>
                  <a:pt x="544" y="3044"/>
                  <a:pt x="598" y="3098"/>
                  <a:pt x="664" y="3098"/>
                </a:cubicBezTo>
                <a:lnTo>
                  <a:pt x="1714" y="3098"/>
                </a:lnTo>
                <a:cubicBezTo>
                  <a:pt x="1781" y="3098"/>
                  <a:pt x="1834" y="3044"/>
                  <a:pt x="1834" y="2978"/>
                </a:cubicBezTo>
                <a:close/>
                <a:moveTo>
                  <a:pt x="664" y="3361"/>
                </a:moveTo>
                <a:cubicBezTo>
                  <a:pt x="598" y="3361"/>
                  <a:pt x="544" y="3415"/>
                  <a:pt x="544" y="3481"/>
                </a:cubicBezTo>
                <a:cubicBezTo>
                  <a:pt x="544" y="3548"/>
                  <a:pt x="598" y="3601"/>
                  <a:pt x="664" y="3601"/>
                </a:cubicBezTo>
                <a:lnTo>
                  <a:pt x="1215" y="3601"/>
                </a:lnTo>
                <a:cubicBezTo>
                  <a:pt x="1282" y="3601"/>
                  <a:pt x="1335" y="3548"/>
                  <a:pt x="1335" y="3481"/>
                </a:cubicBezTo>
                <a:cubicBezTo>
                  <a:pt x="1335" y="3415"/>
                  <a:pt x="1282" y="3361"/>
                  <a:pt x="1215" y="3361"/>
                </a:cubicBezTo>
                <a:lnTo>
                  <a:pt x="664" y="3361"/>
                </a:lnTo>
                <a:close/>
                <a:moveTo>
                  <a:pt x="664" y="2506"/>
                </a:moveTo>
                <a:lnTo>
                  <a:pt x="1215" y="2506"/>
                </a:lnTo>
                <a:cubicBezTo>
                  <a:pt x="1282" y="2506"/>
                  <a:pt x="1335" y="2452"/>
                  <a:pt x="1335" y="2386"/>
                </a:cubicBezTo>
                <a:cubicBezTo>
                  <a:pt x="1335" y="2320"/>
                  <a:pt x="1282" y="2266"/>
                  <a:pt x="1215" y="2266"/>
                </a:cubicBezTo>
                <a:lnTo>
                  <a:pt x="664" y="2266"/>
                </a:lnTo>
                <a:cubicBezTo>
                  <a:pt x="598" y="2266"/>
                  <a:pt x="544" y="2320"/>
                  <a:pt x="544" y="2386"/>
                </a:cubicBezTo>
                <a:cubicBezTo>
                  <a:pt x="544" y="2452"/>
                  <a:pt x="598" y="2506"/>
                  <a:pt x="664" y="2506"/>
                </a:cubicBezTo>
                <a:close/>
              </a:path>
            </a:pathLst>
          </a:custGeom>
          <a:solidFill>
            <a:schemeClr val="bg1"/>
          </a:solidFill>
          <a:ln>
            <a:noFill/>
          </a:ln>
        </p:spPr>
      </p:sp>
      <p:sp>
        <p:nvSpPr>
          <p:cNvPr id="41" name="shared-folder_115794"/>
          <p:cNvSpPr>
            <a:spLocks noChangeAspect="1"/>
          </p:cNvSpPr>
          <p:nvPr/>
        </p:nvSpPr>
        <p:spPr bwMode="auto">
          <a:xfrm>
            <a:off x="1293537" y="3427732"/>
            <a:ext cx="719196" cy="61721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8133" h="521902">
                <a:moveTo>
                  <a:pt x="304032" y="341857"/>
                </a:moveTo>
                <a:cubicBezTo>
                  <a:pt x="259974" y="341857"/>
                  <a:pt x="223485" y="375178"/>
                  <a:pt x="218633" y="417992"/>
                </a:cubicBezTo>
                <a:lnTo>
                  <a:pt x="389527" y="417992"/>
                </a:lnTo>
                <a:cubicBezTo>
                  <a:pt x="384675" y="375178"/>
                  <a:pt x="348187" y="341857"/>
                  <a:pt x="304032" y="341857"/>
                </a:cubicBezTo>
                <a:close/>
                <a:moveTo>
                  <a:pt x="304032" y="322484"/>
                </a:moveTo>
                <a:cubicBezTo>
                  <a:pt x="362161" y="322484"/>
                  <a:pt x="409421" y="369657"/>
                  <a:pt x="409421" y="427679"/>
                </a:cubicBezTo>
                <a:cubicBezTo>
                  <a:pt x="409421" y="433006"/>
                  <a:pt x="405151" y="437365"/>
                  <a:pt x="399717" y="437365"/>
                </a:cubicBezTo>
                <a:lnTo>
                  <a:pt x="208347" y="437365"/>
                </a:lnTo>
                <a:cubicBezTo>
                  <a:pt x="203009" y="437365"/>
                  <a:pt x="198642" y="433006"/>
                  <a:pt x="198642" y="427679"/>
                </a:cubicBezTo>
                <a:cubicBezTo>
                  <a:pt x="198642" y="369657"/>
                  <a:pt x="245903" y="322484"/>
                  <a:pt x="304032" y="322484"/>
                </a:cubicBezTo>
                <a:close/>
                <a:moveTo>
                  <a:pt x="436242" y="318956"/>
                </a:moveTo>
                <a:cubicBezTo>
                  <a:pt x="480396" y="318956"/>
                  <a:pt x="516398" y="354803"/>
                  <a:pt x="516398" y="398886"/>
                </a:cubicBezTo>
                <a:cubicBezTo>
                  <a:pt x="516398" y="404214"/>
                  <a:pt x="512031" y="408574"/>
                  <a:pt x="506694" y="408574"/>
                </a:cubicBezTo>
                <a:lnTo>
                  <a:pt x="436242" y="408574"/>
                </a:lnTo>
                <a:cubicBezTo>
                  <a:pt x="430905" y="408574"/>
                  <a:pt x="426538" y="404214"/>
                  <a:pt x="426538" y="398886"/>
                </a:cubicBezTo>
                <a:cubicBezTo>
                  <a:pt x="426538" y="393557"/>
                  <a:pt x="430905" y="389197"/>
                  <a:pt x="436242" y="389197"/>
                </a:cubicBezTo>
                <a:lnTo>
                  <a:pt x="496214" y="389197"/>
                </a:lnTo>
                <a:cubicBezTo>
                  <a:pt x="491556" y="360326"/>
                  <a:pt x="466422" y="338333"/>
                  <a:pt x="436242" y="338333"/>
                </a:cubicBezTo>
                <a:cubicBezTo>
                  <a:pt x="426247" y="338333"/>
                  <a:pt x="416349" y="340755"/>
                  <a:pt x="407615" y="345406"/>
                </a:cubicBezTo>
                <a:cubicBezTo>
                  <a:pt x="402957" y="347925"/>
                  <a:pt x="397037" y="346181"/>
                  <a:pt x="394514" y="341433"/>
                </a:cubicBezTo>
                <a:cubicBezTo>
                  <a:pt x="391991" y="336783"/>
                  <a:pt x="393738" y="330873"/>
                  <a:pt x="398493" y="328354"/>
                </a:cubicBezTo>
                <a:cubicBezTo>
                  <a:pt x="410041" y="322153"/>
                  <a:pt x="423044" y="318956"/>
                  <a:pt x="436242" y="318956"/>
                </a:cubicBezTo>
                <a:close/>
                <a:moveTo>
                  <a:pt x="171724" y="318956"/>
                </a:moveTo>
                <a:cubicBezTo>
                  <a:pt x="184921" y="318956"/>
                  <a:pt x="198022" y="322153"/>
                  <a:pt x="209570" y="328354"/>
                </a:cubicBezTo>
                <a:cubicBezTo>
                  <a:pt x="214228" y="330873"/>
                  <a:pt x="216072" y="336783"/>
                  <a:pt x="213549" y="341433"/>
                </a:cubicBezTo>
                <a:cubicBezTo>
                  <a:pt x="210929" y="346181"/>
                  <a:pt x="205107" y="347925"/>
                  <a:pt x="200352" y="345406"/>
                </a:cubicBezTo>
                <a:cubicBezTo>
                  <a:pt x="191617" y="340755"/>
                  <a:pt x="181719" y="338333"/>
                  <a:pt x="171724" y="338333"/>
                </a:cubicBezTo>
                <a:cubicBezTo>
                  <a:pt x="141641" y="338333"/>
                  <a:pt x="116507" y="360326"/>
                  <a:pt x="111849" y="389197"/>
                </a:cubicBezTo>
                <a:lnTo>
                  <a:pt x="172597" y="389197"/>
                </a:lnTo>
                <a:cubicBezTo>
                  <a:pt x="178032" y="389197"/>
                  <a:pt x="182301" y="393557"/>
                  <a:pt x="182301" y="398886"/>
                </a:cubicBezTo>
                <a:cubicBezTo>
                  <a:pt x="182301" y="404214"/>
                  <a:pt x="178032" y="408574"/>
                  <a:pt x="172597" y="408574"/>
                </a:cubicBezTo>
                <a:lnTo>
                  <a:pt x="101369" y="408574"/>
                </a:lnTo>
                <a:cubicBezTo>
                  <a:pt x="96032" y="408574"/>
                  <a:pt x="91665" y="404214"/>
                  <a:pt x="91665" y="398886"/>
                </a:cubicBezTo>
                <a:cubicBezTo>
                  <a:pt x="91665" y="354803"/>
                  <a:pt x="127570" y="318956"/>
                  <a:pt x="171724" y="318956"/>
                </a:cubicBezTo>
                <a:close/>
                <a:moveTo>
                  <a:pt x="436271" y="221979"/>
                </a:moveTo>
                <a:cubicBezTo>
                  <a:pt x="420261" y="221979"/>
                  <a:pt x="407163" y="235064"/>
                  <a:pt x="407163" y="251058"/>
                </a:cubicBezTo>
                <a:cubicBezTo>
                  <a:pt x="407163" y="267148"/>
                  <a:pt x="420261" y="280234"/>
                  <a:pt x="436271" y="280234"/>
                </a:cubicBezTo>
                <a:cubicBezTo>
                  <a:pt x="452377" y="280234"/>
                  <a:pt x="465379" y="267148"/>
                  <a:pt x="465379" y="251058"/>
                </a:cubicBezTo>
                <a:cubicBezTo>
                  <a:pt x="465379" y="235064"/>
                  <a:pt x="452377" y="221979"/>
                  <a:pt x="436271" y="221979"/>
                </a:cubicBezTo>
                <a:close/>
                <a:moveTo>
                  <a:pt x="171743" y="221979"/>
                </a:moveTo>
                <a:cubicBezTo>
                  <a:pt x="155726" y="221979"/>
                  <a:pt x="142621" y="235064"/>
                  <a:pt x="142621" y="251058"/>
                </a:cubicBezTo>
                <a:cubicBezTo>
                  <a:pt x="142621" y="267148"/>
                  <a:pt x="155726" y="280234"/>
                  <a:pt x="171743" y="280234"/>
                </a:cubicBezTo>
                <a:cubicBezTo>
                  <a:pt x="187857" y="280234"/>
                  <a:pt x="200962" y="267148"/>
                  <a:pt x="200962" y="251058"/>
                </a:cubicBezTo>
                <a:cubicBezTo>
                  <a:pt x="200962" y="235064"/>
                  <a:pt x="187857" y="221979"/>
                  <a:pt x="171743" y="221979"/>
                </a:cubicBezTo>
                <a:close/>
                <a:moveTo>
                  <a:pt x="436271" y="202593"/>
                </a:moveTo>
                <a:cubicBezTo>
                  <a:pt x="463050" y="202593"/>
                  <a:pt x="484784" y="224305"/>
                  <a:pt x="484784" y="251058"/>
                </a:cubicBezTo>
                <a:cubicBezTo>
                  <a:pt x="484784" y="277810"/>
                  <a:pt x="463050" y="299620"/>
                  <a:pt x="436271" y="299620"/>
                </a:cubicBezTo>
                <a:cubicBezTo>
                  <a:pt x="409491" y="299620"/>
                  <a:pt x="387757" y="277810"/>
                  <a:pt x="387757" y="251058"/>
                </a:cubicBezTo>
                <a:cubicBezTo>
                  <a:pt x="387757" y="224305"/>
                  <a:pt x="409491" y="202593"/>
                  <a:pt x="436271" y="202593"/>
                </a:cubicBezTo>
                <a:close/>
                <a:moveTo>
                  <a:pt x="171743" y="202593"/>
                </a:moveTo>
                <a:cubicBezTo>
                  <a:pt x="198535" y="202593"/>
                  <a:pt x="220376" y="224305"/>
                  <a:pt x="220376" y="251058"/>
                </a:cubicBezTo>
                <a:cubicBezTo>
                  <a:pt x="220376" y="277810"/>
                  <a:pt x="198535" y="299620"/>
                  <a:pt x="171743" y="299620"/>
                </a:cubicBezTo>
                <a:cubicBezTo>
                  <a:pt x="145048" y="299620"/>
                  <a:pt x="123207" y="277810"/>
                  <a:pt x="123207" y="251058"/>
                </a:cubicBezTo>
                <a:cubicBezTo>
                  <a:pt x="123207" y="224305"/>
                  <a:pt x="145048" y="202593"/>
                  <a:pt x="171743" y="202593"/>
                </a:cubicBezTo>
                <a:close/>
                <a:moveTo>
                  <a:pt x="304032" y="197691"/>
                </a:moveTo>
                <a:cubicBezTo>
                  <a:pt x="280260" y="197691"/>
                  <a:pt x="260952" y="216967"/>
                  <a:pt x="260952" y="240699"/>
                </a:cubicBezTo>
                <a:cubicBezTo>
                  <a:pt x="260952" y="264333"/>
                  <a:pt x="280260" y="283706"/>
                  <a:pt x="304032" y="283706"/>
                </a:cubicBezTo>
                <a:cubicBezTo>
                  <a:pt x="327803" y="283706"/>
                  <a:pt x="347112" y="264333"/>
                  <a:pt x="347112" y="240699"/>
                </a:cubicBezTo>
                <a:cubicBezTo>
                  <a:pt x="347112" y="216967"/>
                  <a:pt x="327803" y="197691"/>
                  <a:pt x="304032" y="197691"/>
                </a:cubicBezTo>
                <a:close/>
                <a:moveTo>
                  <a:pt x="304032" y="178319"/>
                </a:moveTo>
                <a:cubicBezTo>
                  <a:pt x="338476" y="178319"/>
                  <a:pt x="366517" y="206215"/>
                  <a:pt x="366517" y="240699"/>
                </a:cubicBezTo>
                <a:cubicBezTo>
                  <a:pt x="366517" y="275085"/>
                  <a:pt x="338476" y="303079"/>
                  <a:pt x="304032" y="303079"/>
                </a:cubicBezTo>
                <a:cubicBezTo>
                  <a:pt x="269587" y="303079"/>
                  <a:pt x="241546" y="275085"/>
                  <a:pt x="241546" y="240699"/>
                </a:cubicBezTo>
                <a:cubicBezTo>
                  <a:pt x="241546" y="206215"/>
                  <a:pt x="269587" y="178319"/>
                  <a:pt x="304032" y="178319"/>
                </a:cubicBezTo>
                <a:close/>
                <a:moveTo>
                  <a:pt x="51721" y="19380"/>
                </a:moveTo>
                <a:cubicBezTo>
                  <a:pt x="33963" y="19380"/>
                  <a:pt x="19407" y="33915"/>
                  <a:pt x="19407" y="51744"/>
                </a:cubicBezTo>
                <a:lnTo>
                  <a:pt x="19407" y="502522"/>
                </a:lnTo>
                <a:lnTo>
                  <a:pt x="588726" y="502522"/>
                </a:lnTo>
                <a:lnTo>
                  <a:pt x="588726" y="145349"/>
                </a:lnTo>
                <a:cubicBezTo>
                  <a:pt x="588726" y="127617"/>
                  <a:pt x="574170" y="113082"/>
                  <a:pt x="556315" y="113082"/>
                </a:cubicBezTo>
                <a:lnTo>
                  <a:pt x="304018" y="113082"/>
                </a:lnTo>
                <a:cubicBezTo>
                  <a:pt x="298681" y="113082"/>
                  <a:pt x="294314" y="108721"/>
                  <a:pt x="294314" y="103392"/>
                </a:cubicBezTo>
                <a:lnTo>
                  <a:pt x="294314" y="51744"/>
                </a:lnTo>
                <a:cubicBezTo>
                  <a:pt x="294314" y="33915"/>
                  <a:pt x="279856" y="19380"/>
                  <a:pt x="262001" y="19380"/>
                </a:cubicBezTo>
                <a:close/>
                <a:moveTo>
                  <a:pt x="51721" y="0"/>
                </a:moveTo>
                <a:lnTo>
                  <a:pt x="262001" y="0"/>
                </a:lnTo>
                <a:cubicBezTo>
                  <a:pt x="290530" y="0"/>
                  <a:pt x="313722" y="23256"/>
                  <a:pt x="313722" y="51744"/>
                </a:cubicBezTo>
                <a:lnTo>
                  <a:pt x="313722" y="93702"/>
                </a:lnTo>
                <a:lnTo>
                  <a:pt x="556315" y="93702"/>
                </a:lnTo>
                <a:cubicBezTo>
                  <a:pt x="568542" y="93702"/>
                  <a:pt x="579798" y="97965"/>
                  <a:pt x="588726" y="105039"/>
                </a:cubicBezTo>
                <a:lnTo>
                  <a:pt x="588726" y="93702"/>
                </a:lnTo>
                <a:cubicBezTo>
                  <a:pt x="588726" y="75872"/>
                  <a:pt x="574170" y="61434"/>
                  <a:pt x="556315" y="61434"/>
                </a:cubicBezTo>
                <a:lnTo>
                  <a:pt x="342833" y="61434"/>
                </a:lnTo>
                <a:cubicBezTo>
                  <a:pt x="337496" y="61434"/>
                  <a:pt x="333129" y="57074"/>
                  <a:pt x="333129" y="51744"/>
                </a:cubicBezTo>
                <a:cubicBezTo>
                  <a:pt x="333129" y="46318"/>
                  <a:pt x="337496" y="42054"/>
                  <a:pt x="342833" y="42054"/>
                </a:cubicBezTo>
                <a:lnTo>
                  <a:pt x="556315" y="42054"/>
                </a:lnTo>
                <a:cubicBezTo>
                  <a:pt x="584844" y="42054"/>
                  <a:pt x="608133" y="65213"/>
                  <a:pt x="608133" y="93702"/>
                </a:cubicBezTo>
                <a:lnTo>
                  <a:pt x="608133" y="512212"/>
                </a:lnTo>
                <a:cubicBezTo>
                  <a:pt x="608133" y="517639"/>
                  <a:pt x="603767" y="521902"/>
                  <a:pt x="598429" y="521902"/>
                </a:cubicBezTo>
                <a:lnTo>
                  <a:pt x="9703" y="521902"/>
                </a:lnTo>
                <a:cubicBezTo>
                  <a:pt x="4366" y="521902"/>
                  <a:pt x="0" y="517639"/>
                  <a:pt x="0" y="512212"/>
                </a:cubicBezTo>
                <a:lnTo>
                  <a:pt x="0" y="51744"/>
                </a:lnTo>
                <a:cubicBezTo>
                  <a:pt x="0" y="23256"/>
                  <a:pt x="23192" y="0"/>
                  <a:pt x="51721" y="0"/>
                </a:cubicBezTo>
                <a:close/>
              </a:path>
            </a:pathLst>
          </a:custGeom>
          <a:solidFill>
            <a:schemeClr val="bg1"/>
          </a:solidFill>
          <a:ln>
            <a:noFill/>
          </a:ln>
        </p:spPr>
      </p:sp>
      <p:sp>
        <p:nvSpPr>
          <p:cNvPr id="43" name="椭圆 5"/>
          <p:cNvSpPr/>
          <p:nvPr/>
        </p:nvSpPr>
        <p:spPr>
          <a:xfrm>
            <a:off x="502285" y="1379855"/>
            <a:ext cx="337185" cy="337185"/>
          </a:xfrm>
          <a:prstGeom prst="ellipse">
            <a:avLst/>
          </a:prstGeom>
          <a:gradFill flip="none" rotWithShape="1">
            <a:gsLst>
              <a:gs pos="0">
                <a:srgbClr val="36188E"/>
              </a:gs>
              <a:gs pos="100000">
                <a:srgbClr val="C24191"/>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lstStyle/>
          <a:p>
            <a:pPr algn="r" defTabSz="914400"/>
            <a:endParaRPr lang="zh-CN" altLang="en-US" sz="1400" b="1">
              <a:latin typeface="思源黑体" panose="020B0500000000090000" pitchFamily="34" charset="-122"/>
              <a:ea typeface="思源黑体" panose="020B0500000000090000" pitchFamily="34" charset="-122"/>
              <a:cs typeface="Open Sans" charset="0"/>
              <a:sym typeface="思源黑体" panose="020B0500000000090000" pitchFamily="34" charset="-122"/>
            </a:endParaRPr>
          </a:p>
        </p:txBody>
      </p:sp>
      <p:sp>
        <p:nvSpPr>
          <p:cNvPr id="44" name="文本框 17"/>
          <p:cNvSpPr txBox="1"/>
          <p:nvPr/>
        </p:nvSpPr>
        <p:spPr>
          <a:xfrm>
            <a:off x="1052195" y="1296035"/>
            <a:ext cx="6483985" cy="521970"/>
          </a:xfrm>
          <a:prstGeom prst="rect">
            <a:avLst/>
          </a:prstGeom>
          <a:noFill/>
        </p:spPr>
        <p:txBody>
          <a:bodyPr wrap="square" rtlCol="0">
            <a:spAutoFit/>
          </a:bodyPr>
          <a:lstStyle/>
          <a:p>
            <a:r>
              <a:rPr lang="zh-CN" altLang="en-US" sz="2800" spc="600" dirty="0">
                <a:solidFill>
                  <a:schemeClr val="tx1">
                    <a:lumMod val="75000"/>
                    <a:lumOff val="25000"/>
                  </a:schemeClr>
                </a:solidFill>
                <a:latin typeface="思源黑体 CN Medium" panose="020B0600000000000000" charset="-122"/>
                <a:ea typeface="思源黑体 CN Medium" panose="020B0600000000000000" charset="-122"/>
                <a:sym typeface="思源黑体" panose="020B0500000000090000" pitchFamily="34" charset="-122"/>
              </a:rPr>
              <a:t>申请国外院校有哪些硬实力呢</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2976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1.1.3 </a:t>
            </a:r>
            <a:r>
              <a:rPr lang="zh-CN" altLang="en-US" sz="2000">
                <a:solidFill>
                  <a:schemeClr val="accent1"/>
                </a:solidFill>
                <a:effectLst>
                  <a:outerShdw blurRad="38100" dist="25400" dir="5400000" algn="ctr" rotWithShape="0">
                    <a:srgbClr val="6E747A">
                      <a:alpha val="43000"/>
                    </a:srgbClr>
                  </a:outerShdw>
                </a:effectLst>
              </a:rPr>
              <a:t>出国留学趋势解析</a:t>
            </a:r>
          </a:p>
        </p:txBody>
      </p:sp>
      <p:sp>
        <p:nvSpPr>
          <p:cNvPr id="42" name="文本框 17"/>
          <p:cNvSpPr txBox="1"/>
          <p:nvPr/>
        </p:nvSpPr>
        <p:spPr>
          <a:xfrm>
            <a:off x="6519545" y="718820"/>
            <a:ext cx="4662170" cy="583565"/>
          </a:xfrm>
          <a:prstGeom prst="rect">
            <a:avLst/>
          </a:prstGeom>
          <a:noFill/>
        </p:spPr>
        <p:txBody>
          <a:bodyPr wrap="square" rtlCol="0">
            <a:spAutoFit/>
          </a:bodyPr>
          <a:lstStyle/>
          <a:p>
            <a:r>
              <a:rPr lang="zh-CN" altLang="en-US" sz="3200" spc="600" dirty="0">
                <a:solidFill>
                  <a:schemeClr val="tx1">
                    <a:lumMod val="75000"/>
                    <a:lumOff val="25000"/>
                  </a:schemeClr>
                </a:solidFill>
                <a:latin typeface="思源黑体 CN Medium" panose="020B0600000000000000" charset="-122"/>
                <a:ea typeface="思源黑体 CN Medium" panose="020B0600000000000000" charset="-122"/>
                <a:sym typeface="思源黑体" panose="020B0500000000090000" pitchFamily="34" charset="-122"/>
              </a:rPr>
              <a:t>关于择校的一些建议</a:t>
            </a:r>
          </a:p>
        </p:txBody>
      </p:sp>
      <p:sp>
        <p:nvSpPr>
          <p:cNvPr id="7" name="矩形 1"/>
          <p:cNvSpPr/>
          <p:nvPr/>
        </p:nvSpPr>
        <p:spPr>
          <a:xfrm>
            <a:off x="1268730" y="1302385"/>
            <a:ext cx="11035665" cy="5631180"/>
          </a:xfrm>
          <a:prstGeom prst="rect">
            <a:avLst/>
          </a:prstGeom>
        </p:spPr>
        <p:txBody>
          <a:bodyPr wrap="square">
            <a:spAutoFit/>
          </a:bodyPr>
          <a:lstStyle/>
          <a:p>
            <a:pPr>
              <a:lnSpc>
                <a:spcPct val="200000"/>
              </a:lnSpc>
            </a:pPr>
            <a:r>
              <a:rPr lang="zh-CN" altLang="en-US" sz="2000" b="1" dirty="0">
                <a:solidFill>
                  <a:schemeClr val="accent4"/>
                </a:solidFill>
                <a:latin typeface="微软雅黑" panose="020B0503020204020204" pitchFamily="34" charset="-122"/>
                <a:ea typeface="微软雅黑" panose="020B0503020204020204" pitchFamily="34" charset="-122"/>
              </a:rPr>
              <a:t>一、结合自身院校背景及标化成绩，与目标院校的入学要求做一个基本匹配</a:t>
            </a:r>
          </a:p>
          <a:p>
            <a:pPr>
              <a:lnSpc>
                <a:spcPct val="200000"/>
              </a:lnSpc>
            </a:pPr>
            <a:r>
              <a:rPr lang="zh-CN" altLang="en-US" sz="2000" dirty="0">
                <a:solidFill>
                  <a:schemeClr val="tx1"/>
                </a:solidFill>
                <a:latin typeface="微软雅黑" panose="020B0503020204020204" pitchFamily="34" charset="-122"/>
                <a:ea typeface="微软雅黑" panose="020B0503020204020204" pitchFamily="34" charset="-122"/>
              </a:rPr>
              <a:t>       如果没有达到目标院校的最低入学要求，如何做好国内就业双保险</a:t>
            </a:r>
          </a:p>
          <a:p>
            <a:pPr>
              <a:lnSpc>
                <a:spcPct val="200000"/>
              </a:lnSpc>
            </a:pPr>
            <a:r>
              <a:rPr lang="zh-CN" altLang="en-US" sz="2000" b="1" dirty="0">
                <a:solidFill>
                  <a:schemeClr val="accent4"/>
                </a:solidFill>
                <a:latin typeface="微软雅黑" panose="020B0503020204020204" pitchFamily="34" charset="-122"/>
                <a:ea typeface="微软雅黑" panose="020B0503020204020204" pitchFamily="34" charset="-122"/>
              </a:rPr>
              <a:t>二、结合本科阶段的课程设置，匹配适合自己的专业</a:t>
            </a:r>
          </a:p>
          <a:p>
            <a:pPr>
              <a:lnSpc>
                <a:spcPct val="200000"/>
              </a:lnSpc>
            </a:pPr>
            <a:r>
              <a:rPr lang="zh-CN" altLang="en-US" sz="2000" b="1" dirty="0">
                <a:solidFill>
                  <a:schemeClr val="accent4"/>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一定要自己去了解目标专业的具体介绍，课程设置等等</a:t>
            </a:r>
            <a:endParaRPr lang="zh-CN" altLang="en-US" sz="2000" b="1" dirty="0">
              <a:solidFill>
                <a:schemeClr val="accent4"/>
              </a:solidFill>
              <a:latin typeface="微软雅黑" panose="020B0503020204020204" pitchFamily="34" charset="-122"/>
              <a:ea typeface="微软雅黑" panose="020B0503020204020204" pitchFamily="34" charset="-122"/>
            </a:endParaRPr>
          </a:p>
          <a:p>
            <a:pPr>
              <a:lnSpc>
                <a:spcPct val="200000"/>
              </a:lnSpc>
            </a:pPr>
            <a:r>
              <a:rPr lang="zh-CN" altLang="en-US" sz="2000" b="1" dirty="0">
                <a:solidFill>
                  <a:schemeClr val="accent4"/>
                </a:solidFill>
                <a:latin typeface="微软雅黑" panose="020B0503020204020204" pitchFamily="34" charset="-122"/>
                <a:ea typeface="微软雅黑" panose="020B0503020204020204" pitchFamily="34" charset="-122"/>
              </a:rPr>
              <a:t>三、对于有跨专业申请想法的同学，本科阶段多多补充想申请的专业相关背景</a:t>
            </a:r>
          </a:p>
          <a:p>
            <a:pPr>
              <a:lnSpc>
                <a:spcPct val="200000"/>
              </a:lnSpc>
            </a:pPr>
            <a:r>
              <a:rPr lang="zh-CN" altLang="en-US" sz="2000" b="1" dirty="0">
                <a:solidFill>
                  <a:schemeClr val="accent4"/>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国外院校是非常看重学生跨专业的动机，以及跨专业的资本</a:t>
            </a:r>
            <a:endParaRPr lang="zh-CN" altLang="en-US" sz="2000" b="1" dirty="0">
              <a:solidFill>
                <a:schemeClr val="accent4"/>
              </a:solidFill>
              <a:latin typeface="微软雅黑" panose="020B0503020204020204" pitchFamily="34" charset="-122"/>
              <a:ea typeface="微软雅黑" panose="020B0503020204020204" pitchFamily="34" charset="-122"/>
            </a:endParaRPr>
          </a:p>
          <a:p>
            <a:pPr>
              <a:lnSpc>
                <a:spcPct val="200000"/>
              </a:lnSpc>
            </a:pPr>
            <a:r>
              <a:rPr lang="zh-CN" altLang="en-US" sz="2000" b="1" dirty="0">
                <a:solidFill>
                  <a:schemeClr val="accent4"/>
                </a:solidFill>
                <a:latin typeface="微软雅黑" panose="020B0503020204020204" pitchFamily="34" charset="-122"/>
                <a:ea typeface="微软雅黑" panose="020B0503020204020204" pitchFamily="34" charset="-122"/>
              </a:rPr>
              <a:t>四、确认申请目标院校及专业后，不要盲目跟风</a:t>
            </a:r>
          </a:p>
          <a:p>
            <a:pPr>
              <a:lnSpc>
                <a:spcPct val="200000"/>
              </a:lnSpc>
            </a:pPr>
            <a:r>
              <a:rPr lang="zh-CN" altLang="en-US" sz="2000" b="1" dirty="0">
                <a:solidFill>
                  <a:schemeClr val="accent4"/>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不要抱有侥幸心理，认为可否在顶尖名校里申请一些捡漏专业</a:t>
            </a:r>
            <a:endParaRPr lang="zh-CN" altLang="en-US" sz="2000" b="1" dirty="0">
              <a:solidFill>
                <a:schemeClr val="accent4"/>
              </a:solidFill>
              <a:latin typeface="微软雅黑" panose="020B0503020204020204" pitchFamily="34" charset="-122"/>
              <a:ea typeface="微软雅黑" panose="020B0503020204020204" pitchFamily="34" charset="-122"/>
            </a:endParaRPr>
          </a:p>
          <a:p>
            <a:pPr>
              <a:lnSpc>
                <a:spcPct val="200000"/>
              </a:lnSpc>
            </a:pPr>
            <a:endParaRPr lang="zh-CN" altLang="en-US" sz="2000" b="1" dirty="0">
              <a:solidFill>
                <a:schemeClr val="accent4"/>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2468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1.1.4 </a:t>
            </a:r>
            <a:r>
              <a:rPr lang="zh-CN" altLang="en-US" sz="2000">
                <a:solidFill>
                  <a:schemeClr val="accent1"/>
                </a:solidFill>
                <a:effectLst>
                  <a:outerShdw blurRad="38100" dist="25400" dir="5400000" algn="ctr" rotWithShape="0">
                    <a:srgbClr val="6E747A">
                      <a:alpha val="43000"/>
                    </a:srgbClr>
                  </a:outerShdw>
                </a:effectLst>
              </a:rPr>
              <a:t>考公趋势解析</a:t>
            </a:r>
          </a:p>
        </p:txBody>
      </p:sp>
      <p:sp>
        <p:nvSpPr>
          <p:cNvPr id="9" name="矩形 2"/>
          <p:cNvSpPr/>
          <p:nvPr/>
        </p:nvSpPr>
        <p:spPr>
          <a:xfrm>
            <a:off x="3888739" y="1047750"/>
            <a:ext cx="4227830" cy="460375"/>
          </a:xfrm>
          <a:prstGeom prst="rect">
            <a:avLst/>
          </a:prstGeom>
          <a:noFill/>
          <a:ln>
            <a:noFill/>
          </a:ln>
        </p:spPr>
        <p:txBody>
          <a:bodyPr wrap="none" rtlCol="0" anchor="t">
            <a:spAutoFit/>
          </a:bodyPr>
          <a:lstStyle/>
          <a:p>
            <a:pPr algn="ctr" fontAlgn="base"/>
            <a:r>
              <a:rPr lang="en-US" altLang="zh-CN" sz="24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2023</a:t>
            </a:r>
            <a:r>
              <a:rPr lang="zh-CN" altLang="en-US" sz="24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江苏省国考各地区竞争比</a:t>
            </a:r>
            <a:endParaRPr lang="zh-CN" altLang="en-US" sz="2400" b="1" strike="noStrike" noProof="1">
              <a:solidFill>
                <a:schemeClr val="tx1"/>
              </a:solidFill>
              <a:effectLst>
                <a:outerShdw blurRad="38100" dist="19050" dir="2700000" algn="tl" rotWithShape="0">
                  <a:schemeClr val="dk1">
                    <a:alpha val="40000"/>
                  </a:schemeClr>
                </a:outerShdw>
              </a:effectLst>
            </a:endParaRPr>
          </a:p>
        </p:txBody>
      </p:sp>
      <p:pic>
        <p:nvPicPr>
          <p:cNvPr id="2" name="图片 1"/>
          <p:cNvPicPr>
            <a:picLocks noChangeAspect="1"/>
          </p:cNvPicPr>
          <p:nvPr>
            <p:custDataLst>
              <p:tags r:id="rId2"/>
            </p:custDataLst>
          </p:nvPr>
        </p:nvPicPr>
        <p:blipFill>
          <a:blip r:embed="rId4"/>
          <a:stretch>
            <a:fillRect/>
          </a:stretch>
        </p:blipFill>
        <p:spPr>
          <a:xfrm>
            <a:off x="2294255" y="1723390"/>
            <a:ext cx="7313930" cy="462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2468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1.1.4 </a:t>
            </a:r>
            <a:r>
              <a:rPr lang="zh-CN" altLang="en-US" sz="2000">
                <a:solidFill>
                  <a:schemeClr val="accent1"/>
                </a:solidFill>
                <a:effectLst>
                  <a:outerShdw blurRad="38100" dist="25400" dir="5400000" algn="ctr" rotWithShape="0">
                    <a:srgbClr val="6E747A">
                      <a:alpha val="43000"/>
                    </a:srgbClr>
                  </a:outerShdw>
                </a:effectLst>
              </a:rPr>
              <a:t>考公趋势解析</a:t>
            </a:r>
          </a:p>
        </p:txBody>
      </p:sp>
      <p:pic>
        <p:nvPicPr>
          <p:cNvPr id="4128" name="图片 6"/>
          <p:cNvPicPr>
            <a:picLocks noChangeAspect="1"/>
          </p:cNvPicPr>
          <p:nvPr/>
        </p:nvPicPr>
        <p:blipFill>
          <a:blip r:embed="rId4"/>
          <a:stretch>
            <a:fillRect/>
          </a:stretch>
        </p:blipFill>
        <p:spPr>
          <a:xfrm>
            <a:off x="1390333" y="3559493"/>
            <a:ext cx="4171950" cy="1160462"/>
          </a:xfrm>
          <a:prstGeom prst="rect">
            <a:avLst/>
          </a:prstGeom>
          <a:noFill/>
          <a:ln w="9525">
            <a:noFill/>
          </a:ln>
        </p:spPr>
      </p:pic>
      <p:graphicFrame>
        <p:nvGraphicFramePr>
          <p:cNvPr id="6" name="表格 4"/>
          <p:cNvGraphicFramePr>
            <a:graphicFrameLocks noGrp="1"/>
          </p:cNvGraphicFramePr>
          <p:nvPr>
            <p:custDataLst>
              <p:tags r:id="rId2"/>
            </p:custDataLst>
          </p:nvPr>
        </p:nvGraphicFramePr>
        <p:xfrm>
          <a:off x="6978968" y="1502728"/>
          <a:ext cx="3416300" cy="4318891"/>
        </p:xfrm>
        <a:graphic>
          <a:graphicData uri="http://schemas.openxmlformats.org/drawingml/2006/table">
            <a:tbl>
              <a:tblPr firstRow="1" bandRow="1">
                <a:tableStyleId>{5C22544A-7EE6-4342-B048-85BDC9FD1C3A}</a:tableStyleId>
              </a:tblPr>
              <a:tblGrid>
                <a:gridCol w="416560">
                  <a:extLst>
                    <a:ext uri="{9D8B030D-6E8A-4147-A177-3AD203B41FA5}">
                      <a16:colId xmlns:a16="http://schemas.microsoft.com/office/drawing/2014/main" val="20000"/>
                    </a:ext>
                  </a:extLst>
                </a:gridCol>
                <a:gridCol w="707390">
                  <a:extLst>
                    <a:ext uri="{9D8B030D-6E8A-4147-A177-3AD203B41FA5}">
                      <a16:colId xmlns:a16="http://schemas.microsoft.com/office/drawing/2014/main" val="20001"/>
                    </a:ext>
                  </a:extLst>
                </a:gridCol>
                <a:gridCol w="2292350">
                  <a:extLst>
                    <a:ext uri="{9D8B030D-6E8A-4147-A177-3AD203B41FA5}">
                      <a16:colId xmlns:a16="http://schemas.microsoft.com/office/drawing/2014/main" val="20002"/>
                    </a:ext>
                  </a:extLst>
                </a:gridCol>
              </a:tblGrid>
              <a:tr h="505460">
                <a:tc gridSpan="3">
                  <a:txBody>
                    <a:bodyPr/>
                    <a:lstStyle/>
                    <a:p>
                      <a:pPr algn="ctr">
                        <a:lnSpc>
                          <a:spcPct val="150000"/>
                        </a:lnSpc>
                        <a:buNone/>
                      </a:pPr>
                      <a:r>
                        <a:rPr lang="zh-CN" altLang="en-US" sz="2000" dirty="0">
                          <a:solidFill>
                            <a:schemeClr val="bg1"/>
                          </a:solidFill>
                          <a:latin typeface="黑体" panose="02010609060101010101" charset="-122"/>
                          <a:ea typeface="黑体" panose="02010609060101010101" charset="-122"/>
                        </a:rPr>
                        <a:t>选调历年招录情况</a:t>
                      </a:r>
                    </a:p>
                  </a:txBody>
                  <a:tcPr marL="48388" marR="48388" marT="24194" marB="241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hMerge="1">
                  <a:txBody>
                    <a:bodyPr/>
                    <a:lstStyle/>
                    <a:p>
                      <a:endParaRPr lang="zh-CN"/>
                    </a:p>
                  </a:txBody>
                  <a:tcPr marL="48388" marR="48388" marT="24194" marB="241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hMerge="1">
                  <a:txBody>
                    <a:bodyPr/>
                    <a:lstStyle/>
                    <a:p>
                      <a:endParaRPr lang="zh-CN"/>
                    </a:p>
                  </a:txBody>
                  <a:tcPr marL="48388" marR="48388" marT="24194" marB="241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0"/>
                  </a:ext>
                </a:extLst>
              </a:tr>
              <a:tr h="467995">
                <a:tc>
                  <a:txBody>
                    <a:bodyPr/>
                    <a:lstStyle/>
                    <a:p>
                      <a:pPr algn="ctr">
                        <a:lnSpc>
                          <a:spcPct val="150000"/>
                        </a:lnSpc>
                      </a:pPr>
                      <a:r>
                        <a:rPr lang="zh-CN" altLang="en-US" sz="1200" dirty="0">
                          <a:solidFill>
                            <a:schemeClr val="bg1"/>
                          </a:solidFill>
                          <a:latin typeface="方正兰亭黑简体" panose="02000000000000000000" pitchFamily="2" charset="-122"/>
                          <a:ea typeface="方正兰亭黑简体" panose="02000000000000000000" pitchFamily="2" charset="-122"/>
                        </a:rPr>
                        <a:t>年份</a:t>
                      </a:r>
                    </a:p>
                  </a:txBody>
                  <a:tcPr marL="48388" marR="48388" marT="24194" marB="241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lnSpc>
                          <a:spcPct val="150000"/>
                        </a:lnSpc>
                      </a:pPr>
                      <a:r>
                        <a:rPr lang="zh-CN" altLang="en-US" sz="1200" dirty="0">
                          <a:solidFill>
                            <a:schemeClr val="bg1"/>
                          </a:solidFill>
                          <a:latin typeface="方正兰亭黑简体" panose="02000000000000000000" pitchFamily="2" charset="-122"/>
                          <a:ea typeface="方正兰亭黑简体" panose="02000000000000000000" pitchFamily="2" charset="-122"/>
                        </a:rPr>
                        <a:t>招录人数</a:t>
                      </a:r>
                    </a:p>
                  </a:txBody>
                  <a:tcPr marL="48388" marR="48388" marT="24194" marB="241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lnSpc>
                          <a:spcPct val="150000"/>
                        </a:lnSpc>
                      </a:pPr>
                      <a:r>
                        <a:rPr lang="zh-CN" altLang="en-US" sz="1200" dirty="0">
                          <a:solidFill>
                            <a:schemeClr val="bg1"/>
                          </a:solidFill>
                          <a:latin typeface="方正兰亭黑简体" panose="02000000000000000000" pitchFamily="2" charset="-122"/>
                          <a:ea typeface="方正兰亭黑简体" panose="02000000000000000000" pitchFamily="2" charset="-122"/>
                        </a:rPr>
                        <a:t>招录详情</a:t>
                      </a:r>
                    </a:p>
                  </a:txBody>
                  <a:tcPr marL="48388" marR="48388" marT="24194" marB="241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1"/>
                  </a:ext>
                </a:extLst>
              </a:tr>
              <a:tr h="1019810">
                <a:tc>
                  <a:txBody>
                    <a:bodyPr/>
                    <a:lstStyle/>
                    <a:p>
                      <a:pPr algn="ctr">
                        <a:lnSpc>
                          <a:spcPct val="150000"/>
                        </a:lnSpc>
                      </a:pPr>
                      <a:r>
                        <a:rPr lang="en-US" altLang="zh-CN" sz="1000" dirty="0">
                          <a:solidFill>
                            <a:schemeClr val="tx1"/>
                          </a:solidFill>
                          <a:latin typeface="方正兰亭黑简体" panose="02000000000000000000" pitchFamily="2" charset="-122"/>
                          <a:ea typeface="方正兰亭黑简体" panose="02000000000000000000" pitchFamily="2" charset="-122"/>
                        </a:rPr>
                        <a:t>2018</a:t>
                      </a:r>
                    </a:p>
                  </a:txBody>
                  <a:tcPr marL="48388" marR="48388" marT="24194" marB="241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000" dirty="0">
                          <a:solidFill>
                            <a:schemeClr val="tx1"/>
                          </a:solidFill>
                          <a:latin typeface="方正兰亭黑简体" panose="02000000000000000000" pitchFamily="2" charset="-122"/>
                          <a:ea typeface="方正兰亭黑简体" panose="02000000000000000000" pitchFamily="2" charset="-122"/>
                        </a:rPr>
                        <a:t>180</a:t>
                      </a:r>
                      <a:r>
                        <a:rPr lang="zh-CN" altLang="en-US" sz="1000" dirty="0">
                          <a:solidFill>
                            <a:schemeClr val="tx1"/>
                          </a:solidFill>
                          <a:latin typeface="方正兰亭黑简体" panose="02000000000000000000" pitchFamily="2" charset="-122"/>
                          <a:ea typeface="方正兰亭黑简体" panose="02000000000000000000" pitchFamily="2" charset="-122"/>
                        </a:rPr>
                        <a:t>人</a:t>
                      </a:r>
                    </a:p>
                  </a:txBody>
                  <a:tcPr marL="48388" marR="48388" marT="24194" marB="241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zh-CN" altLang="en-US" sz="1000" dirty="0">
                          <a:solidFill>
                            <a:schemeClr val="tx1"/>
                          </a:solidFill>
                          <a:latin typeface="方正兰亭黑简体" panose="02000000000000000000" pitchFamily="2" charset="-122"/>
                          <a:ea typeface="方正兰亭黑简体" panose="02000000000000000000" pitchFamily="2" charset="-122"/>
                        </a:rPr>
                        <a:t>面向清华大学、北京大学、中国人民大学、复旦大学、上海交通大学、浙江大学各选调</a:t>
                      </a:r>
                      <a:r>
                        <a:rPr lang="en-US" altLang="zh-CN" sz="1000" dirty="0">
                          <a:solidFill>
                            <a:schemeClr val="tx1"/>
                          </a:solidFill>
                          <a:latin typeface="方正兰亭黑简体" panose="02000000000000000000" pitchFamily="2" charset="-122"/>
                          <a:ea typeface="方正兰亭黑简体" panose="02000000000000000000" pitchFamily="2" charset="-122"/>
                        </a:rPr>
                        <a:t>20</a:t>
                      </a:r>
                      <a:r>
                        <a:rPr lang="zh-CN" altLang="en-US" sz="1000" dirty="0">
                          <a:solidFill>
                            <a:schemeClr val="tx1"/>
                          </a:solidFill>
                          <a:latin typeface="方正兰亭黑简体" panose="02000000000000000000" pitchFamily="2" charset="-122"/>
                          <a:ea typeface="方正兰亭黑简体" panose="02000000000000000000" pitchFamily="2" charset="-122"/>
                        </a:rPr>
                        <a:t>人，南京大学、东南大学各选调</a:t>
                      </a:r>
                      <a:r>
                        <a:rPr lang="en-US" altLang="zh-CN" sz="1000" dirty="0">
                          <a:solidFill>
                            <a:schemeClr val="tx1"/>
                          </a:solidFill>
                          <a:latin typeface="方正兰亭黑简体" panose="02000000000000000000" pitchFamily="2" charset="-122"/>
                          <a:ea typeface="方正兰亭黑简体" panose="02000000000000000000" pitchFamily="2" charset="-122"/>
                        </a:rPr>
                        <a:t>30</a:t>
                      </a:r>
                      <a:r>
                        <a:rPr lang="zh-CN" altLang="en-US" sz="1000" dirty="0">
                          <a:solidFill>
                            <a:schemeClr val="tx1"/>
                          </a:solidFill>
                          <a:latin typeface="方正兰亭黑简体" panose="02000000000000000000" pitchFamily="2" charset="-122"/>
                          <a:ea typeface="方正兰亭黑简体" panose="02000000000000000000" pitchFamily="2" charset="-122"/>
                        </a:rPr>
                        <a:t>人</a:t>
                      </a:r>
                    </a:p>
                  </a:txBody>
                  <a:tcPr marL="48388" marR="48388" marT="24194" marB="241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05460">
                <a:tc>
                  <a:txBody>
                    <a:bodyPr/>
                    <a:lstStyle/>
                    <a:p>
                      <a:pPr algn="ctr">
                        <a:lnSpc>
                          <a:spcPct val="150000"/>
                        </a:lnSpc>
                      </a:pPr>
                      <a:r>
                        <a:rPr lang="en-US" altLang="zh-CN" sz="1000" dirty="0">
                          <a:solidFill>
                            <a:schemeClr val="tx1"/>
                          </a:solidFill>
                          <a:latin typeface="方正兰亭黑简体" panose="02000000000000000000" pitchFamily="2" charset="-122"/>
                          <a:ea typeface="方正兰亭黑简体" panose="02000000000000000000" pitchFamily="2" charset="-122"/>
                        </a:rPr>
                        <a:t>2019</a:t>
                      </a:r>
                    </a:p>
                  </a:txBody>
                  <a:tcPr marL="48388" marR="48388" marT="24194" marB="241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000" dirty="0">
                          <a:solidFill>
                            <a:schemeClr val="tx1"/>
                          </a:solidFill>
                          <a:latin typeface="方正兰亭黑简体" panose="02000000000000000000" pitchFamily="2" charset="-122"/>
                          <a:ea typeface="方正兰亭黑简体" panose="02000000000000000000" pitchFamily="2" charset="-122"/>
                        </a:rPr>
                        <a:t>500</a:t>
                      </a:r>
                      <a:r>
                        <a:rPr lang="zh-CN" altLang="en-US" sz="1000" dirty="0">
                          <a:solidFill>
                            <a:schemeClr val="tx1"/>
                          </a:solidFill>
                          <a:latin typeface="方正兰亭黑简体" panose="02000000000000000000" pitchFamily="2" charset="-122"/>
                          <a:ea typeface="方正兰亭黑简体" panose="02000000000000000000" pitchFamily="2" charset="-122"/>
                        </a:rPr>
                        <a:t>人</a:t>
                      </a:r>
                    </a:p>
                  </a:txBody>
                  <a:tcPr marL="48388" marR="48388" marT="24194" marB="241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zh-CN" altLang="en-US" sz="1000" dirty="0">
                          <a:solidFill>
                            <a:schemeClr val="tx1"/>
                          </a:solidFill>
                          <a:latin typeface="方正兰亭黑简体" panose="02000000000000000000" pitchFamily="2" charset="-122"/>
                          <a:ea typeface="方正兰亭黑简体" panose="02000000000000000000" pitchFamily="2" charset="-122"/>
                        </a:rPr>
                        <a:t>面向部分名校选调</a:t>
                      </a:r>
                      <a:r>
                        <a:rPr lang="en-US" altLang="zh-CN" sz="1000" dirty="0">
                          <a:solidFill>
                            <a:schemeClr val="tx1"/>
                          </a:solidFill>
                          <a:latin typeface="方正兰亭黑简体" panose="02000000000000000000" pitchFamily="2" charset="-122"/>
                          <a:ea typeface="方正兰亭黑简体" panose="02000000000000000000" pitchFamily="2" charset="-122"/>
                        </a:rPr>
                        <a:t>350</a:t>
                      </a:r>
                      <a:r>
                        <a:rPr lang="zh-CN" altLang="en-US" sz="1000" dirty="0">
                          <a:solidFill>
                            <a:schemeClr val="tx1"/>
                          </a:solidFill>
                          <a:latin typeface="方正兰亭黑简体" panose="02000000000000000000" pitchFamily="2" charset="-122"/>
                          <a:ea typeface="方正兰亭黑简体" panose="02000000000000000000" pitchFamily="2" charset="-122"/>
                        </a:rPr>
                        <a:t>人、面向省内高校选调</a:t>
                      </a:r>
                      <a:r>
                        <a:rPr lang="en-US" altLang="zh-CN" sz="1000" dirty="0">
                          <a:solidFill>
                            <a:schemeClr val="tx1"/>
                          </a:solidFill>
                          <a:latin typeface="方正兰亭黑简体" panose="02000000000000000000" pitchFamily="2" charset="-122"/>
                          <a:ea typeface="方正兰亭黑简体" panose="02000000000000000000" pitchFamily="2" charset="-122"/>
                        </a:rPr>
                        <a:t>150</a:t>
                      </a:r>
                      <a:r>
                        <a:rPr lang="zh-CN" altLang="en-US" sz="1000" dirty="0">
                          <a:solidFill>
                            <a:schemeClr val="tx1"/>
                          </a:solidFill>
                          <a:latin typeface="方正兰亭黑简体" panose="02000000000000000000" pitchFamily="2" charset="-122"/>
                          <a:ea typeface="方正兰亭黑简体" panose="02000000000000000000" pitchFamily="2" charset="-122"/>
                        </a:rPr>
                        <a:t>人</a:t>
                      </a:r>
                    </a:p>
                  </a:txBody>
                  <a:tcPr marL="48388" marR="48388" marT="24194" marB="241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29615">
                <a:tc>
                  <a:txBody>
                    <a:bodyPr/>
                    <a:lstStyle/>
                    <a:p>
                      <a:pPr algn="ctr">
                        <a:lnSpc>
                          <a:spcPct val="150000"/>
                        </a:lnSpc>
                      </a:pPr>
                      <a:r>
                        <a:rPr lang="en-US" altLang="zh-CN" sz="1000" dirty="0">
                          <a:solidFill>
                            <a:schemeClr val="tx1"/>
                          </a:solidFill>
                          <a:latin typeface="方正兰亭黑简体" panose="02000000000000000000" pitchFamily="2" charset="-122"/>
                          <a:ea typeface="方正兰亭黑简体" panose="02000000000000000000" pitchFamily="2" charset="-122"/>
                        </a:rPr>
                        <a:t>2020</a:t>
                      </a:r>
                    </a:p>
                  </a:txBody>
                  <a:tcPr marL="48388" marR="48388" marT="24194" marB="241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000" dirty="0">
                          <a:solidFill>
                            <a:schemeClr val="tx1"/>
                          </a:solidFill>
                          <a:latin typeface="方正兰亭黑简体" panose="02000000000000000000" pitchFamily="2" charset="-122"/>
                          <a:ea typeface="方正兰亭黑简体" panose="02000000000000000000" pitchFamily="2" charset="-122"/>
                        </a:rPr>
                        <a:t>500</a:t>
                      </a:r>
                      <a:r>
                        <a:rPr lang="zh-CN" altLang="en-US" sz="1000" dirty="0">
                          <a:solidFill>
                            <a:schemeClr val="tx1"/>
                          </a:solidFill>
                          <a:latin typeface="方正兰亭黑简体" panose="02000000000000000000" pitchFamily="2" charset="-122"/>
                          <a:ea typeface="方正兰亭黑简体" panose="02000000000000000000" pitchFamily="2" charset="-122"/>
                        </a:rPr>
                        <a:t>人</a:t>
                      </a:r>
                    </a:p>
                  </a:txBody>
                  <a:tcPr marL="48388" marR="48388" marT="24194" marB="241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296035" rtl="0" eaLnBrk="1" fontAlgn="auto" latinLnBrk="0" hangingPunct="1">
                        <a:lnSpc>
                          <a:spcPct val="150000"/>
                        </a:lnSpc>
                        <a:spcBef>
                          <a:spcPts val="0"/>
                        </a:spcBef>
                        <a:spcAft>
                          <a:spcPts val="0"/>
                        </a:spcAft>
                        <a:buClrTx/>
                        <a:buSzTx/>
                        <a:buFontTx/>
                        <a:buNone/>
                        <a:defRPr/>
                      </a:pPr>
                      <a:r>
                        <a:rPr lang="zh-CN" altLang="en-US" sz="1000" dirty="0">
                          <a:solidFill>
                            <a:schemeClr val="tx1"/>
                          </a:solidFill>
                          <a:latin typeface="方正兰亭黑简体" panose="02000000000000000000" pitchFamily="2" charset="-122"/>
                          <a:ea typeface="方正兰亭黑简体" panose="02000000000000000000" pitchFamily="2" charset="-122"/>
                        </a:rPr>
                        <a:t>面向部分名校选调</a:t>
                      </a:r>
                      <a:r>
                        <a:rPr lang="en-US" altLang="zh-CN" sz="1000" dirty="0">
                          <a:solidFill>
                            <a:schemeClr val="tx1"/>
                          </a:solidFill>
                          <a:latin typeface="方正兰亭黑简体" panose="02000000000000000000" pitchFamily="2" charset="-122"/>
                          <a:ea typeface="方正兰亭黑简体" panose="02000000000000000000" pitchFamily="2" charset="-122"/>
                        </a:rPr>
                        <a:t>430</a:t>
                      </a:r>
                      <a:r>
                        <a:rPr lang="zh-CN" altLang="en-US" sz="1000" dirty="0">
                          <a:solidFill>
                            <a:schemeClr val="tx1"/>
                          </a:solidFill>
                          <a:latin typeface="方正兰亭黑简体" panose="02000000000000000000" pitchFamily="2" charset="-122"/>
                          <a:ea typeface="方正兰亭黑简体" panose="02000000000000000000" pitchFamily="2" charset="-122"/>
                        </a:rPr>
                        <a:t>人，每校一般不超过</a:t>
                      </a:r>
                      <a:r>
                        <a:rPr lang="en-US" altLang="zh-CN" sz="1000" dirty="0">
                          <a:solidFill>
                            <a:schemeClr val="tx1"/>
                          </a:solidFill>
                          <a:latin typeface="方正兰亭黑简体" panose="02000000000000000000" pitchFamily="2" charset="-122"/>
                          <a:ea typeface="方正兰亭黑简体" panose="02000000000000000000" pitchFamily="2" charset="-122"/>
                        </a:rPr>
                        <a:t>30</a:t>
                      </a:r>
                      <a:r>
                        <a:rPr lang="zh-CN" altLang="en-US" sz="1000" dirty="0">
                          <a:solidFill>
                            <a:schemeClr val="tx1"/>
                          </a:solidFill>
                          <a:latin typeface="方正兰亭黑简体" panose="02000000000000000000" pitchFamily="2" charset="-122"/>
                          <a:ea typeface="方正兰亭黑简体" panose="02000000000000000000" pitchFamily="2" charset="-122"/>
                        </a:rPr>
                        <a:t>人；面向省内高校选调</a:t>
                      </a:r>
                      <a:r>
                        <a:rPr lang="en-US" altLang="zh-CN" sz="1000" dirty="0">
                          <a:solidFill>
                            <a:schemeClr val="tx1"/>
                          </a:solidFill>
                          <a:latin typeface="方正兰亭黑简体" panose="02000000000000000000" pitchFamily="2" charset="-122"/>
                          <a:ea typeface="方正兰亭黑简体" panose="02000000000000000000" pitchFamily="2" charset="-122"/>
                        </a:rPr>
                        <a:t>70</a:t>
                      </a:r>
                      <a:r>
                        <a:rPr lang="zh-CN" altLang="en-US" sz="1000" dirty="0">
                          <a:solidFill>
                            <a:schemeClr val="tx1"/>
                          </a:solidFill>
                          <a:latin typeface="方正兰亭黑简体" panose="02000000000000000000" pitchFamily="2" charset="-122"/>
                          <a:ea typeface="方正兰亭黑简体" panose="02000000000000000000" pitchFamily="2" charset="-122"/>
                        </a:rPr>
                        <a:t>人</a:t>
                      </a:r>
                    </a:p>
                  </a:txBody>
                  <a:tcPr marL="48388" marR="48388" marT="24194" marB="241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090295">
                <a:tc>
                  <a:txBody>
                    <a:bodyPr/>
                    <a:lstStyle/>
                    <a:p>
                      <a:pPr algn="ctr">
                        <a:lnSpc>
                          <a:spcPct val="150000"/>
                        </a:lnSpc>
                      </a:pPr>
                      <a:r>
                        <a:rPr lang="en-US" altLang="zh-CN" sz="1000" dirty="0">
                          <a:solidFill>
                            <a:schemeClr val="tx1"/>
                          </a:solidFill>
                          <a:latin typeface="方正兰亭黑简体" panose="02000000000000000000" pitchFamily="2" charset="-122"/>
                          <a:ea typeface="方正兰亭黑简体" panose="02000000000000000000" pitchFamily="2" charset="-122"/>
                        </a:rPr>
                        <a:t>2021</a:t>
                      </a:r>
                    </a:p>
                  </a:txBody>
                  <a:tcPr marL="48388" marR="48388" marT="24194" marB="241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000" dirty="0">
                          <a:solidFill>
                            <a:schemeClr val="tx1"/>
                          </a:solidFill>
                          <a:latin typeface="方正兰亭黑简体" panose="02000000000000000000" pitchFamily="2" charset="-122"/>
                          <a:ea typeface="方正兰亭黑简体" panose="02000000000000000000" pitchFamily="2" charset="-122"/>
                        </a:rPr>
                        <a:t>550</a:t>
                      </a:r>
                      <a:r>
                        <a:rPr lang="zh-CN" altLang="en-US" sz="1000" dirty="0">
                          <a:solidFill>
                            <a:schemeClr val="tx1"/>
                          </a:solidFill>
                          <a:latin typeface="方正兰亭黑简体" panose="02000000000000000000" pitchFamily="2" charset="-122"/>
                          <a:ea typeface="方正兰亭黑简体" panose="02000000000000000000" pitchFamily="2" charset="-122"/>
                        </a:rPr>
                        <a:t>人</a:t>
                      </a:r>
                    </a:p>
                  </a:txBody>
                  <a:tcPr marL="48388" marR="48388" marT="24194" marB="241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altLang="zh-CN" sz="1000" kern="1200" dirty="0">
                          <a:solidFill>
                            <a:schemeClr val="tx1"/>
                          </a:solidFill>
                          <a:latin typeface="方正兰亭黑简体" panose="02000000000000000000" pitchFamily="2" charset="-122"/>
                          <a:ea typeface="方正兰亭黑简体" panose="02000000000000000000" pitchFamily="2" charset="-122"/>
                          <a:cs typeface="+mn-cs"/>
                        </a:rPr>
                        <a:t>面向部分名校选调430人，每校一般不超过30人；面向江苏省内高校选调70人；法院系统专项选调50人，每校一般不超过10人。</a:t>
                      </a:r>
                    </a:p>
                  </a:txBody>
                  <a:tcPr marL="48388" marR="48388" marT="24194" marB="241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9" name="矩形 2"/>
          <p:cNvSpPr/>
          <p:nvPr/>
        </p:nvSpPr>
        <p:spPr>
          <a:xfrm>
            <a:off x="1551939" y="2413000"/>
            <a:ext cx="3549650" cy="460375"/>
          </a:xfrm>
          <a:prstGeom prst="rect">
            <a:avLst/>
          </a:prstGeom>
          <a:noFill/>
          <a:ln>
            <a:noFill/>
          </a:ln>
        </p:spPr>
        <p:txBody>
          <a:bodyPr wrap="none" rtlCol="0" anchor="t">
            <a:spAutoFit/>
          </a:bodyPr>
          <a:lstStyle/>
          <a:p>
            <a:pPr algn="ctr" fontAlgn="base"/>
            <a:r>
              <a:rPr lang="zh-CN" altLang="en-US" sz="24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江苏省省考各地区竞争比</a:t>
            </a:r>
            <a:endParaRPr lang="zh-CN" altLang="en-US" sz="2400" b="1" strike="noStrike" noProof="1">
              <a:solidFill>
                <a:schemeClr val="tx1"/>
              </a:solidFill>
              <a:effectLst>
                <a:outerShdw blurRad="38100" dist="19050" dir="2700000" algn="tl" rotWithShape="0">
                  <a:schemeClr val="dk1">
                    <a:alpha val="40000"/>
                  </a:schemeClr>
                </a:outerShdw>
              </a:effectLs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2468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1.1.4 </a:t>
            </a:r>
            <a:r>
              <a:rPr lang="zh-CN" altLang="en-US" sz="2000">
                <a:solidFill>
                  <a:schemeClr val="accent1"/>
                </a:solidFill>
                <a:effectLst>
                  <a:outerShdw blurRad="38100" dist="25400" dir="5400000" algn="ctr" rotWithShape="0">
                    <a:srgbClr val="6E747A">
                      <a:alpha val="43000"/>
                    </a:srgbClr>
                  </a:outerShdw>
                </a:effectLst>
              </a:rPr>
              <a:t>考公趋势解析</a:t>
            </a:r>
          </a:p>
        </p:txBody>
      </p:sp>
      <p:sp>
        <p:nvSpPr>
          <p:cNvPr id="6148" name="文本框 6"/>
          <p:cNvSpPr txBox="1"/>
          <p:nvPr/>
        </p:nvSpPr>
        <p:spPr>
          <a:xfrm>
            <a:off x="1231900" y="1088390"/>
            <a:ext cx="9728835" cy="2445385"/>
          </a:xfrm>
          <a:prstGeom prst="rect">
            <a:avLst/>
          </a:prstGeom>
          <a:noFill/>
          <a:ln w="9525">
            <a:noFill/>
          </a:ln>
        </p:spPr>
        <p:txBody>
          <a:bodyPr wrap="square" anchor="t">
            <a:spAutoFit/>
          </a:bodyPr>
          <a:lstStyle/>
          <a:p>
            <a:pPr algn="l">
              <a:lnSpc>
                <a:spcPct val="150000"/>
              </a:lnSpc>
            </a:pPr>
            <a:r>
              <a:rPr lang="zh-CN" altLang="en-US" sz="2400" b="1">
                <a:latin typeface="Arial" panose="020B0604020202020204" pitchFamily="34" charset="0"/>
                <a:ea typeface="宋体" panose="02010600030101010101" pitchFamily="2" charset="-122"/>
              </a:rPr>
              <a:t>往年分数线</a:t>
            </a:r>
            <a:r>
              <a:rPr lang="zh-CN" altLang="en-US" sz="2400">
                <a:latin typeface="Arial" panose="020B0604020202020204" pitchFamily="34" charset="0"/>
                <a:ea typeface="宋体" panose="02010600030101010101" pitchFamily="2" charset="-122"/>
              </a:rPr>
              <a:t/>
            </a:r>
            <a:br>
              <a:rPr lang="zh-CN" altLang="en-US" sz="2400">
                <a:latin typeface="Arial" panose="020B0604020202020204" pitchFamily="34" charset="0"/>
                <a:ea typeface="宋体" panose="02010600030101010101" pitchFamily="2" charset="-122"/>
              </a:rPr>
            </a:br>
            <a:r>
              <a:rPr lang="zh-CN" altLang="en-US" sz="2400">
                <a:latin typeface="Arial" panose="020B0604020202020204" pitchFamily="34" charset="0"/>
                <a:ea typeface="宋体" panose="02010600030101010101" pitchFamily="2" charset="-122"/>
              </a:rPr>
              <a:t>     </a:t>
            </a:r>
            <a:r>
              <a:rPr lang="zh-CN" altLang="en-US">
                <a:latin typeface="黑体" panose="02010609060101010101" charset="-122"/>
                <a:ea typeface="黑体" panose="02010609060101010101" charset="-122"/>
              </a:rPr>
              <a:t>公务员考试无固定分数线，报名完岗位并且参加笔试后，按照笔试成绩分数</a:t>
            </a:r>
            <a:r>
              <a:rPr lang="en-US" altLang="zh-CN">
                <a:latin typeface="黑体" panose="02010609060101010101" charset="-122"/>
                <a:ea typeface="黑体" panose="02010609060101010101" charset="-122"/>
              </a:rPr>
              <a:t>1</a:t>
            </a:r>
            <a:r>
              <a:rPr lang="zh-CN" altLang="en-US">
                <a:latin typeface="黑体" panose="02010609060101010101" charset="-122"/>
                <a:ea typeface="黑体" panose="02010609060101010101" charset="-122"/>
              </a:rPr>
              <a:t>：</a:t>
            </a:r>
            <a:r>
              <a:rPr lang="en-US" altLang="zh-CN">
                <a:latin typeface="黑体" panose="02010609060101010101" charset="-122"/>
                <a:ea typeface="黑体" panose="02010609060101010101" charset="-122"/>
              </a:rPr>
              <a:t>3</a:t>
            </a:r>
            <a:r>
              <a:rPr lang="zh-CN" altLang="en-US">
                <a:latin typeface="黑体" panose="02010609060101010101" charset="-122"/>
                <a:ea typeface="黑体" panose="02010609060101010101" charset="-122"/>
              </a:rPr>
              <a:t>形式进行面试，如岗位招录</a:t>
            </a:r>
            <a:r>
              <a:rPr lang="en-US" altLang="zh-CN">
                <a:latin typeface="黑体" panose="02010609060101010101" charset="-122"/>
                <a:ea typeface="黑体" panose="02010609060101010101" charset="-122"/>
              </a:rPr>
              <a:t>1</a:t>
            </a:r>
            <a:r>
              <a:rPr lang="zh-CN" altLang="en-US">
                <a:latin typeface="黑体" panose="02010609060101010101" charset="-122"/>
                <a:ea typeface="黑体" panose="02010609060101010101" charset="-122"/>
              </a:rPr>
              <a:t>个人，笔试成绩前</a:t>
            </a:r>
            <a:r>
              <a:rPr lang="en-US" altLang="zh-CN">
                <a:latin typeface="黑体" panose="02010609060101010101" charset="-122"/>
                <a:ea typeface="黑体" panose="02010609060101010101" charset="-122"/>
              </a:rPr>
              <a:t>3</a:t>
            </a:r>
            <a:r>
              <a:rPr lang="zh-CN" altLang="en-US">
                <a:latin typeface="黑体" panose="02010609060101010101" charset="-122"/>
                <a:ea typeface="黑体" panose="02010609060101010101" charset="-122"/>
              </a:rPr>
              <a:t>名进入面试环节，岗位招录</a:t>
            </a:r>
            <a:r>
              <a:rPr lang="en-US" altLang="zh-CN">
                <a:latin typeface="黑体" panose="02010609060101010101" charset="-122"/>
                <a:ea typeface="黑体" panose="02010609060101010101" charset="-122"/>
              </a:rPr>
              <a:t>2</a:t>
            </a:r>
            <a:r>
              <a:rPr lang="zh-CN" altLang="en-US">
                <a:latin typeface="黑体" panose="02010609060101010101" charset="-122"/>
                <a:ea typeface="黑体" panose="02010609060101010101" charset="-122"/>
              </a:rPr>
              <a:t>个人，笔试成绩前</a:t>
            </a:r>
            <a:r>
              <a:rPr lang="en-US" altLang="zh-CN">
                <a:latin typeface="黑体" panose="02010609060101010101" charset="-122"/>
                <a:ea typeface="黑体" panose="02010609060101010101" charset="-122"/>
              </a:rPr>
              <a:t>6</a:t>
            </a:r>
            <a:r>
              <a:rPr lang="zh-CN" altLang="en-US">
                <a:latin typeface="黑体" panose="02010609060101010101" charset="-122"/>
                <a:ea typeface="黑体" panose="02010609060101010101" charset="-122"/>
              </a:rPr>
              <a:t>名进面。南京热度较高岗位进面分数线基本都在</a:t>
            </a:r>
            <a:r>
              <a:rPr lang="en-US" altLang="zh-CN">
                <a:latin typeface="黑体" panose="02010609060101010101" charset="-122"/>
                <a:ea typeface="黑体" panose="02010609060101010101" charset="-122"/>
              </a:rPr>
              <a:t>130</a:t>
            </a:r>
            <a:r>
              <a:rPr lang="zh-CN" altLang="en-US">
                <a:latin typeface="黑体" panose="02010609060101010101" charset="-122"/>
                <a:ea typeface="黑体" panose="02010609060101010101" charset="-122"/>
              </a:rPr>
              <a:t>分以上，笔试高分进面才能保证面试环节不被逆袭。从江苏省公务员考试拟录用情况来看，热门城市报考人数和竞争比以及录用分数都会相对较高。</a:t>
            </a:r>
          </a:p>
        </p:txBody>
      </p:sp>
      <p:graphicFrame>
        <p:nvGraphicFramePr>
          <p:cNvPr id="13" name="表格 12"/>
          <p:cNvGraphicFramePr/>
          <p:nvPr>
            <p:custDataLst>
              <p:tags r:id="rId2"/>
            </p:custDataLst>
          </p:nvPr>
        </p:nvGraphicFramePr>
        <p:xfrm>
          <a:off x="2456180" y="3903345"/>
          <a:ext cx="7279005" cy="2474595"/>
        </p:xfrm>
        <a:graphic>
          <a:graphicData uri="http://schemas.openxmlformats.org/drawingml/2006/table">
            <a:tbl>
              <a:tblPr firstRow="1" bandRow="1">
                <a:tableStyleId>{5C22544A-7EE6-4342-B048-85BDC9FD1C3A}</a:tableStyleId>
              </a:tblPr>
              <a:tblGrid>
                <a:gridCol w="2426335">
                  <a:extLst>
                    <a:ext uri="{9D8B030D-6E8A-4147-A177-3AD203B41FA5}">
                      <a16:colId xmlns:a16="http://schemas.microsoft.com/office/drawing/2014/main" val="20000"/>
                    </a:ext>
                  </a:extLst>
                </a:gridCol>
                <a:gridCol w="2426335">
                  <a:extLst>
                    <a:ext uri="{9D8B030D-6E8A-4147-A177-3AD203B41FA5}">
                      <a16:colId xmlns:a16="http://schemas.microsoft.com/office/drawing/2014/main" val="20001"/>
                    </a:ext>
                  </a:extLst>
                </a:gridCol>
                <a:gridCol w="2426335">
                  <a:extLst>
                    <a:ext uri="{9D8B030D-6E8A-4147-A177-3AD203B41FA5}">
                      <a16:colId xmlns:a16="http://schemas.microsoft.com/office/drawing/2014/main" val="20002"/>
                    </a:ext>
                  </a:extLst>
                </a:gridCol>
              </a:tblGrid>
              <a:tr h="365760">
                <a:tc gridSpan="3">
                  <a:txBody>
                    <a:bodyPr/>
                    <a:lstStyle/>
                    <a:p>
                      <a:pPr algn="ctr">
                        <a:buNone/>
                      </a:pPr>
                      <a:r>
                        <a:rPr lang="en-US" altLang="zh-CN"/>
                        <a:t>2021</a:t>
                      </a:r>
                      <a:r>
                        <a:rPr lang="zh-CN" altLang="en-US"/>
                        <a:t>年江苏省公务员考试拟录用分数线</a:t>
                      </a:r>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65760">
                <a:tc>
                  <a:txBody>
                    <a:bodyPr/>
                    <a:lstStyle/>
                    <a:p>
                      <a:pPr algn="ctr">
                        <a:buNone/>
                      </a:pPr>
                      <a:r>
                        <a:rPr lang="zh-CN" altLang="en-US" sz="1400"/>
                        <a:t>招考部门</a:t>
                      </a:r>
                    </a:p>
                  </a:txBody>
                  <a:tcPr/>
                </a:tc>
                <a:tc>
                  <a:txBody>
                    <a:bodyPr/>
                    <a:lstStyle/>
                    <a:p>
                      <a:pPr algn="ctr">
                        <a:buClrTx/>
                        <a:buSzTx/>
                        <a:buFontTx/>
                        <a:buNone/>
                      </a:pPr>
                      <a:r>
                        <a:rPr lang="zh-CN" altLang="en-US" sz="1400"/>
                        <a:t>笔试分数线</a:t>
                      </a:r>
                    </a:p>
                  </a:txBody>
                  <a:tcPr/>
                </a:tc>
                <a:tc>
                  <a:txBody>
                    <a:bodyPr/>
                    <a:lstStyle/>
                    <a:p>
                      <a:pPr algn="ctr">
                        <a:buClrTx/>
                        <a:buSzTx/>
                        <a:buFontTx/>
                        <a:buNone/>
                      </a:pPr>
                      <a:r>
                        <a:rPr lang="zh-CN" altLang="en-US" sz="1400"/>
                        <a:t>面试分数线</a:t>
                      </a:r>
                    </a:p>
                  </a:txBody>
                  <a:tcPr/>
                </a:tc>
                <a:extLst>
                  <a:ext uri="{0D108BD9-81ED-4DB2-BD59-A6C34878D82A}">
                    <a16:rowId xmlns:a16="http://schemas.microsoft.com/office/drawing/2014/main" val="10001"/>
                  </a:ext>
                </a:extLst>
              </a:tr>
              <a:tr h="257175">
                <a:tc>
                  <a:txBody>
                    <a:bodyPr/>
                    <a:lstStyle/>
                    <a:p>
                      <a:pPr algn="ctr">
                        <a:buNone/>
                      </a:pPr>
                      <a:r>
                        <a:rPr lang="zh-CN" altLang="en-US" sz="1200">
                          <a:solidFill>
                            <a:srgbClr val="FF0000"/>
                          </a:solidFill>
                          <a:latin typeface="黑体" panose="02010609060101010101" charset="-122"/>
                          <a:ea typeface="黑体" panose="02010609060101010101" charset="-122"/>
                        </a:rPr>
                        <a:t>江苏省监狱管理局党委党校</a:t>
                      </a:r>
                    </a:p>
                  </a:txBody>
                  <a:tcPr/>
                </a:tc>
                <a:tc>
                  <a:txBody>
                    <a:bodyPr/>
                    <a:lstStyle/>
                    <a:p>
                      <a:pPr algn="ctr">
                        <a:buClrTx/>
                        <a:buSzTx/>
                        <a:buFontTx/>
                        <a:buNone/>
                      </a:pPr>
                      <a:r>
                        <a:rPr lang="zh-CN" altLang="en-US" sz="1200">
                          <a:solidFill>
                            <a:srgbClr val="FF0000"/>
                          </a:solidFill>
                          <a:latin typeface="黑体" panose="02010609060101010101" charset="-122"/>
                          <a:ea typeface="黑体" panose="02010609060101010101" charset="-122"/>
                        </a:rPr>
                        <a:t>131.5</a:t>
                      </a:r>
                    </a:p>
                  </a:txBody>
                  <a:tcPr/>
                </a:tc>
                <a:tc>
                  <a:txBody>
                    <a:bodyPr/>
                    <a:lstStyle/>
                    <a:p>
                      <a:pPr algn="ctr">
                        <a:buClrTx/>
                        <a:buSzTx/>
                        <a:buFontTx/>
                        <a:buNone/>
                      </a:pPr>
                      <a:r>
                        <a:rPr lang="zh-CN" altLang="en-US" sz="1200">
                          <a:solidFill>
                            <a:srgbClr val="FF0000"/>
                          </a:solidFill>
                          <a:latin typeface="黑体" panose="02010609060101010101" charset="-122"/>
                          <a:ea typeface="黑体" panose="02010609060101010101" charset="-122"/>
                        </a:rPr>
                        <a:t>77.4</a:t>
                      </a:r>
                    </a:p>
                  </a:txBody>
                  <a:tcPr/>
                </a:tc>
                <a:extLst>
                  <a:ext uri="{0D108BD9-81ED-4DB2-BD59-A6C34878D82A}">
                    <a16:rowId xmlns:a16="http://schemas.microsoft.com/office/drawing/2014/main" val="10002"/>
                  </a:ext>
                </a:extLst>
              </a:tr>
              <a:tr h="280035">
                <a:tc>
                  <a:txBody>
                    <a:bodyPr/>
                    <a:lstStyle/>
                    <a:p>
                      <a:pPr algn="ctr">
                        <a:buNone/>
                      </a:pPr>
                      <a:r>
                        <a:rPr lang="zh-CN" altLang="en-US" sz="1200">
                          <a:solidFill>
                            <a:srgbClr val="FF0000"/>
                          </a:solidFill>
                          <a:latin typeface="黑体" panose="02010609060101010101" charset="-122"/>
                          <a:ea typeface="黑体" panose="02010609060101010101" charset="-122"/>
                        </a:rPr>
                        <a:t>南京市玄武区市场监督管理局</a:t>
                      </a:r>
                    </a:p>
                  </a:txBody>
                  <a:tcPr/>
                </a:tc>
                <a:tc>
                  <a:txBody>
                    <a:bodyPr/>
                    <a:lstStyle/>
                    <a:p>
                      <a:pPr algn="ctr">
                        <a:buClrTx/>
                        <a:buSzTx/>
                        <a:buFontTx/>
                        <a:buNone/>
                      </a:pPr>
                      <a:r>
                        <a:rPr lang="en-US" altLang="zh-CN" sz="1200">
                          <a:solidFill>
                            <a:srgbClr val="FF0000"/>
                          </a:solidFill>
                          <a:latin typeface="黑体" panose="02010609060101010101" charset="-122"/>
                          <a:ea typeface="黑体" panose="02010609060101010101" charset="-122"/>
                        </a:rPr>
                        <a:t>136.4</a:t>
                      </a:r>
                    </a:p>
                  </a:txBody>
                  <a:tcPr/>
                </a:tc>
                <a:tc>
                  <a:txBody>
                    <a:bodyPr/>
                    <a:lstStyle/>
                    <a:p>
                      <a:pPr algn="ctr">
                        <a:buClrTx/>
                        <a:buSzTx/>
                        <a:buFontTx/>
                        <a:buNone/>
                      </a:pPr>
                      <a:r>
                        <a:rPr lang="en-US" altLang="zh-CN" sz="1200">
                          <a:solidFill>
                            <a:srgbClr val="FF0000"/>
                          </a:solidFill>
                          <a:latin typeface="黑体" panose="02010609060101010101" charset="-122"/>
                          <a:ea typeface="黑体" panose="02010609060101010101" charset="-122"/>
                        </a:rPr>
                        <a:t>75.2</a:t>
                      </a:r>
                    </a:p>
                  </a:txBody>
                  <a:tcPr/>
                </a:tc>
                <a:extLst>
                  <a:ext uri="{0D108BD9-81ED-4DB2-BD59-A6C34878D82A}">
                    <a16:rowId xmlns:a16="http://schemas.microsoft.com/office/drawing/2014/main" val="10003"/>
                  </a:ext>
                </a:extLst>
              </a:tr>
              <a:tr h="365760">
                <a:tc>
                  <a:txBody>
                    <a:bodyPr/>
                    <a:lstStyle/>
                    <a:p>
                      <a:pPr algn="ctr">
                        <a:buNone/>
                      </a:pPr>
                      <a:r>
                        <a:rPr lang="zh-CN" altLang="en-US" sz="1200">
                          <a:solidFill>
                            <a:srgbClr val="FF0000"/>
                          </a:solidFill>
                          <a:latin typeface="黑体" panose="02010609060101010101" charset="-122"/>
                          <a:ea typeface="黑体" panose="02010609060101010101" charset="-122"/>
                        </a:rPr>
                        <a:t>南京市秦淮区区市场监督管理局</a:t>
                      </a:r>
                    </a:p>
                  </a:txBody>
                  <a:tcPr/>
                </a:tc>
                <a:tc>
                  <a:txBody>
                    <a:bodyPr/>
                    <a:lstStyle/>
                    <a:p>
                      <a:pPr algn="ctr">
                        <a:buClrTx/>
                        <a:buSzTx/>
                        <a:buFontTx/>
                        <a:buNone/>
                      </a:pPr>
                      <a:r>
                        <a:rPr lang="en-US" altLang="zh-CN" sz="1200">
                          <a:solidFill>
                            <a:srgbClr val="FF0000"/>
                          </a:solidFill>
                          <a:latin typeface="黑体" panose="02010609060101010101" charset="-122"/>
                          <a:ea typeface="黑体" panose="02010609060101010101" charset="-122"/>
                        </a:rPr>
                        <a:t>146.3</a:t>
                      </a:r>
                    </a:p>
                  </a:txBody>
                  <a:tcPr/>
                </a:tc>
                <a:tc>
                  <a:txBody>
                    <a:bodyPr/>
                    <a:lstStyle/>
                    <a:p>
                      <a:pPr algn="ctr">
                        <a:buClrTx/>
                        <a:buSzTx/>
                        <a:buFontTx/>
                        <a:buNone/>
                      </a:pPr>
                      <a:r>
                        <a:rPr lang="en-US" altLang="zh-CN" sz="1200">
                          <a:solidFill>
                            <a:srgbClr val="FF0000"/>
                          </a:solidFill>
                          <a:latin typeface="黑体" panose="02010609060101010101" charset="-122"/>
                          <a:ea typeface="黑体" panose="02010609060101010101" charset="-122"/>
                        </a:rPr>
                        <a:t>74.6</a:t>
                      </a:r>
                    </a:p>
                  </a:txBody>
                  <a:tcPr/>
                </a:tc>
                <a:extLst>
                  <a:ext uri="{0D108BD9-81ED-4DB2-BD59-A6C34878D82A}">
                    <a16:rowId xmlns:a16="http://schemas.microsoft.com/office/drawing/2014/main" val="10004"/>
                  </a:ext>
                </a:extLst>
              </a:tr>
              <a:tr h="260985">
                <a:tc>
                  <a:txBody>
                    <a:bodyPr/>
                    <a:lstStyle/>
                    <a:p>
                      <a:pPr algn="ctr">
                        <a:buNone/>
                      </a:pPr>
                      <a:r>
                        <a:rPr lang="zh-CN" altLang="en-US" sz="1200">
                          <a:solidFill>
                            <a:srgbClr val="FF0000"/>
                          </a:solidFill>
                          <a:latin typeface="黑体" panose="02010609060101010101" charset="-122"/>
                          <a:ea typeface="黑体" panose="02010609060101010101" charset="-122"/>
                        </a:rPr>
                        <a:t>苏州市市纪委监委</a:t>
                      </a:r>
                    </a:p>
                  </a:txBody>
                  <a:tcPr/>
                </a:tc>
                <a:tc>
                  <a:txBody>
                    <a:bodyPr/>
                    <a:lstStyle/>
                    <a:p>
                      <a:pPr algn="ctr">
                        <a:buClrTx/>
                        <a:buSzTx/>
                        <a:buFontTx/>
                        <a:buNone/>
                      </a:pPr>
                      <a:r>
                        <a:rPr lang="en-US" altLang="zh-CN" sz="1200">
                          <a:solidFill>
                            <a:srgbClr val="FF0000"/>
                          </a:solidFill>
                          <a:latin typeface="黑体" panose="02010609060101010101" charset="-122"/>
                          <a:ea typeface="黑体" panose="02010609060101010101" charset="-122"/>
                        </a:rPr>
                        <a:t>138.4</a:t>
                      </a:r>
                    </a:p>
                  </a:txBody>
                  <a:tcPr/>
                </a:tc>
                <a:tc>
                  <a:txBody>
                    <a:bodyPr/>
                    <a:lstStyle/>
                    <a:p>
                      <a:pPr algn="ctr">
                        <a:buClrTx/>
                        <a:buSzTx/>
                        <a:buFontTx/>
                        <a:buNone/>
                      </a:pPr>
                      <a:r>
                        <a:rPr lang="en-US" altLang="zh-CN" sz="1200">
                          <a:solidFill>
                            <a:srgbClr val="FF0000"/>
                          </a:solidFill>
                          <a:latin typeface="黑体" panose="02010609060101010101" charset="-122"/>
                          <a:ea typeface="黑体" panose="02010609060101010101" charset="-122"/>
                        </a:rPr>
                        <a:t>76.4</a:t>
                      </a:r>
                    </a:p>
                  </a:txBody>
                  <a:tcPr/>
                </a:tc>
                <a:extLst>
                  <a:ext uri="{0D108BD9-81ED-4DB2-BD59-A6C34878D82A}">
                    <a16:rowId xmlns:a16="http://schemas.microsoft.com/office/drawing/2014/main" val="10005"/>
                  </a:ext>
                </a:extLst>
              </a:tr>
              <a:tr h="260985">
                <a:tc>
                  <a:txBody>
                    <a:bodyPr/>
                    <a:lstStyle/>
                    <a:p>
                      <a:pPr algn="ctr">
                        <a:buNone/>
                      </a:pPr>
                      <a:r>
                        <a:rPr lang="zh-CN" altLang="en-US" sz="1200">
                          <a:solidFill>
                            <a:srgbClr val="FF0000"/>
                          </a:solidFill>
                          <a:latin typeface="黑体" panose="02010609060101010101" charset="-122"/>
                          <a:ea typeface="黑体" panose="02010609060101010101" charset="-122"/>
                        </a:rPr>
                        <a:t>徐州邳州生态环境局</a:t>
                      </a:r>
                    </a:p>
                  </a:txBody>
                  <a:tcPr/>
                </a:tc>
                <a:tc>
                  <a:txBody>
                    <a:bodyPr/>
                    <a:lstStyle/>
                    <a:p>
                      <a:pPr algn="ctr">
                        <a:buClrTx/>
                        <a:buSzTx/>
                        <a:buFontTx/>
                        <a:buNone/>
                      </a:pPr>
                      <a:r>
                        <a:rPr lang="en-US" altLang="zh-CN" sz="1200">
                          <a:solidFill>
                            <a:srgbClr val="FF0000"/>
                          </a:solidFill>
                          <a:latin typeface="黑体" panose="02010609060101010101" charset="-122"/>
                          <a:ea typeface="黑体" panose="02010609060101010101" charset="-122"/>
                        </a:rPr>
                        <a:t>127.6</a:t>
                      </a:r>
                    </a:p>
                  </a:txBody>
                  <a:tcPr/>
                </a:tc>
                <a:tc>
                  <a:txBody>
                    <a:bodyPr/>
                    <a:lstStyle/>
                    <a:p>
                      <a:pPr algn="ctr">
                        <a:buClrTx/>
                        <a:buSzTx/>
                        <a:buFontTx/>
                        <a:buNone/>
                      </a:pPr>
                      <a:r>
                        <a:rPr lang="en-US" altLang="zh-CN" sz="1200">
                          <a:solidFill>
                            <a:srgbClr val="FF0000"/>
                          </a:solidFill>
                          <a:latin typeface="黑体" panose="02010609060101010101" charset="-122"/>
                          <a:ea typeface="黑体" panose="02010609060101010101" charset="-122"/>
                        </a:rPr>
                        <a:t>69</a:t>
                      </a:r>
                    </a:p>
                  </a:txBody>
                  <a:tcPr/>
                </a:tc>
                <a:extLst>
                  <a:ext uri="{0D108BD9-81ED-4DB2-BD59-A6C34878D82A}">
                    <a16:rowId xmlns:a16="http://schemas.microsoft.com/office/drawing/2014/main" val="10006"/>
                  </a:ext>
                </a:extLst>
              </a:tr>
              <a:tr h="260985">
                <a:tc>
                  <a:txBody>
                    <a:bodyPr/>
                    <a:lstStyle/>
                    <a:p>
                      <a:pPr algn="ctr">
                        <a:buNone/>
                      </a:pPr>
                      <a:r>
                        <a:rPr lang="zh-CN" altLang="en-US" sz="1200">
                          <a:solidFill>
                            <a:srgbClr val="FF0000"/>
                          </a:solidFill>
                          <a:latin typeface="黑体" panose="02010609060101010101" charset="-122"/>
                          <a:ea typeface="黑体" panose="02010609060101010101" charset="-122"/>
                        </a:rPr>
                        <a:t>无锡区发展和改革委员会</a:t>
                      </a:r>
                    </a:p>
                  </a:txBody>
                  <a:tcPr/>
                </a:tc>
                <a:tc>
                  <a:txBody>
                    <a:bodyPr/>
                    <a:lstStyle/>
                    <a:p>
                      <a:pPr algn="ctr">
                        <a:buClrTx/>
                        <a:buSzTx/>
                        <a:buFontTx/>
                        <a:buNone/>
                      </a:pPr>
                      <a:r>
                        <a:rPr lang="en-US" altLang="zh-CN" sz="1200">
                          <a:solidFill>
                            <a:srgbClr val="FF0000"/>
                          </a:solidFill>
                          <a:latin typeface="黑体" panose="02010609060101010101" charset="-122"/>
                          <a:ea typeface="黑体" panose="02010609060101010101" charset="-122"/>
                        </a:rPr>
                        <a:t>129.8</a:t>
                      </a:r>
                    </a:p>
                  </a:txBody>
                  <a:tcPr/>
                </a:tc>
                <a:tc>
                  <a:txBody>
                    <a:bodyPr/>
                    <a:lstStyle/>
                    <a:p>
                      <a:pPr algn="ctr">
                        <a:buClrTx/>
                        <a:buSzTx/>
                        <a:buFontTx/>
                        <a:buNone/>
                      </a:pPr>
                      <a:r>
                        <a:rPr lang="en-US" altLang="zh-CN" sz="1200">
                          <a:solidFill>
                            <a:srgbClr val="FF0000"/>
                          </a:solidFill>
                          <a:latin typeface="黑体" panose="02010609060101010101" charset="-122"/>
                          <a:ea typeface="黑体" panose="02010609060101010101" charset="-122"/>
                        </a:rPr>
                        <a:t>78</a:t>
                      </a:r>
                    </a:p>
                  </a:txBody>
                  <a:tcPr/>
                </a:tc>
                <a:extLst>
                  <a:ext uri="{0D108BD9-81ED-4DB2-BD59-A6C34878D82A}">
                    <a16:rowId xmlns:a16="http://schemas.microsoft.com/office/drawing/2014/main" val="10007"/>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2468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1.1.4 </a:t>
            </a:r>
            <a:r>
              <a:rPr lang="zh-CN" altLang="en-US" sz="2000">
                <a:solidFill>
                  <a:schemeClr val="accent1"/>
                </a:solidFill>
                <a:effectLst>
                  <a:outerShdw blurRad="38100" dist="25400" dir="5400000" algn="ctr" rotWithShape="0">
                    <a:srgbClr val="6E747A">
                      <a:alpha val="43000"/>
                    </a:srgbClr>
                  </a:outerShdw>
                </a:effectLst>
              </a:rPr>
              <a:t>考公趋势解析</a:t>
            </a:r>
          </a:p>
        </p:txBody>
      </p:sp>
      <p:pic>
        <p:nvPicPr>
          <p:cNvPr id="5" name="图片 3" descr="对比时间轴"/>
          <p:cNvPicPr>
            <a:picLocks noChangeAspect="1"/>
          </p:cNvPicPr>
          <p:nvPr>
            <p:custDataLst>
              <p:tags r:id="rId2"/>
            </p:custDataLst>
          </p:nvPr>
        </p:nvPicPr>
        <p:blipFill>
          <a:blip r:embed="rId4"/>
          <a:srcRect t="14886" b="15868"/>
          <a:stretch>
            <a:fillRect/>
          </a:stretch>
        </p:blipFill>
        <p:spPr>
          <a:xfrm>
            <a:off x="227965" y="1338580"/>
            <a:ext cx="11687810" cy="4848225"/>
          </a:xfrm>
          <a:prstGeom prst="rect">
            <a:avLst/>
          </a:prstGeom>
          <a:noFill/>
          <a:ln w="9525">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2468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1.1.5 </a:t>
            </a:r>
            <a:r>
              <a:rPr lang="zh-CN" altLang="en-US" sz="2000">
                <a:solidFill>
                  <a:schemeClr val="accent1"/>
                </a:solidFill>
                <a:effectLst>
                  <a:outerShdw blurRad="38100" dist="25400" dir="5400000" algn="ctr" rotWithShape="0">
                    <a:srgbClr val="6E747A">
                      <a:alpha val="43000"/>
                    </a:srgbClr>
                  </a:outerShdw>
                </a:effectLst>
              </a:rPr>
              <a:t>基层就业解析</a:t>
            </a:r>
          </a:p>
        </p:txBody>
      </p:sp>
      <p:sp>
        <p:nvSpPr>
          <p:cNvPr id="2" name="Text Box 1"/>
          <p:cNvSpPr txBox="1"/>
          <p:nvPr/>
        </p:nvSpPr>
        <p:spPr>
          <a:xfrm>
            <a:off x="3459480" y="2278380"/>
            <a:ext cx="8352155" cy="2676525"/>
          </a:xfrm>
          <a:prstGeom prst="rect">
            <a:avLst/>
          </a:prstGeom>
          <a:noFill/>
        </p:spPr>
        <p:txBody>
          <a:bodyPr wrap="square" rtlCol="0" anchor="t">
            <a:spAutoFit/>
          </a:bodyPr>
          <a:lstStyle/>
          <a:p>
            <a:r>
              <a:rPr lang="en-US" sz="2400"/>
              <a:t>什么是基层就业？</a:t>
            </a:r>
          </a:p>
          <a:p>
            <a:endParaRPr lang="en-US" sz="2400"/>
          </a:p>
          <a:p>
            <a:r>
              <a:rPr lang="en-US" sz="2400"/>
              <a:t>    基层就业就是到城乡基层工作。国家近几年出台了一系列优惠政策鼓励高校毕业生积极参加社会主义新农村建设、城市社区建设和应征入伍。一般来讲，“基层”既包括广大农村，也包括城市街道社区；既涵盖县级以下党政机关、企事业单位，也包括社会团体、非公有制组织和中小企业</a:t>
            </a:r>
            <a:r>
              <a:rPr lang="zh-CN" altLang="en-US" sz="2400"/>
              <a:t>。</a:t>
            </a:r>
          </a:p>
        </p:txBody>
      </p:sp>
      <p:pic>
        <p:nvPicPr>
          <p:cNvPr id="4" name="Picture 3" descr="千库网_手绘就业表情包_元素编号12842568"/>
          <p:cNvPicPr>
            <a:picLocks noChangeAspect="1"/>
          </p:cNvPicPr>
          <p:nvPr/>
        </p:nvPicPr>
        <p:blipFill>
          <a:blip r:embed="rId3"/>
          <a:stretch>
            <a:fillRect/>
          </a:stretch>
        </p:blipFill>
        <p:spPr>
          <a:xfrm>
            <a:off x="353060" y="2278380"/>
            <a:ext cx="3017520" cy="30175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5276850" y="577850"/>
            <a:ext cx="1637665" cy="65278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选调生</a:t>
            </a:r>
          </a:p>
        </p:txBody>
      </p:sp>
      <p:sp>
        <p:nvSpPr>
          <p:cNvPr id="3" name="Text Box 2"/>
          <p:cNvSpPr txBox="1"/>
          <p:nvPr/>
        </p:nvSpPr>
        <p:spPr>
          <a:xfrm>
            <a:off x="353060" y="320040"/>
            <a:ext cx="2468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1.1.5 </a:t>
            </a:r>
            <a:r>
              <a:rPr lang="zh-CN" altLang="en-US" sz="2000">
                <a:solidFill>
                  <a:schemeClr val="accent1"/>
                </a:solidFill>
                <a:effectLst>
                  <a:outerShdw blurRad="38100" dist="25400" dir="5400000" algn="ctr" rotWithShape="0">
                    <a:srgbClr val="6E747A">
                      <a:alpha val="43000"/>
                    </a:srgbClr>
                  </a:outerShdw>
                </a:effectLst>
              </a:rPr>
              <a:t>基层就业解析</a:t>
            </a:r>
          </a:p>
        </p:txBody>
      </p:sp>
      <p:sp>
        <p:nvSpPr>
          <p:cNvPr id="12" name="Text Box 11"/>
          <p:cNvSpPr txBox="1"/>
          <p:nvPr/>
        </p:nvSpPr>
        <p:spPr>
          <a:xfrm>
            <a:off x="573405" y="718820"/>
            <a:ext cx="11349990" cy="6062345"/>
          </a:xfrm>
          <a:prstGeom prst="rect">
            <a:avLst/>
          </a:prstGeom>
          <a:noFill/>
        </p:spPr>
        <p:txBody>
          <a:bodyPr wrap="square" rtlCol="0" anchor="t">
            <a:spAutoFit/>
          </a:bodyPr>
          <a:lstStyle/>
          <a:p>
            <a:pPr algn="ctr">
              <a:lnSpc>
                <a:spcPct val="100000"/>
              </a:lnSpc>
            </a:pPr>
            <a:endParaRPr lang="zh-CN" altLang="en-US" sz="2800" dirty="0">
              <a:solidFill>
                <a:schemeClr val="tx1"/>
              </a:solidFill>
              <a:effectLst>
                <a:outerShdw blurRad="38100" dist="19050" dir="2700000" algn="tl" rotWithShape="0">
                  <a:schemeClr val="dk1">
                    <a:alpha val="40000"/>
                  </a:schemeClr>
                </a:outerShdw>
              </a:effectLst>
            </a:endParaRPr>
          </a:p>
          <a:p>
            <a:pPr>
              <a:lnSpc>
                <a:spcPct val="100000"/>
              </a:lnSpc>
            </a:pPr>
            <a:endParaRPr lang="en-US" sz="2000" dirty="0">
              <a:solidFill>
                <a:schemeClr val="tx1"/>
              </a:solidFill>
            </a:endParaRPr>
          </a:p>
          <a:p>
            <a:pPr>
              <a:lnSpc>
                <a:spcPct val="100000"/>
              </a:lnSpc>
            </a:pPr>
            <a:r>
              <a:rPr lang="en-US" sz="2000" dirty="0" err="1">
                <a:solidFill>
                  <a:schemeClr val="bg1"/>
                </a:solidFill>
              </a:rPr>
              <a:t>项目介绍</a:t>
            </a:r>
            <a:r>
              <a:rPr lang="en-US" sz="2000" dirty="0">
                <a:solidFill>
                  <a:schemeClr val="bg1"/>
                </a:solidFill>
              </a:rPr>
              <a:t>   </a:t>
            </a:r>
            <a:r>
              <a:rPr lang="en-US" sz="2000" dirty="0">
                <a:solidFill>
                  <a:schemeClr val="tx1"/>
                </a:solidFill>
              </a:rPr>
              <a:t>选调生，是各省党委组织部门有计划地从高等院校选调</a:t>
            </a:r>
            <a:r>
              <a:rPr lang="en-US" sz="2000" b="1" dirty="0">
                <a:solidFill>
                  <a:schemeClr val="tx1"/>
                </a:solidFill>
              </a:rPr>
              <a:t>品学兼优</a:t>
            </a:r>
            <a:r>
              <a:rPr lang="en-US" sz="2000" dirty="0">
                <a:solidFill>
                  <a:schemeClr val="tx1"/>
                </a:solidFill>
              </a:rPr>
              <a:t>的应届大学本科及其以上毕业生到基层工作，</a:t>
            </a:r>
            <a:r>
              <a:rPr lang="en-US" sz="2000" b="1" dirty="0"/>
              <a:t>作为党政领导干部后备人选和县级以上党政机关高素质的工作人员人选</a:t>
            </a:r>
            <a:r>
              <a:rPr lang="en-US" sz="2000" dirty="0">
                <a:solidFill>
                  <a:schemeClr val="tx1"/>
                </a:solidFill>
              </a:rPr>
              <a:t>进行重点培养的群体的简称。</a:t>
            </a:r>
          </a:p>
          <a:p>
            <a:pPr>
              <a:lnSpc>
                <a:spcPct val="100000"/>
              </a:lnSpc>
            </a:pPr>
            <a:endParaRPr lang="en-US" sz="2000" dirty="0">
              <a:solidFill>
                <a:schemeClr val="tx1"/>
              </a:solidFill>
            </a:endParaRPr>
          </a:p>
          <a:p>
            <a:pPr>
              <a:lnSpc>
                <a:spcPct val="100000"/>
              </a:lnSpc>
            </a:pPr>
            <a:r>
              <a:rPr lang="en-US" sz="2000" dirty="0">
                <a:solidFill>
                  <a:schemeClr val="tx1"/>
                </a:solidFill>
              </a:rPr>
              <a:t>                  11月</a:t>
            </a:r>
          </a:p>
          <a:p>
            <a:pPr>
              <a:lnSpc>
                <a:spcPct val="100000"/>
              </a:lnSpc>
            </a:pPr>
            <a:endParaRPr lang="en-US" sz="2000" dirty="0">
              <a:solidFill>
                <a:schemeClr val="tx1"/>
              </a:solidFill>
            </a:endParaRPr>
          </a:p>
          <a:p>
            <a:pPr>
              <a:lnSpc>
                <a:spcPct val="100000"/>
              </a:lnSpc>
            </a:pPr>
            <a:r>
              <a:rPr lang="en-US" sz="2000" dirty="0">
                <a:solidFill>
                  <a:schemeClr val="tx1"/>
                </a:solidFill>
              </a:rPr>
              <a:t>                  </a:t>
            </a:r>
            <a:r>
              <a:rPr lang="en-US" sz="2000" dirty="0" err="1">
                <a:solidFill>
                  <a:schemeClr val="tx1"/>
                </a:solidFill>
              </a:rPr>
              <a:t>面向部分“双一流”建设高校和省内普通高校，选调全日制大学本科及以上学历应届优秀毕业生</a:t>
            </a:r>
            <a:r>
              <a:rPr lang="en-US" sz="2000" dirty="0">
                <a:solidFill>
                  <a:schemeClr val="tx1"/>
                </a:solidFill>
              </a:rPr>
              <a:t>(</a:t>
            </a:r>
            <a:r>
              <a:rPr lang="en-US" sz="2000" dirty="0" err="1">
                <a:solidFill>
                  <a:schemeClr val="tx1"/>
                </a:solidFill>
              </a:rPr>
              <a:t>不含委培、定向、专升本和独立学院毕业生</a:t>
            </a:r>
            <a:r>
              <a:rPr lang="en-US" sz="2000" dirty="0">
                <a:solidFill>
                  <a:schemeClr val="tx1"/>
                </a:solidFill>
              </a:rPr>
              <a:t>)。</a:t>
            </a:r>
            <a:r>
              <a:rPr lang="en-US" sz="2000" dirty="0" err="1">
                <a:solidFill>
                  <a:schemeClr val="tx1"/>
                </a:solidFill>
              </a:rPr>
              <a:t>优先选调经济金融、信息技术、智能制造、城乡建设、社会治理、生态环境、公共卫生等大类紧缺专业人才</a:t>
            </a:r>
            <a:r>
              <a:rPr lang="en-US" sz="2000" dirty="0">
                <a:solidFill>
                  <a:schemeClr val="tx1"/>
                </a:solidFill>
              </a:rPr>
              <a:t>。</a:t>
            </a:r>
          </a:p>
          <a:p>
            <a:pPr>
              <a:lnSpc>
                <a:spcPct val="100000"/>
              </a:lnSpc>
            </a:pPr>
            <a:endParaRPr lang="en-US" sz="2000" dirty="0">
              <a:solidFill>
                <a:schemeClr val="tx1"/>
              </a:solidFill>
            </a:endParaRPr>
          </a:p>
          <a:p>
            <a:pPr>
              <a:lnSpc>
                <a:spcPct val="100000"/>
              </a:lnSpc>
            </a:pPr>
            <a:r>
              <a:rPr lang="en-US" sz="2000" dirty="0">
                <a:solidFill>
                  <a:schemeClr val="tx1"/>
                </a:solidFill>
              </a:rPr>
              <a:t>           1.     发布公告。2.个人申请。符合条件的毕业生均可填写《选调推荐人选名册》，向院系党组织提出申请。3.学校推荐。4.网上报名。5.参加笔试。笔试与江苏省考试录用公务员笔试同步进行，通过资格初审人选参加A类科目笔试。6.资格复审。7.进行面试。8.人选公示。9.组织考察。</a:t>
            </a:r>
          </a:p>
          <a:p>
            <a:pPr>
              <a:lnSpc>
                <a:spcPct val="100000"/>
              </a:lnSpc>
            </a:pPr>
            <a:r>
              <a:rPr lang="en-US" sz="2000" dirty="0">
                <a:solidFill>
                  <a:schemeClr val="tx1"/>
                </a:solidFill>
              </a:rPr>
              <a:t>10.确定拟录用人选。11.组织体检。12.确定录用。13.办理录用派遣手续。14.分配去向。选调生在所报考设区市范围内统一调配，一般安排到乡镇(</a:t>
            </a:r>
            <a:r>
              <a:rPr lang="en-US" sz="2000" dirty="0" err="1">
                <a:solidFill>
                  <a:schemeClr val="tx1"/>
                </a:solidFill>
              </a:rPr>
              <a:t>街道</a:t>
            </a:r>
            <a:r>
              <a:rPr lang="en-US" sz="2000" dirty="0">
                <a:solidFill>
                  <a:schemeClr val="tx1"/>
                </a:solidFill>
              </a:rPr>
              <a:t>)工作不少于3年，其间在村工作时间不少于2年。</a:t>
            </a:r>
          </a:p>
          <a:p>
            <a:pPr>
              <a:lnSpc>
                <a:spcPct val="100000"/>
              </a:lnSpc>
            </a:pPr>
            <a:r>
              <a:rPr lang="en-US" sz="2000" dirty="0">
                <a:solidFill>
                  <a:schemeClr val="tx1"/>
                </a:solidFill>
              </a:rPr>
              <a:t>15.依法登记。新录用人员试用期1年，试用期满考核合格的，办理任职定级手续，并进行公务员登记;不合格的，取消录用。</a:t>
            </a:r>
          </a:p>
        </p:txBody>
      </p:sp>
      <p:sp>
        <p:nvSpPr>
          <p:cNvPr id="13" name="Rounded Rectangle 12"/>
          <p:cNvSpPr/>
          <p:nvPr/>
        </p:nvSpPr>
        <p:spPr>
          <a:xfrm>
            <a:off x="573405" y="1378585"/>
            <a:ext cx="1256030" cy="39370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项目介绍</a:t>
            </a:r>
          </a:p>
        </p:txBody>
      </p:sp>
      <p:sp>
        <p:nvSpPr>
          <p:cNvPr id="14" name="Rounded Rectangle 13"/>
          <p:cNvSpPr/>
          <p:nvPr/>
        </p:nvSpPr>
        <p:spPr>
          <a:xfrm>
            <a:off x="573405" y="2675255"/>
            <a:ext cx="1256030" cy="39370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报名时间</a:t>
            </a:r>
          </a:p>
        </p:txBody>
      </p:sp>
      <p:sp>
        <p:nvSpPr>
          <p:cNvPr id="15" name="Rounded Rectangle 14"/>
          <p:cNvSpPr/>
          <p:nvPr/>
        </p:nvSpPr>
        <p:spPr>
          <a:xfrm>
            <a:off x="573405" y="3232150"/>
            <a:ext cx="1256030" cy="39370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选调对象</a:t>
            </a:r>
          </a:p>
        </p:txBody>
      </p:sp>
      <p:sp>
        <p:nvSpPr>
          <p:cNvPr id="16" name="Rounded Rectangle 15"/>
          <p:cNvSpPr/>
          <p:nvPr/>
        </p:nvSpPr>
        <p:spPr>
          <a:xfrm>
            <a:off x="597535" y="4419600"/>
            <a:ext cx="1256030" cy="39370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选调流程</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2468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1.1.5 </a:t>
            </a:r>
            <a:r>
              <a:rPr lang="zh-CN" altLang="en-US" sz="2000">
                <a:solidFill>
                  <a:schemeClr val="accent1"/>
                </a:solidFill>
                <a:effectLst>
                  <a:outerShdw blurRad="38100" dist="25400" dir="5400000" algn="ctr" rotWithShape="0">
                    <a:srgbClr val="6E747A">
                      <a:alpha val="43000"/>
                    </a:srgbClr>
                  </a:outerShdw>
                </a:effectLst>
              </a:rPr>
              <a:t>基层就业解析</a:t>
            </a:r>
          </a:p>
        </p:txBody>
      </p:sp>
      <p:sp>
        <p:nvSpPr>
          <p:cNvPr id="5" name="Text Box 4"/>
          <p:cNvSpPr txBox="1"/>
          <p:nvPr/>
        </p:nvSpPr>
        <p:spPr>
          <a:xfrm>
            <a:off x="421005" y="1068070"/>
            <a:ext cx="11349990" cy="5323205"/>
          </a:xfrm>
          <a:prstGeom prst="rect">
            <a:avLst/>
          </a:prstGeom>
          <a:noFill/>
        </p:spPr>
        <p:txBody>
          <a:bodyPr wrap="square" rtlCol="0" anchor="t">
            <a:spAutoFit/>
          </a:bodyPr>
          <a:lstStyle/>
          <a:p>
            <a:pPr algn="ctr"/>
            <a:endParaRPr lang="en-US" sz="2000" dirty="0">
              <a:solidFill>
                <a:schemeClr val="tx1"/>
              </a:solidFill>
            </a:endParaRPr>
          </a:p>
          <a:p>
            <a:endParaRPr lang="en-US" sz="2000" dirty="0">
              <a:solidFill>
                <a:schemeClr val="tx1"/>
              </a:solidFill>
            </a:endParaRPr>
          </a:p>
          <a:p>
            <a:r>
              <a:rPr lang="en-US" sz="2000" dirty="0">
                <a:solidFill>
                  <a:schemeClr val="tx1"/>
                </a:solidFill>
              </a:rPr>
              <a:t>                  大学生志愿服务西部计划由共青团中央牵头，教育部、财政部、人力资源社会保障部共同组织实施。从2003年开始，</a:t>
            </a:r>
            <a:r>
              <a:rPr lang="en-US" sz="2000" b="1" dirty="0">
                <a:solidFill>
                  <a:schemeClr val="tx1"/>
                </a:solidFill>
              </a:rPr>
              <a:t>每年招募1.8万名</a:t>
            </a:r>
            <a:r>
              <a:rPr lang="en-US" sz="2000" dirty="0">
                <a:solidFill>
                  <a:schemeClr val="tx1"/>
                </a:solidFill>
              </a:rPr>
              <a:t>普通高等学校应届毕业生，</a:t>
            </a:r>
            <a:r>
              <a:rPr lang="en-US" sz="2000" b="1" dirty="0">
                <a:solidFill>
                  <a:schemeClr val="tx1"/>
                </a:solidFill>
              </a:rPr>
              <a:t>到西部贫困县的乡镇从事为期1-3年的教育、卫生、农技、扶贫以及青年中心建设和管理等方面的志愿服务工作</a:t>
            </a:r>
            <a:r>
              <a:rPr lang="en-US" sz="2000" dirty="0">
                <a:solidFill>
                  <a:schemeClr val="tx1"/>
                </a:solidFill>
              </a:rPr>
              <a:t>。</a:t>
            </a:r>
          </a:p>
          <a:p>
            <a:endParaRPr lang="en-US" sz="2000" dirty="0">
              <a:solidFill>
                <a:schemeClr val="tx1"/>
              </a:solidFill>
            </a:endParaRPr>
          </a:p>
          <a:p>
            <a:r>
              <a:rPr lang="en-US" sz="2000" dirty="0">
                <a:solidFill>
                  <a:schemeClr val="tx1"/>
                </a:solidFill>
              </a:rPr>
              <a:t>报名时间：4月-6月</a:t>
            </a:r>
          </a:p>
          <a:p>
            <a:endParaRPr lang="en-US" sz="2000" dirty="0">
              <a:solidFill>
                <a:schemeClr val="tx1"/>
              </a:solidFill>
            </a:endParaRPr>
          </a:p>
          <a:p>
            <a:r>
              <a:rPr lang="en-US" sz="2000" dirty="0">
                <a:solidFill>
                  <a:schemeClr val="tx1"/>
                </a:solidFill>
              </a:rPr>
              <a:t>                  高校的应届毕业生和在读研究生，报名志愿者的</a:t>
            </a:r>
            <a:r>
              <a:rPr lang="en-US" sz="2000" b="1" dirty="0"/>
              <a:t>学分总绩点排名在本院系同年级学生总数前70%之内</a:t>
            </a:r>
            <a:r>
              <a:rPr lang="en-US" sz="2000" dirty="0">
                <a:solidFill>
                  <a:schemeClr val="tx1"/>
                </a:solidFill>
              </a:rPr>
              <a:t>，获得毕业证书，</a:t>
            </a:r>
            <a:r>
              <a:rPr lang="en-US" sz="2000" b="1" dirty="0"/>
              <a:t>身体健康</a:t>
            </a:r>
            <a:r>
              <a:rPr lang="en-US" sz="2000" dirty="0">
                <a:solidFill>
                  <a:schemeClr val="tx1"/>
                </a:solidFill>
              </a:rPr>
              <a:t>，具有</a:t>
            </a:r>
            <a:r>
              <a:rPr lang="en-US" sz="2000" b="1" dirty="0"/>
              <a:t>志愿精神</a:t>
            </a:r>
          </a:p>
          <a:p>
            <a:endParaRPr lang="en-US" sz="2000" dirty="0">
              <a:solidFill>
                <a:schemeClr val="tx1"/>
              </a:solidFill>
            </a:endParaRPr>
          </a:p>
          <a:p>
            <a:r>
              <a:rPr lang="en-US" sz="2000" dirty="0">
                <a:solidFill>
                  <a:schemeClr val="tx1"/>
                </a:solidFill>
              </a:rPr>
              <a:t>优惠政策：服务期间，享受</a:t>
            </a:r>
            <a:r>
              <a:rPr lang="en-US" sz="2000" b="1" dirty="0"/>
              <a:t>工作生活补贴</a:t>
            </a:r>
            <a:r>
              <a:rPr lang="en-US" sz="2000" dirty="0">
                <a:solidFill>
                  <a:schemeClr val="tx1"/>
                </a:solidFill>
              </a:rPr>
              <a:t>（每人每月不低于1600元），所在地列入国家艰苦边远地区津贴范围的，执行所在地科员艰苦边远地区津贴标准，按月发放；在当地参加社会保险，统一为西部计划志愿者购买综合保障险。志愿者依实际服务年限计算服务期及工龄；服务期满，可报名参加从服务基层项目大学生中</a:t>
            </a:r>
            <a:r>
              <a:rPr lang="en-US" sz="2000" b="1" dirty="0"/>
              <a:t>定向考录公务员</a:t>
            </a:r>
            <a:r>
              <a:rPr lang="en-US" sz="2000" dirty="0">
                <a:solidFill>
                  <a:schemeClr val="tx1"/>
                </a:solidFill>
              </a:rPr>
              <a:t>的考试；服务期满，服务期间考核合格</a:t>
            </a:r>
            <a:r>
              <a:rPr lang="en-US" sz="2000" b="1" dirty="0"/>
              <a:t>报考硕士研究生</a:t>
            </a:r>
            <a:r>
              <a:rPr lang="en-US" sz="2000" dirty="0">
                <a:solidFill>
                  <a:schemeClr val="tx1"/>
                </a:solidFill>
              </a:rPr>
              <a:t>的，</a:t>
            </a:r>
            <a:r>
              <a:rPr lang="en-US" sz="2000" b="1" dirty="0"/>
              <a:t>3年内享受“初试总分加10分</a:t>
            </a:r>
            <a:r>
              <a:rPr lang="en-US" sz="2000" dirty="0">
                <a:solidFill>
                  <a:schemeClr val="tx1"/>
                </a:solidFill>
              </a:rPr>
              <a:t>，同等条件下优先录取”的优惠政策；报考事业单位工作人员时享受相关优惠政策。</a:t>
            </a:r>
          </a:p>
        </p:txBody>
      </p:sp>
      <p:sp>
        <p:nvSpPr>
          <p:cNvPr id="2" name="Rounded Rectangle 1"/>
          <p:cNvSpPr/>
          <p:nvPr/>
        </p:nvSpPr>
        <p:spPr>
          <a:xfrm>
            <a:off x="3972560" y="718820"/>
            <a:ext cx="4246880" cy="65278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大学生志愿服务西部计划</a:t>
            </a:r>
          </a:p>
        </p:txBody>
      </p:sp>
      <p:sp>
        <p:nvSpPr>
          <p:cNvPr id="7" name="Rounded Rectangle 6"/>
          <p:cNvSpPr/>
          <p:nvPr/>
        </p:nvSpPr>
        <p:spPr>
          <a:xfrm>
            <a:off x="437515" y="2888615"/>
            <a:ext cx="1256030" cy="39370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报名时间</a:t>
            </a:r>
          </a:p>
        </p:txBody>
      </p:sp>
      <p:sp>
        <p:nvSpPr>
          <p:cNvPr id="6" name="Rounded Rectangle 5"/>
          <p:cNvSpPr/>
          <p:nvPr/>
        </p:nvSpPr>
        <p:spPr>
          <a:xfrm>
            <a:off x="433070" y="1607185"/>
            <a:ext cx="1256030" cy="39370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项目介绍</a:t>
            </a:r>
          </a:p>
        </p:txBody>
      </p:sp>
      <p:sp>
        <p:nvSpPr>
          <p:cNvPr id="8" name="Rounded Rectangle 7"/>
          <p:cNvSpPr/>
          <p:nvPr/>
        </p:nvSpPr>
        <p:spPr>
          <a:xfrm>
            <a:off x="433070" y="3434715"/>
            <a:ext cx="1256030" cy="39370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招聘条件</a:t>
            </a:r>
          </a:p>
        </p:txBody>
      </p:sp>
      <p:sp>
        <p:nvSpPr>
          <p:cNvPr id="9" name="Rounded Rectangle 8"/>
          <p:cNvSpPr/>
          <p:nvPr/>
        </p:nvSpPr>
        <p:spPr>
          <a:xfrm>
            <a:off x="421005" y="4362450"/>
            <a:ext cx="1256030" cy="39370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优惠政策</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文本框 8"/>
          <p:cNvSpPr txBox="1"/>
          <p:nvPr userDrawn="1">
            <p:custDataLst>
              <p:tags r:id="rId1"/>
            </p:custDataLst>
          </p:nvPr>
        </p:nvSpPr>
        <p:spPr>
          <a:xfrm>
            <a:off x="4488180" y="481330"/>
            <a:ext cx="3206115" cy="521970"/>
          </a:xfrm>
          <a:prstGeom prst="rect">
            <a:avLst/>
          </a:prstGeom>
          <a:noFill/>
        </p:spPr>
        <p:txBody>
          <a:bodyPr wrap="square" rtlCol="0">
            <a:spAutoFit/>
          </a:bodyPr>
          <a:lstStyle/>
          <a:p>
            <a:r>
              <a:rPr lang="zh-CN" altLang="en-US" sz="2800" spc="600" dirty="0">
                <a:solidFill>
                  <a:srgbClr val="224477"/>
                </a:solidFill>
                <a:latin typeface="思源黑体 Bold" panose="020B0800000000000000" pitchFamily="34" charset="-122"/>
                <a:ea typeface="思源黑体 Bold" panose="020B0800000000000000" pitchFamily="34" charset="-122"/>
              </a:rPr>
              <a:t>课程学习路线图</a:t>
            </a:r>
          </a:p>
        </p:txBody>
      </p:sp>
      <p:cxnSp>
        <p:nvCxnSpPr>
          <p:cNvPr id="14" name="直接连接符 13"/>
          <p:cNvCxnSpPr/>
          <p:nvPr userDrawn="1"/>
        </p:nvCxnSpPr>
        <p:spPr>
          <a:xfrm>
            <a:off x="2636365" y="742676"/>
            <a:ext cx="1800000" cy="0"/>
          </a:xfrm>
          <a:prstGeom prst="line">
            <a:avLst/>
          </a:prstGeom>
          <a:ln w="28575">
            <a:solidFill>
              <a:srgbClr val="224477"/>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7694080" y="742676"/>
            <a:ext cx="1800000" cy="0"/>
          </a:xfrm>
          <a:prstGeom prst="line">
            <a:avLst/>
          </a:prstGeom>
          <a:ln w="28575">
            <a:solidFill>
              <a:srgbClr val="224477"/>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320675" y="3524885"/>
            <a:ext cx="11503025" cy="437515"/>
            <a:chOff x="534438" y="3368953"/>
            <a:chExt cx="10944224" cy="438144"/>
          </a:xfrm>
          <a:solidFill>
            <a:srgbClr val="224477"/>
          </a:solidFill>
        </p:grpSpPr>
        <p:sp>
          <p:nvSpPr>
            <p:cNvPr id="63" name="矩形 62"/>
            <p:cNvSpPr/>
            <p:nvPr/>
          </p:nvSpPr>
          <p:spPr>
            <a:xfrm>
              <a:off x="11049789" y="3503489"/>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a:solidFill>
                  <a:prstClr val="white"/>
                </a:solidFill>
                <a:cs typeface="+mn-ea"/>
                <a:sym typeface="+mn-lt"/>
              </a:endParaRPr>
            </a:p>
          </p:txBody>
        </p:sp>
        <p:grpSp>
          <p:nvGrpSpPr>
            <p:cNvPr id="64" name="组合 63"/>
            <p:cNvGrpSpPr/>
            <p:nvPr/>
          </p:nvGrpSpPr>
          <p:grpSpPr>
            <a:xfrm>
              <a:off x="534438" y="3368953"/>
              <a:ext cx="10944224" cy="438144"/>
              <a:chOff x="623889" y="3209929"/>
              <a:chExt cx="10944224" cy="438144"/>
            </a:xfrm>
            <a:grpFill/>
          </p:grpSpPr>
          <p:sp>
            <p:nvSpPr>
              <p:cNvPr id="65" name="矩形 64"/>
              <p:cNvSpPr/>
              <p:nvPr/>
            </p:nvSpPr>
            <p:spPr>
              <a:xfrm>
                <a:off x="623889" y="3344465"/>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a:solidFill>
                    <a:prstClr val="white"/>
                  </a:solidFill>
                  <a:cs typeface="+mn-ea"/>
                  <a:sym typeface="+mn-lt"/>
                </a:endParaRPr>
              </a:p>
            </p:txBody>
          </p:sp>
          <p:sp>
            <p:nvSpPr>
              <p:cNvPr id="66" name="矩形 65"/>
              <p:cNvSpPr/>
              <p:nvPr/>
            </p:nvSpPr>
            <p:spPr>
              <a:xfrm>
                <a:off x="717047"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a:solidFill>
                    <a:prstClr val="white"/>
                  </a:solidFill>
                  <a:cs typeface="+mn-ea"/>
                  <a:sym typeface="+mn-lt"/>
                </a:endParaRPr>
              </a:p>
            </p:txBody>
          </p:sp>
          <p:sp>
            <p:nvSpPr>
              <p:cNvPr id="67" name="矩形 66"/>
              <p:cNvSpPr/>
              <p:nvPr/>
            </p:nvSpPr>
            <p:spPr>
              <a:xfrm>
                <a:off x="866901"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a:solidFill>
                    <a:prstClr val="white"/>
                  </a:solidFill>
                  <a:cs typeface="+mn-ea"/>
                  <a:sym typeface="+mn-lt"/>
                </a:endParaRPr>
              </a:p>
            </p:txBody>
          </p:sp>
          <p:sp>
            <p:nvSpPr>
              <p:cNvPr id="68" name="矩形 67"/>
              <p:cNvSpPr/>
              <p:nvPr/>
            </p:nvSpPr>
            <p:spPr>
              <a:xfrm>
                <a:off x="1108099" y="3344465"/>
                <a:ext cx="9613876"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a:solidFill>
                    <a:prstClr val="white"/>
                  </a:solidFill>
                  <a:cs typeface="+mn-ea"/>
                  <a:sym typeface="+mn-lt"/>
                </a:endParaRPr>
              </a:p>
            </p:txBody>
          </p:sp>
          <p:sp>
            <p:nvSpPr>
              <p:cNvPr id="69" name="矩形 68"/>
              <p:cNvSpPr/>
              <p:nvPr/>
            </p:nvSpPr>
            <p:spPr>
              <a:xfrm>
                <a:off x="10994902"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a:solidFill>
                    <a:prstClr val="white"/>
                  </a:solidFill>
                  <a:cs typeface="+mn-ea"/>
                  <a:sym typeface="+mn-lt"/>
                </a:endParaRPr>
              </a:p>
            </p:txBody>
          </p:sp>
          <p:sp>
            <p:nvSpPr>
              <p:cNvPr id="70" name="矩形 69"/>
              <p:cNvSpPr/>
              <p:nvPr/>
            </p:nvSpPr>
            <p:spPr>
              <a:xfrm>
                <a:off x="10759220"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a:solidFill>
                    <a:prstClr val="white"/>
                  </a:solidFill>
                  <a:cs typeface="+mn-ea"/>
                  <a:sym typeface="+mn-lt"/>
                </a:endParaRPr>
              </a:p>
            </p:txBody>
          </p:sp>
          <p:sp>
            <p:nvSpPr>
              <p:cNvPr id="71" name="等腰三角形 70"/>
              <p:cNvSpPr/>
              <p:nvPr/>
            </p:nvSpPr>
            <p:spPr>
              <a:xfrm rot="5400000">
                <a:off x="11159803" y="3239763"/>
                <a:ext cx="438144" cy="3784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a:solidFill>
                    <a:prstClr val="white"/>
                  </a:solidFill>
                  <a:cs typeface="+mn-ea"/>
                  <a:sym typeface="+mn-lt"/>
                </a:endParaRPr>
              </a:p>
            </p:txBody>
          </p:sp>
        </p:grpSp>
      </p:grpSp>
      <p:cxnSp>
        <p:nvCxnSpPr>
          <p:cNvPr id="72" name="肘形连接符 71"/>
          <p:cNvCxnSpPr/>
          <p:nvPr/>
        </p:nvCxnSpPr>
        <p:spPr>
          <a:xfrm rot="5400000" flipH="1" flipV="1">
            <a:off x="760979" y="2781061"/>
            <a:ext cx="962299" cy="291252"/>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720241" y="3407836"/>
            <a:ext cx="750223" cy="675904"/>
            <a:chOff x="1024025" y="3090803"/>
            <a:chExt cx="750984" cy="676392"/>
          </a:xfrm>
          <a:solidFill>
            <a:srgbClr val="414455"/>
          </a:solidFill>
        </p:grpSpPr>
        <p:sp>
          <p:nvSpPr>
            <p:cNvPr id="74" name="六边形 73"/>
            <p:cNvSpPr/>
            <p:nvPr/>
          </p:nvSpPr>
          <p:spPr>
            <a:xfrm rot="5400000">
              <a:off x="1063108" y="3137451"/>
              <a:ext cx="676392" cy="583096"/>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dirty="0">
                <a:solidFill>
                  <a:prstClr val="white"/>
                </a:solidFill>
                <a:cs typeface="+mn-ea"/>
                <a:sym typeface="+mn-lt"/>
              </a:endParaRPr>
            </a:p>
          </p:txBody>
        </p:sp>
        <p:sp>
          <p:nvSpPr>
            <p:cNvPr id="75" name="文本框 64"/>
            <p:cNvSpPr txBox="1"/>
            <p:nvPr/>
          </p:nvSpPr>
          <p:spPr>
            <a:xfrm>
              <a:off x="1024025" y="3298193"/>
              <a:ext cx="750984" cy="275789"/>
            </a:xfrm>
            <a:prstGeom prst="rect">
              <a:avLst/>
            </a:prstGeom>
            <a:noFill/>
          </p:spPr>
          <p:txBody>
            <a:bodyPr wrap="square" rtlCol="0">
              <a:spAutoFit/>
            </a:bodyPr>
            <a:lstStyle/>
            <a:p>
              <a:pPr algn="ctr" defTabSz="913765"/>
              <a:r>
                <a:rPr lang="en-US" altLang="zh-CN" sz="1200" dirty="0" smtClean="0">
                  <a:solidFill>
                    <a:prstClr val="white"/>
                  </a:solidFill>
                  <a:cs typeface="+mn-ea"/>
                  <a:sym typeface="+mn-lt"/>
                </a:rPr>
                <a:t>01</a:t>
              </a:r>
              <a:endParaRPr lang="zh-CN" altLang="en-US" sz="1200" dirty="0">
                <a:solidFill>
                  <a:prstClr val="white"/>
                </a:solidFill>
                <a:cs typeface="+mn-ea"/>
                <a:sym typeface="+mn-lt"/>
              </a:endParaRPr>
            </a:p>
          </p:txBody>
        </p:sp>
      </p:grpSp>
      <p:sp>
        <p:nvSpPr>
          <p:cNvPr id="78" name="文本框 66"/>
          <p:cNvSpPr txBox="1"/>
          <p:nvPr/>
        </p:nvSpPr>
        <p:spPr>
          <a:xfrm>
            <a:off x="1388110" y="1543050"/>
            <a:ext cx="2286000" cy="1461135"/>
          </a:xfrm>
          <a:prstGeom prst="rect">
            <a:avLst/>
          </a:prstGeom>
          <a:noFill/>
        </p:spPr>
        <p:txBody>
          <a:bodyPr wrap="square" rtlCol="0">
            <a:noAutofit/>
          </a:bodyPr>
          <a:lstStyle/>
          <a:p>
            <a:pPr>
              <a:lnSpc>
                <a:spcPct val="150000"/>
              </a:lnSpc>
            </a:pPr>
            <a:r>
              <a:rPr lang="zh-CN" altLang="en-US" sz="1400" dirty="0" smtClean="0">
                <a:solidFill>
                  <a:schemeClr val="tx1"/>
                </a:solidFill>
                <a:effectLst>
                  <a:outerShdw blurRad="38100" dist="19050" dir="2700000" algn="tl" rotWithShape="0">
                    <a:schemeClr val="dk1">
                      <a:alpha val="40000"/>
                    </a:schemeClr>
                  </a:outerShdw>
                </a:effectLst>
                <a:cs typeface="+mn-ea"/>
                <a:sym typeface="+mn-lt"/>
              </a:rPr>
              <a:t>第一</a:t>
            </a:r>
            <a:r>
              <a:rPr lang="zh-CN" altLang="en-US" sz="1400" dirty="0">
                <a:solidFill>
                  <a:schemeClr val="tx1"/>
                </a:solidFill>
                <a:effectLst>
                  <a:outerShdw blurRad="38100" dist="19050" dir="2700000" algn="tl" rotWithShape="0">
                    <a:schemeClr val="dk1">
                      <a:alpha val="40000"/>
                    </a:schemeClr>
                  </a:outerShdw>
                </a:effectLst>
                <a:cs typeface="+mn-ea"/>
                <a:sym typeface="+mn-lt"/>
              </a:rPr>
              <a:t>章《就业指导概述</a:t>
            </a:r>
            <a:r>
              <a:rPr lang="en-US" altLang="zh-CN" sz="1400" dirty="0">
                <a:solidFill>
                  <a:schemeClr val="tx1"/>
                </a:solidFill>
                <a:effectLst>
                  <a:outerShdw blurRad="38100" dist="19050" dir="2700000" algn="tl" rotWithShape="0">
                    <a:schemeClr val="dk1">
                      <a:alpha val="40000"/>
                    </a:schemeClr>
                  </a:outerShdw>
                </a:effectLst>
                <a:cs typeface="+mn-ea"/>
                <a:sym typeface="+mn-lt"/>
              </a:rPr>
              <a:t>1</a:t>
            </a:r>
            <a:r>
              <a:rPr lang="zh-CN" altLang="en-US" sz="1400" dirty="0">
                <a:solidFill>
                  <a:schemeClr val="tx1"/>
                </a:solidFill>
                <a:effectLst>
                  <a:outerShdw blurRad="38100" dist="19050" dir="2700000" algn="tl" rotWithShape="0">
                    <a:schemeClr val="dk1">
                      <a:alpha val="40000"/>
                    </a:schemeClr>
                  </a:outerShdw>
                </a:effectLst>
                <a:cs typeface="+mn-ea"/>
                <a:sym typeface="+mn-lt"/>
              </a:rPr>
              <a:t>》就业趋势与就业意识唤醒</a:t>
            </a:r>
            <a:endParaRPr lang="zh-CN" altLang="en-US" sz="14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建立整体策略意识，唤醒沉睡就业意识，透析升学出国现状，熟悉双重保险策略。</a:t>
            </a:r>
          </a:p>
        </p:txBody>
      </p:sp>
      <p:cxnSp>
        <p:nvCxnSpPr>
          <p:cNvPr id="79" name="肘形连接符 78"/>
          <p:cNvCxnSpPr/>
          <p:nvPr/>
        </p:nvCxnSpPr>
        <p:spPr>
          <a:xfrm rot="5400000" flipH="1" flipV="1">
            <a:off x="3339389" y="2781056"/>
            <a:ext cx="962305" cy="2912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3356117" y="3407834"/>
            <a:ext cx="700281" cy="675903"/>
            <a:chOff x="1082183" y="3090803"/>
            <a:chExt cx="700992" cy="676392"/>
          </a:xfrm>
          <a:solidFill>
            <a:srgbClr val="414455"/>
          </a:solidFill>
        </p:grpSpPr>
        <p:sp>
          <p:nvSpPr>
            <p:cNvPr id="81" name="六边形 80"/>
            <p:cNvSpPr/>
            <p:nvPr/>
          </p:nvSpPr>
          <p:spPr>
            <a:xfrm rot="5400000">
              <a:off x="1063108" y="3137451"/>
              <a:ext cx="676392" cy="583096"/>
            </a:xfrm>
            <a:prstGeom prst="hexagon">
              <a:avLst/>
            </a:prstGeom>
            <a:solidFill>
              <a:srgbClr val="2244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dirty="0">
                <a:solidFill>
                  <a:prstClr val="white"/>
                </a:solidFill>
                <a:cs typeface="+mn-ea"/>
                <a:sym typeface="+mn-lt"/>
              </a:endParaRPr>
            </a:p>
          </p:txBody>
        </p:sp>
        <p:sp>
          <p:nvSpPr>
            <p:cNvPr id="82" name="文本框 72"/>
            <p:cNvSpPr txBox="1"/>
            <p:nvPr/>
          </p:nvSpPr>
          <p:spPr>
            <a:xfrm>
              <a:off x="1082183" y="3298193"/>
              <a:ext cx="700992" cy="275789"/>
            </a:xfrm>
            <a:prstGeom prst="rect">
              <a:avLst/>
            </a:prstGeom>
            <a:noFill/>
          </p:spPr>
          <p:txBody>
            <a:bodyPr wrap="square" rtlCol="0">
              <a:spAutoFit/>
            </a:bodyPr>
            <a:lstStyle/>
            <a:p>
              <a:pPr algn="ctr" defTabSz="913765"/>
              <a:r>
                <a:rPr lang="en-US" altLang="zh-CN" sz="1200" dirty="0" smtClean="0">
                  <a:solidFill>
                    <a:prstClr val="white"/>
                  </a:solidFill>
                  <a:cs typeface="+mn-ea"/>
                  <a:sym typeface="+mn-lt"/>
                </a:rPr>
                <a:t>03</a:t>
              </a:r>
              <a:endParaRPr lang="zh-CN" altLang="en-US" sz="1200" dirty="0">
                <a:solidFill>
                  <a:prstClr val="white"/>
                </a:solidFill>
                <a:cs typeface="+mn-ea"/>
                <a:sym typeface="+mn-lt"/>
              </a:endParaRPr>
            </a:p>
          </p:txBody>
        </p:sp>
      </p:grpSp>
      <p:sp>
        <p:nvSpPr>
          <p:cNvPr id="85" name="文本框 75"/>
          <p:cNvSpPr txBox="1"/>
          <p:nvPr/>
        </p:nvSpPr>
        <p:spPr>
          <a:xfrm>
            <a:off x="3966210" y="1438910"/>
            <a:ext cx="2239645" cy="2165350"/>
          </a:xfrm>
          <a:prstGeom prst="rect">
            <a:avLst/>
          </a:prstGeom>
          <a:noFill/>
        </p:spPr>
        <p:txBody>
          <a:bodyPr wrap="square" rtlCol="0">
            <a:noAutofit/>
          </a:bodyPr>
          <a:lstStyle>
            <a:defPPr>
              <a:defRPr lang="zh-CN"/>
            </a:defPPr>
            <a:lvl1pPr algn="just">
              <a:defRPr sz="1200">
                <a:solidFill>
                  <a:schemeClr val="bg1"/>
                </a:solidFill>
                <a:latin typeface="微软雅黑" panose="020B0503020204020204" pitchFamily="34" charset="-122"/>
                <a:ea typeface="微软雅黑" panose="020B0503020204020204" pitchFamily="34" charset="-122"/>
              </a:defRPr>
            </a:lvl1pPr>
          </a:lstStyle>
          <a:p>
            <a:pPr algn="l">
              <a:lnSpc>
                <a:spcPct val="150000"/>
              </a:lnSpc>
            </a:pPr>
            <a:r>
              <a:rPr lang="zh-CN" altLang="en-US" sz="1400" dirty="0">
                <a:solidFill>
                  <a:schemeClr val="tx1"/>
                </a:solidFill>
                <a:effectLst>
                  <a:outerShdw blurRad="38100" dist="19050" dir="2700000" algn="tl" rotWithShape="0">
                    <a:schemeClr val="dk1">
                      <a:alpha val="40000"/>
                    </a:schemeClr>
                  </a:outerShdw>
                </a:effectLst>
                <a:latin typeface="+mn-lt"/>
                <a:ea typeface="+mn-ea"/>
                <a:cs typeface="+mn-ea"/>
                <a:sym typeface="+mn-lt"/>
              </a:rPr>
              <a:t>第三章《大学生求职准备</a:t>
            </a:r>
            <a:r>
              <a:rPr lang="en-US" altLang="zh-CN" sz="1400" dirty="0">
                <a:solidFill>
                  <a:schemeClr val="tx1"/>
                </a:solidFill>
                <a:effectLst>
                  <a:outerShdw blurRad="38100" dist="19050" dir="2700000" algn="tl" rotWithShape="0">
                    <a:schemeClr val="dk1">
                      <a:alpha val="40000"/>
                    </a:schemeClr>
                  </a:outerShdw>
                </a:effectLst>
                <a:latin typeface="+mn-lt"/>
                <a:ea typeface="+mn-ea"/>
                <a:cs typeface="+mn-ea"/>
                <a:sym typeface="+mn-lt"/>
              </a:rPr>
              <a:t>1</a:t>
            </a:r>
            <a:r>
              <a:rPr lang="zh-CN" altLang="en-US" sz="1400" dirty="0">
                <a:solidFill>
                  <a:schemeClr val="tx1"/>
                </a:solidFill>
                <a:effectLst>
                  <a:outerShdw blurRad="38100" dist="19050" dir="2700000" algn="tl" rotWithShape="0">
                    <a:schemeClr val="dk1">
                      <a:alpha val="40000"/>
                    </a:schemeClr>
                  </a:outerShdw>
                </a:effectLst>
                <a:latin typeface="+mn-lt"/>
                <a:ea typeface="+mn-ea"/>
                <a:cs typeface="+mn-ea"/>
                <a:sym typeface="+mn-lt"/>
              </a:rPr>
              <a:t>》目标制定与计划实施</a:t>
            </a:r>
            <a:endParaRPr lang="zh-CN" altLang="en-US" sz="1400" dirty="0">
              <a:solidFill>
                <a:schemeClr val="tx1">
                  <a:lumMod val="75000"/>
                  <a:lumOff val="25000"/>
                </a:schemeClr>
              </a:solidFill>
              <a:latin typeface="+mn-lt"/>
              <a:ea typeface="+mn-ea"/>
              <a:cs typeface="+mn-ea"/>
              <a:sym typeface="+mn-lt"/>
            </a:endParaRPr>
          </a:p>
          <a:p>
            <a:pPr algn="l">
              <a:lnSpc>
                <a:spcPct val="150000"/>
              </a:lnSpc>
            </a:pPr>
            <a:r>
              <a:rPr lang="zh-CN" altLang="en-US" dirty="0">
                <a:solidFill>
                  <a:schemeClr val="tx1">
                    <a:lumMod val="75000"/>
                    <a:lumOff val="25000"/>
                  </a:schemeClr>
                </a:solidFill>
                <a:latin typeface="+mn-lt"/>
                <a:ea typeface="+mn-ea"/>
                <a:cs typeface="+mn-ea"/>
                <a:sym typeface="+mn-lt"/>
              </a:rPr>
              <a:t>学习“项目管理”思维，评估求职目标与准备情况，初步制定实习、就业投递计划，深度挖掘背景经历。</a:t>
            </a:r>
            <a:endParaRPr lang="zh-CN" altLang="en-US" sz="1400" dirty="0">
              <a:solidFill>
                <a:schemeClr val="tx1">
                  <a:lumMod val="75000"/>
                  <a:lumOff val="25000"/>
                </a:schemeClr>
              </a:solidFill>
              <a:latin typeface="+mn-lt"/>
              <a:ea typeface="+mn-ea"/>
              <a:cs typeface="+mn-ea"/>
              <a:sym typeface="+mn-lt"/>
            </a:endParaRPr>
          </a:p>
          <a:p>
            <a:pPr algn="l">
              <a:lnSpc>
                <a:spcPct val="150000"/>
              </a:lnSpc>
            </a:pPr>
            <a:endParaRPr lang="zh-CN" altLang="en-US" sz="1400" dirty="0">
              <a:solidFill>
                <a:schemeClr val="tx1">
                  <a:lumMod val="75000"/>
                  <a:lumOff val="25000"/>
                </a:schemeClr>
              </a:solidFill>
              <a:latin typeface="+mn-lt"/>
              <a:ea typeface="+mn-ea"/>
              <a:cs typeface="+mn-ea"/>
              <a:sym typeface="+mn-lt"/>
            </a:endParaRPr>
          </a:p>
        </p:txBody>
      </p:sp>
      <p:cxnSp>
        <p:nvCxnSpPr>
          <p:cNvPr id="86" name="肘形连接符 85"/>
          <p:cNvCxnSpPr/>
          <p:nvPr/>
        </p:nvCxnSpPr>
        <p:spPr>
          <a:xfrm rot="5400000" flipH="1" flipV="1">
            <a:off x="5917172" y="2781059"/>
            <a:ext cx="962306" cy="291253"/>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5879703" y="3407834"/>
            <a:ext cx="680726" cy="675903"/>
            <a:chOff x="1027931" y="3090803"/>
            <a:chExt cx="681417" cy="676392"/>
          </a:xfrm>
          <a:solidFill>
            <a:srgbClr val="414455"/>
          </a:solidFill>
        </p:grpSpPr>
        <p:sp>
          <p:nvSpPr>
            <p:cNvPr id="88" name="六边形 87"/>
            <p:cNvSpPr/>
            <p:nvPr/>
          </p:nvSpPr>
          <p:spPr>
            <a:xfrm rot="5400000">
              <a:off x="1063108" y="3137451"/>
              <a:ext cx="676392" cy="583096"/>
            </a:xfrm>
            <a:prstGeom prst="hexagon">
              <a:avLst/>
            </a:prstGeom>
            <a:solidFill>
              <a:srgbClr val="2244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dirty="0">
                <a:solidFill>
                  <a:prstClr val="white"/>
                </a:solidFill>
                <a:cs typeface="+mn-ea"/>
                <a:sym typeface="+mn-lt"/>
              </a:endParaRPr>
            </a:p>
          </p:txBody>
        </p:sp>
        <p:sp>
          <p:nvSpPr>
            <p:cNvPr id="89" name="文本框 79"/>
            <p:cNvSpPr txBox="1"/>
            <p:nvPr/>
          </p:nvSpPr>
          <p:spPr>
            <a:xfrm>
              <a:off x="1027931" y="3298193"/>
              <a:ext cx="681417" cy="275789"/>
            </a:xfrm>
            <a:prstGeom prst="rect">
              <a:avLst/>
            </a:prstGeom>
            <a:noFill/>
          </p:spPr>
          <p:txBody>
            <a:bodyPr wrap="square" rtlCol="0">
              <a:spAutoFit/>
            </a:bodyPr>
            <a:lstStyle/>
            <a:p>
              <a:pPr algn="ctr" defTabSz="913765"/>
              <a:r>
                <a:rPr lang="en-US" altLang="zh-CN" sz="1200" dirty="0" smtClean="0">
                  <a:solidFill>
                    <a:prstClr val="white"/>
                  </a:solidFill>
                  <a:cs typeface="+mn-ea"/>
                  <a:sym typeface="+mn-lt"/>
                </a:rPr>
                <a:t>05</a:t>
              </a:r>
              <a:endParaRPr lang="zh-CN" altLang="en-US" sz="1200" dirty="0">
                <a:solidFill>
                  <a:prstClr val="white"/>
                </a:solidFill>
                <a:cs typeface="+mn-ea"/>
                <a:sym typeface="+mn-lt"/>
              </a:endParaRPr>
            </a:p>
          </p:txBody>
        </p:sp>
      </p:grpSp>
      <p:sp>
        <p:nvSpPr>
          <p:cNvPr id="92" name="文本框 82"/>
          <p:cNvSpPr txBox="1"/>
          <p:nvPr/>
        </p:nvSpPr>
        <p:spPr>
          <a:xfrm>
            <a:off x="6543675" y="1494790"/>
            <a:ext cx="2353310" cy="1786255"/>
          </a:xfrm>
          <a:prstGeom prst="rect">
            <a:avLst/>
          </a:prstGeom>
          <a:noFill/>
        </p:spPr>
        <p:txBody>
          <a:bodyPr wrap="square" rtlCol="0">
            <a:no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algn="l">
              <a:lnSpc>
                <a:spcPct val="150000"/>
              </a:lnSpc>
            </a:pPr>
            <a:r>
              <a:rPr lang="zh-CN" altLang="en-US" sz="1400" dirty="0">
                <a:solidFill>
                  <a:schemeClr val="tx1"/>
                </a:solidFill>
                <a:effectLst>
                  <a:outerShdw blurRad="38100" dist="19050" dir="2700000" algn="tl" rotWithShape="0">
                    <a:schemeClr val="dk1">
                      <a:alpha val="40000"/>
                    </a:schemeClr>
                  </a:outerShdw>
                </a:effectLst>
                <a:latin typeface="+mn-lt"/>
                <a:ea typeface="+mn-ea"/>
                <a:cs typeface="+mn-ea"/>
                <a:sym typeface="+mn-lt"/>
              </a:rPr>
              <a:t>第五章《大学生求职准备</a:t>
            </a:r>
            <a:r>
              <a:rPr lang="en-US" altLang="zh-CN" sz="1400" dirty="0">
                <a:solidFill>
                  <a:schemeClr val="tx1"/>
                </a:solidFill>
                <a:effectLst>
                  <a:outerShdw blurRad="38100" dist="19050" dir="2700000" algn="tl" rotWithShape="0">
                    <a:schemeClr val="dk1">
                      <a:alpha val="40000"/>
                    </a:schemeClr>
                  </a:outerShdw>
                </a:effectLst>
                <a:latin typeface="+mn-lt"/>
                <a:ea typeface="+mn-ea"/>
                <a:cs typeface="+mn-ea"/>
                <a:sym typeface="+mn-lt"/>
              </a:rPr>
              <a:t>3</a:t>
            </a:r>
            <a:r>
              <a:rPr lang="zh-CN" altLang="en-US" sz="1400" dirty="0">
                <a:solidFill>
                  <a:schemeClr val="tx1"/>
                </a:solidFill>
                <a:effectLst>
                  <a:outerShdw blurRad="38100" dist="19050" dir="2700000" algn="tl" rotWithShape="0">
                    <a:schemeClr val="dk1">
                      <a:alpha val="40000"/>
                    </a:schemeClr>
                  </a:outerShdw>
                </a:effectLst>
                <a:latin typeface="+mn-lt"/>
                <a:ea typeface="+mn-ea"/>
                <a:cs typeface="+mn-ea"/>
                <a:sym typeface="+mn-lt"/>
              </a:rPr>
              <a:t>》半结构化面试</a:t>
            </a:r>
            <a:endParaRPr lang="zh-CN" altLang="en-US" sz="1400" dirty="0">
              <a:solidFill>
                <a:schemeClr val="tx1">
                  <a:lumMod val="75000"/>
                  <a:lumOff val="25000"/>
                </a:schemeClr>
              </a:solidFill>
              <a:latin typeface="+mn-lt"/>
              <a:ea typeface="+mn-ea"/>
              <a:cs typeface="+mn-ea"/>
              <a:sym typeface="+mn-lt"/>
            </a:endParaRPr>
          </a:p>
          <a:p>
            <a:pPr algn="l">
              <a:lnSpc>
                <a:spcPct val="150000"/>
              </a:lnSpc>
            </a:pPr>
            <a:r>
              <a:rPr lang="zh-CN" altLang="en-US" dirty="0">
                <a:solidFill>
                  <a:schemeClr val="tx1">
                    <a:lumMod val="75000"/>
                    <a:lumOff val="25000"/>
                  </a:schemeClr>
                </a:solidFill>
                <a:latin typeface="+mn-lt"/>
                <a:ea typeface="+mn-ea"/>
                <a:cs typeface="+mn-ea"/>
                <a:sym typeface="+mn-lt"/>
              </a:rPr>
              <a:t>熟悉校招单面经典流程，换位思考面试官考核逻辑，精心准备面试自我介绍，了解高频单面问题回答思路。</a:t>
            </a:r>
          </a:p>
        </p:txBody>
      </p:sp>
      <p:cxnSp>
        <p:nvCxnSpPr>
          <p:cNvPr id="93" name="肘形连接符 92"/>
          <p:cNvCxnSpPr/>
          <p:nvPr/>
        </p:nvCxnSpPr>
        <p:spPr>
          <a:xfrm rot="5400000" flipH="1" flipV="1">
            <a:off x="8494953" y="2781058"/>
            <a:ext cx="962305" cy="291253"/>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8469279" y="3407834"/>
            <a:ext cx="719351" cy="675903"/>
            <a:chOff x="1039738" y="3090803"/>
            <a:chExt cx="720080" cy="676392"/>
          </a:xfrm>
          <a:solidFill>
            <a:srgbClr val="414455"/>
          </a:solidFill>
        </p:grpSpPr>
        <p:sp>
          <p:nvSpPr>
            <p:cNvPr id="95" name="六边形 94"/>
            <p:cNvSpPr/>
            <p:nvPr/>
          </p:nvSpPr>
          <p:spPr>
            <a:xfrm rot="5400000">
              <a:off x="1063108" y="3137451"/>
              <a:ext cx="676392" cy="583096"/>
            </a:xfrm>
            <a:prstGeom prst="hexagon">
              <a:avLst/>
            </a:prstGeom>
            <a:solidFill>
              <a:srgbClr val="2244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dirty="0">
                <a:solidFill>
                  <a:prstClr val="white"/>
                </a:solidFill>
                <a:cs typeface="+mn-ea"/>
                <a:sym typeface="+mn-lt"/>
              </a:endParaRPr>
            </a:p>
          </p:txBody>
        </p:sp>
        <p:sp>
          <p:nvSpPr>
            <p:cNvPr id="96" name="文本框 86"/>
            <p:cNvSpPr txBox="1"/>
            <p:nvPr/>
          </p:nvSpPr>
          <p:spPr>
            <a:xfrm>
              <a:off x="1039738" y="3298193"/>
              <a:ext cx="720080" cy="275789"/>
            </a:xfrm>
            <a:prstGeom prst="rect">
              <a:avLst/>
            </a:prstGeom>
            <a:noFill/>
          </p:spPr>
          <p:txBody>
            <a:bodyPr wrap="square" rtlCol="0">
              <a:spAutoFit/>
            </a:bodyPr>
            <a:lstStyle/>
            <a:p>
              <a:pPr algn="ctr" defTabSz="913765"/>
              <a:r>
                <a:rPr lang="en-US" altLang="zh-CN" sz="1200" dirty="0" smtClean="0">
                  <a:solidFill>
                    <a:prstClr val="white"/>
                  </a:solidFill>
                  <a:cs typeface="+mn-ea"/>
                  <a:sym typeface="+mn-lt"/>
                </a:rPr>
                <a:t>07</a:t>
              </a:r>
              <a:endParaRPr lang="zh-CN" altLang="en-US" sz="1200" dirty="0">
                <a:solidFill>
                  <a:prstClr val="white"/>
                </a:solidFill>
                <a:cs typeface="+mn-ea"/>
                <a:sym typeface="+mn-lt"/>
              </a:endParaRPr>
            </a:p>
          </p:txBody>
        </p:sp>
      </p:grpSp>
      <p:sp>
        <p:nvSpPr>
          <p:cNvPr id="99" name="文本框 89"/>
          <p:cNvSpPr txBox="1"/>
          <p:nvPr/>
        </p:nvSpPr>
        <p:spPr>
          <a:xfrm>
            <a:off x="9121775" y="1494790"/>
            <a:ext cx="2211705" cy="1786255"/>
          </a:xfrm>
          <a:prstGeom prst="rect">
            <a:avLst/>
          </a:prstGeom>
          <a:noFill/>
        </p:spPr>
        <p:txBody>
          <a:bodyPr wrap="square" rtlCol="0">
            <a:no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algn="l">
              <a:lnSpc>
                <a:spcPct val="150000"/>
              </a:lnSpc>
            </a:pPr>
            <a:r>
              <a:rPr lang="zh-CN" altLang="en-US" sz="1400" dirty="0">
                <a:solidFill>
                  <a:schemeClr val="tx1"/>
                </a:solidFill>
                <a:effectLst>
                  <a:outerShdw blurRad="38100" dist="19050" dir="2700000" algn="tl" rotWithShape="0">
                    <a:schemeClr val="dk1">
                      <a:alpha val="40000"/>
                    </a:schemeClr>
                  </a:outerShdw>
                </a:effectLst>
                <a:latin typeface="+mn-lt"/>
                <a:ea typeface="+mn-ea"/>
                <a:cs typeface="+mn-ea"/>
                <a:sym typeface="+mn-lt"/>
              </a:rPr>
              <a:t>第七章《职场适应与权益保护》</a:t>
            </a:r>
            <a:endParaRPr lang="zh-CN" altLang="en-US" sz="1400" dirty="0">
              <a:solidFill>
                <a:schemeClr val="tx1">
                  <a:lumMod val="75000"/>
                  <a:lumOff val="25000"/>
                </a:schemeClr>
              </a:solidFill>
              <a:latin typeface="+mn-lt"/>
              <a:ea typeface="+mn-ea"/>
              <a:cs typeface="+mn-ea"/>
              <a:sym typeface="+mn-lt"/>
            </a:endParaRPr>
          </a:p>
          <a:p>
            <a:pPr algn="l">
              <a:lnSpc>
                <a:spcPct val="150000"/>
              </a:lnSpc>
            </a:pPr>
            <a:r>
              <a:rPr lang="zh-CN" altLang="en-US" dirty="0">
                <a:solidFill>
                  <a:schemeClr val="tx1">
                    <a:lumMod val="75000"/>
                    <a:lumOff val="25000"/>
                  </a:schemeClr>
                </a:solidFill>
                <a:latin typeface="+mn-lt"/>
                <a:ea typeface="+mn-ea"/>
                <a:cs typeface="+mn-ea"/>
                <a:sym typeface="+mn-lt"/>
              </a:rPr>
              <a:t>明确校招实习价值意义，分析象牙塔到格子间思维差异。了解就业协议事项，熟悉毕业流程手续，案例学习劳动法规。</a:t>
            </a:r>
          </a:p>
        </p:txBody>
      </p:sp>
      <p:cxnSp>
        <p:nvCxnSpPr>
          <p:cNvPr id="100" name="肘形连接符 99"/>
          <p:cNvCxnSpPr/>
          <p:nvPr/>
        </p:nvCxnSpPr>
        <p:spPr>
          <a:xfrm rot="16200000" flipH="1">
            <a:off x="1953194" y="4516572"/>
            <a:ext cx="1156919" cy="291253"/>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2041166" y="3407834"/>
            <a:ext cx="700279" cy="675903"/>
            <a:chOff x="1056092" y="3090803"/>
            <a:chExt cx="700988" cy="676392"/>
          </a:xfrm>
          <a:solidFill>
            <a:srgbClr val="414455"/>
          </a:solidFill>
        </p:grpSpPr>
        <p:sp>
          <p:nvSpPr>
            <p:cNvPr id="102" name="六边形 101"/>
            <p:cNvSpPr/>
            <p:nvPr/>
          </p:nvSpPr>
          <p:spPr>
            <a:xfrm rot="5400000">
              <a:off x="1063108" y="3137451"/>
              <a:ext cx="676392" cy="583096"/>
            </a:xfrm>
            <a:prstGeom prst="hexagon">
              <a:avLst/>
            </a:prstGeom>
            <a:solidFill>
              <a:srgbClr val="2244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dirty="0">
                <a:solidFill>
                  <a:prstClr val="white"/>
                </a:solidFill>
                <a:cs typeface="+mn-ea"/>
                <a:sym typeface="+mn-lt"/>
              </a:endParaRPr>
            </a:p>
          </p:txBody>
        </p:sp>
        <p:sp>
          <p:nvSpPr>
            <p:cNvPr id="103" name="文本框 93"/>
            <p:cNvSpPr txBox="1"/>
            <p:nvPr/>
          </p:nvSpPr>
          <p:spPr>
            <a:xfrm>
              <a:off x="1056092" y="3298193"/>
              <a:ext cx="700988" cy="275789"/>
            </a:xfrm>
            <a:prstGeom prst="rect">
              <a:avLst/>
            </a:prstGeom>
            <a:noFill/>
          </p:spPr>
          <p:txBody>
            <a:bodyPr wrap="square" rtlCol="0">
              <a:spAutoFit/>
            </a:bodyPr>
            <a:lstStyle/>
            <a:p>
              <a:pPr algn="ctr" defTabSz="913765"/>
              <a:r>
                <a:rPr lang="en-US" altLang="zh-CN" sz="1200" dirty="0" smtClean="0">
                  <a:solidFill>
                    <a:prstClr val="white"/>
                  </a:solidFill>
                  <a:cs typeface="+mn-ea"/>
                  <a:sym typeface="+mn-lt"/>
                </a:rPr>
                <a:t>02</a:t>
              </a:r>
              <a:endParaRPr lang="zh-CN" altLang="en-US" sz="1200" dirty="0">
                <a:solidFill>
                  <a:prstClr val="white"/>
                </a:solidFill>
                <a:cs typeface="+mn-ea"/>
                <a:sym typeface="+mn-lt"/>
              </a:endParaRPr>
            </a:p>
          </p:txBody>
        </p:sp>
      </p:grpSp>
      <p:sp>
        <p:nvSpPr>
          <p:cNvPr id="106" name="文本框 96"/>
          <p:cNvSpPr txBox="1"/>
          <p:nvPr/>
        </p:nvSpPr>
        <p:spPr>
          <a:xfrm>
            <a:off x="2677160" y="4529455"/>
            <a:ext cx="2147570" cy="1917700"/>
          </a:xfrm>
          <a:prstGeom prst="rect">
            <a:avLst/>
          </a:prstGeom>
          <a:noFill/>
        </p:spPr>
        <p:txBody>
          <a:bodyPr wrap="square" rtlCol="0">
            <a:no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algn="l">
              <a:lnSpc>
                <a:spcPct val="150000"/>
              </a:lnSpc>
            </a:pPr>
            <a:r>
              <a:rPr lang="zh-CN" altLang="en-US" sz="1400" dirty="0">
                <a:solidFill>
                  <a:schemeClr val="tx1"/>
                </a:solidFill>
                <a:effectLst>
                  <a:outerShdw blurRad="38100" dist="19050" dir="2700000" algn="tl" rotWithShape="0">
                    <a:schemeClr val="dk1">
                      <a:alpha val="40000"/>
                    </a:schemeClr>
                  </a:outerShdw>
                </a:effectLst>
                <a:latin typeface="+mn-lt"/>
                <a:ea typeface="+mn-ea"/>
                <a:cs typeface="+mn-ea"/>
                <a:sym typeface="+mn-lt"/>
              </a:rPr>
              <a:t>第二章《就业指导概述</a:t>
            </a:r>
            <a:r>
              <a:rPr lang="en-US" altLang="zh-CN" sz="1400" dirty="0">
                <a:solidFill>
                  <a:schemeClr val="tx1"/>
                </a:solidFill>
                <a:effectLst>
                  <a:outerShdw blurRad="38100" dist="19050" dir="2700000" algn="tl" rotWithShape="0">
                    <a:schemeClr val="dk1">
                      <a:alpha val="40000"/>
                    </a:schemeClr>
                  </a:outerShdw>
                </a:effectLst>
                <a:latin typeface="+mn-lt"/>
                <a:ea typeface="+mn-ea"/>
                <a:cs typeface="+mn-ea"/>
                <a:sym typeface="+mn-lt"/>
              </a:rPr>
              <a:t>2</a:t>
            </a:r>
            <a:r>
              <a:rPr lang="zh-CN" altLang="en-US" sz="1400" dirty="0">
                <a:solidFill>
                  <a:schemeClr val="tx1"/>
                </a:solidFill>
                <a:effectLst>
                  <a:outerShdw blurRad="38100" dist="19050" dir="2700000" algn="tl" rotWithShape="0">
                    <a:schemeClr val="dk1">
                      <a:alpha val="40000"/>
                    </a:schemeClr>
                  </a:outerShdw>
                </a:effectLst>
                <a:latin typeface="+mn-lt"/>
                <a:ea typeface="+mn-ea"/>
                <a:cs typeface="+mn-ea"/>
                <a:sym typeface="+mn-lt"/>
              </a:rPr>
              <a:t>》就业信息搜索</a:t>
            </a:r>
            <a:endParaRPr lang="zh-CN" altLang="en-US" sz="1400" dirty="0">
              <a:solidFill>
                <a:schemeClr val="tx1">
                  <a:lumMod val="75000"/>
                  <a:lumOff val="25000"/>
                </a:schemeClr>
              </a:solidFill>
              <a:latin typeface="+mn-lt"/>
              <a:ea typeface="+mn-ea"/>
              <a:cs typeface="+mn-ea"/>
              <a:sym typeface="+mn-lt"/>
            </a:endParaRPr>
          </a:p>
          <a:p>
            <a:pPr algn="l">
              <a:lnSpc>
                <a:spcPct val="150000"/>
              </a:lnSpc>
            </a:pPr>
            <a:r>
              <a:rPr lang="zh-CN" altLang="en-US" dirty="0">
                <a:solidFill>
                  <a:schemeClr val="tx1">
                    <a:lumMod val="75000"/>
                    <a:lumOff val="25000"/>
                  </a:schemeClr>
                </a:solidFill>
                <a:latin typeface="+mn-lt"/>
                <a:ea typeface="+mn-ea"/>
                <a:cs typeface="+mn-ea"/>
                <a:sym typeface="+mn-lt"/>
              </a:rPr>
              <a:t>学习通用型信息搜索策略、搜索渠道，了解生涯规划决策方法，为目标制定与计划实施建立良好基础。</a:t>
            </a:r>
          </a:p>
        </p:txBody>
      </p:sp>
      <p:cxnSp>
        <p:nvCxnSpPr>
          <p:cNvPr id="107" name="肘形连接符 106"/>
          <p:cNvCxnSpPr/>
          <p:nvPr/>
        </p:nvCxnSpPr>
        <p:spPr>
          <a:xfrm rot="16200000" flipH="1">
            <a:off x="4530971" y="4516570"/>
            <a:ext cx="1156919" cy="2912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4632177" y="3407834"/>
            <a:ext cx="700279" cy="675903"/>
            <a:chOff x="1069340" y="3090803"/>
            <a:chExt cx="700989" cy="676392"/>
          </a:xfrm>
          <a:solidFill>
            <a:srgbClr val="414455"/>
          </a:solidFill>
        </p:grpSpPr>
        <p:sp>
          <p:nvSpPr>
            <p:cNvPr id="109" name="六边形 108"/>
            <p:cNvSpPr/>
            <p:nvPr/>
          </p:nvSpPr>
          <p:spPr>
            <a:xfrm rot="5400000">
              <a:off x="1063108" y="3137451"/>
              <a:ext cx="676392" cy="583096"/>
            </a:xfrm>
            <a:prstGeom prst="hexagon">
              <a:avLst/>
            </a:prstGeom>
            <a:solidFill>
              <a:srgbClr val="2244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dirty="0">
                <a:solidFill>
                  <a:prstClr val="white"/>
                </a:solidFill>
                <a:cs typeface="+mn-ea"/>
                <a:sym typeface="+mn-lt"/>
              </a:endParaRPr>
            </a:p>
          </p:txBody>
        </p:sp>
        <p:sp>
          <p:nvSpPr>
            <p:cNvPr id="110" name="文本框 101"/>
            <p:cNvSpPr txBox="1"/>
            <p:nvPr/>
          </p:nvSpPr>
          <p:spPr>
            <a:xfrm>
              <a:off x="1069340" y="3298193"/>
              <a:ext cx="700989" cy="275789"/>
            </a:xfrm>
            <a:prstGeom prst="rect">
              <a:avLst/>
            </a:prstGeom>
            <a:noFill/>
          </p:spPr>
          <p:txBody>
            <a:bodyPr wrap="square" rtlCol="0">
              <a:spAutoFit/>
            </a:bodyPr>
            <a:lstStyle/>
            <a:p>
              <a:pPr algn="ctr" defTabSz="913765"/>
              <a:r>
                <a:rPr lang="en-US" altLang="zh-CN" sz="1200" dirty="0">
                  <a:solidFill>
                    <a:prstClr val="white"/>
                  </a:solidFill>
                  <a:cs typeface="+mn-ea"/>
                  <a:sym typeface="+mn-lt"/>
                </a:rPr>
                <a:t>04</a:t>
              </a:r>
            </a:p>
          </p:txBody>
        </p:sp>
      </p:grpSp>
      <p:sp>
        <p:nvSpPr>
          <p:cNvPr id="113" name="文本框 104"/>
          <p:cNvSpPr txBox="1"/>
          <p:nvPr/>
        </p:nvSpPr>
        <p:spPr>
          <a:xfrm>
            <a:off x="5220970" y="4529455"/>
            <a:ext cx="2258695" cy="1917700"/>
          </a:xfrm>
          <a:prstGeom prst="rect">
            <a:avLst/>
          </a:prstGeom>
          <a:noFill/>
        </p:spPr>
        <p:txBody>
          <a:bodyPr wrap="square" rtlCol="0">
            <a:no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algn="l">
              <a:lnSpc>
                <a:spcPct val="150000"/>
              </a:lnSpc>
            </a:pPr>
            <a:r>
              <a:rPr lang="zh-CN" altLang="en-US" sz="1400" dirty="0">
                <a:solidFill>
                  <a:schemeClr val="tx1"/>
                </a:solidFill>
                <a:effectLst>
                  <a:outerShdw blurRad="38100" dist="19050" dir="2700000" algn="tl" rotWithShape="0">
                    <a:schemeClr val="dk1">
                      <a:alpha val="40000"/>
                    </a:schemeClr>
                  </a:outerShdw>
                </a:effectLst>
                <a:latin typeface="+mn-lt"/>
                <a:ea typeface="+mn-ea"/>
                <a:cs typeface="+mn-ea"/>
                <a:sym typeface="+mn-lt"/>
              </a:rPr>
              <a:t>第四章《大学生求职准备</a:t>
            </a:r>
            <a:r>
              <a:rPr lang="en-US" altLang="zh-CN" sz="1400" dirty="0">
                <a:solidFill>
                  <a:schemeClr val="tx1"/>
                </a:solidFill>
                <a:effectLst>
                  <a:outerShdw blurRad="38100" dist="19050" dir="2700000" algn="tl" rotWithShape="0">
                    <a:schemeClr val="dk1">
                      <a:alpha val="40000"/>
                    </a:schemeClr>
                  </a:outerShdw>
                </a:effectLst>
                <a:latin typeface="+mn-lt"/>
                <a:ea typeface="+mn-ea"/>
                <a:cs typeface="+mn-ea"/>
                <a:sym typeface="+mn-lt"/>
              </a:rPr>
              <a:t>2</a:t>
            </a:r>
            <a:r>
              <a:rPr lang="zh-CN" altLang="en-US" sz="1400" dirty="0">
                <a:solidFill>
                  <a:schemeClr val="tx1"/>
                </a:solidFill>
                <a:effectLst>
                  <a:outerShdw blurRad="38100" dist="19050" dir="2700000" algn="tl" rotWithShape="0">
                    <a:schemeClr val="dk1">
                      <a:alpha val="40000"/>
                    </a:schemeClr>
                  </a:outerShdw>
                </a:effectLst>
                <a:latin typeface="+mn-lt"/>
                <a:ea typeface="+mn-ea"/>
                <a:cs typeface="+mn-ea"/>
                <a:sym typeface="+mn-lt"/>
              </a:rPr>
              <a:t>》网申、简历技巧</a:t>
            </a:r>
            <a:endParaRPr lang="zh-CN" altLang="en-US" sz="1400" dirty="0">
              <a:solidFill>
                <a:schemeClr val="tx1">
                  <a:lumMod val="75000"/>
                  <a:lumOff val="25000"/>
                </a:schemeClr>
              </a:solidFill>
              <a:latin typeface="+mn-lt"/>
              <a:ea typeface="+mn-ea"/>
              <a:cs typeface="+mn-ea"/>
              <a:sym typeface="+mn-lt"/>
            </a:endParaRPr>
          </a:p>
          <a:p>
            <a:pPr algn="l">
              <a:lnSpc>
                <a:spcPct val="150000"/>
              </a:lnSpc>
            </a:pPr>
            <a:r>
              <a:rPr lang="zh-CN" altLang="en-US" dirty="0">
                <a:solidFill>
                  <a:schemeClr val="tx1">
                    <a:lumMod val="75000"/>
                    <a:lumOff val="25000"/>
                  </a:schemeClr>
                </a:solidFill>
                <a:latin typeface="+mn-lt"/>
                <a:ea typeface="+mn-ea"/>
                <a:cs typeface="+mn-ea"/>
                <a:sym typeface="+mn-lt"/>
              </a:rPr>
              <a:t>了解网申、简历校招筛选标准，掌握</a:t>
            </a:r>
            <a:r>
              <a:rPr lang="en-US" altLang="zh-CN" dirty="0">
                <a:solidFill>
                  <a:schemeClr val="tx1">
                    <a:lumMod val="75000"/>
                    <a:lumOff val="25000"/>
                  </a:schemeClr>
                </a:solidFill>
                <a:latin typeface="+mn-lt"/>
                <a:ea typeface="+mn-ea"/>
                <a:cs typeface="+mn-ea"/>
                <a:sym typeface="+mn-lt"/>
              </a:rPr>
              <a:t>JD</a:t>
            </a:r>
            <a:r>
              <a:rPr lang="zh-CN" altLang="en-US" dirty="0">
                <a:solidFill>
                  <a:schemeClr val="tx1">
                    <a:lumMod val="75000"/>
                    <a:lumOff val="25000"/>
                  </a:schemeClr>
                </a:solidFill>
                <a:latin typeface="+mn-lt"/>
                <a:ea typeface="+mn-ea"/>
                <a:cs typeface="+mn-ea"/>
                <a:sym typeface="+mn-lt"/>
              </a:rPr>
              <a:t>分析关键技巧，建立专属简历核心概念，完成实用优质简历书写。</a:t>
            </a:r>
          </a:p>
        </p:txBody>
      </p:sp>
      <p:cxnSp>
        <p:nvCxnSpPr>
          <p:cNvPr id="114" name="肘形连接符 113"/>
          <p:cNvCxnSpPr/>
          <p:nvPr/>
        </p:nvCxnSpPr>
        <p:spPr>
          <a:xfrm rot="16200000" flipH="1">
            <a:off x="7108755" y="4516572"/>
            <a:ext cx="1156919" cy="291254"/>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15" name="组合 114"/>
          <p:cNvGrpSpPr/>
          <p:nvPr/>
        </p:nvGrpSpPr>
        <p:grpSpPr>
          <a:xfrm>
            <a:off x="7194659" y="3407834"/>
            <a:ext cx="700279" cy="675903"/>
            <a:chOff x="1054022" y="3090803"/>
            <a:chExt cx="700988" cy="676392"/>
          </a:xfrm>
          <a:solidFill>
            <a:srgbClr val="414455"/>
          </a:solidFill>
        </p:grpSpPr>
        <p:sp>
          <p:nvSpPr>
            <p:cNvPr id="116" name="六边形 115"/>
            <p:cNvSpPr/>
            <p:nvPr/>
          </p:nvSpPr>
          <p:spPr>
            <a:xfrm rot="5400000">
              <a:off x="1063108" y="3137451"/>
              <a:ext cx="676392" cy="583096"/>
            </a:xfrm>
            <a:prstGeom prst="hexagon">
              <a:avLst/>
            </a:prstGeom>
            <a:solidFill>
              <a:srgbClr val="2244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dirty="0">
                <a:solidFill>
                  <a:prstClr val="white"/>
                </a:solidFill>
                <a:cs typeface="+mn-ea"/>
                <a:sym typeface="+mn-lt"/>
              </a:endParaRPr>
            </a:p>
          </p:txBody>
        </p:sp>
        <p:sp>
          <p:nvSpPr>
            <p:cNvPr id="117" name="文本框 108"/>
            <p:cNvSpPr txBox="1"/>
            <p:nvPr/>
          </p:nvSpPr>
          <p:spPr>
            <a:xfrm>
              <a:off x="1054022" y="3298193"/>
              <a:ext cx="700988" cy="275789"/>
            </a:xfrm>
            <a:prstGeom prst="rect">
              <a:avLst/>
            </a:prstGeom>
            <a:noFill/>
          </p:spPr>
          <p:txBody>
            <a:bodyPr wrap="square" rtlCol="0">
              <a:spAutoFit/>
            </a:bodyPr>
            <a:lstStyle/>
            <a:p>
              <a:pPr algn="ctr" defTabSz="913765"/>
              <a:r>
                <a:rPr lang="en-US" altLang="zh-CN" sz="1200" dirty="0" smtClean="0">
                  <a:solidFill>
                    <a:prstClr val="white"/>
                  </a:solidFill>
                  <a:cs typeface="+mn-ea"/>
                  <a:sym typeface="+mn-lt"/>
                </a:rPr>
                <a:t>06</a:t>
              </a:r>
              <a:endParaRPr lang="zh-CN" altLang="en-US" sz="1200" dirty="0">
                <a:solidFill>
                  <a:prstClr val="white"/>
                </a:solidFill>
                <a:cs typeface="+mn-ea"/>
                <a:sym typeface="+mn-lt"/>
              </a:endParaRPr>
            </a:p>
          </p:txBody>
        </p:sp>
      </p:grpSp>
      <p:sp>
        <p:nvSpPr>
          <p:cNvPr id="120" name="文本框 111"/>
          <p:cNvSpPr txBox="1"/>
          <p:nvPr/>
        </p:nvSpPr>
        <p:spPr>
          <a:xfrm>
            <a:off x="7832725" y="4529455"/>
            <a:ext cx="2381250" cy="1917700"/>
          </a:xfrm>
          <a:prstGeom prst="rect">
            <a:avLst/>
          </a:prstGeom>
          <a:noFill/>
        </p:spPr>
        <p:txBody>
          <a:bodyPr wrap="square" rtlCol="0">
            <a:no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defTabSz="913765">
              <a:lnSpc>
                <a:spcPct val="150000"/>
              </a:lnSpc>
            </a:pPr>
            <a:r>
              <a:rPr lang="zh-CN" altLang="en-US" sz="1400" dirty="0">
                <a:solidFill>
                  <a:schemeClr val="tx1"/>
                </a:solidFill>
                <a:effectLst>
                  <a:outerShdw blurRad="38100" dist="19050" dir="2700000" algn="tl" rotWithShape="0">
                    <a:schemeClr val="dk1">
                      <a:alpha val="40000"/>
                    </a:schemeClr>
                  </a:outerShdw>
                </a:effectLst>
                <a:latin typeface="+mn-lt"/>
                <a:ea typeface="+mn-ea"/>
                <a:cs typeface="+mn-ea"/>
                <a:sym typeface="+mn-lt"/>
              </a:rPr>
              <a:t>第六章《大学生求职准备</a:t>
            </a:r>
            <a:r>
              <a:rPr lang="en-US" altLang="zh-CN" sz="1400" dirty="0">
                <a:solidFill>
                  <a:schemeClr val="tx1"/>
                </a:solidFill>
                <a:effectLst>
                  <a:outerShdw blurRad="38100" dist="19050" dir="2700000" algn="tl" rotWithShape="0">
                    <a:schemeClr val="dk1">
                      <a:alpha val="40000"/>
                    </a:schemeClr>
                  </a:outerShdw>
                </a:effectLst>
                <a:latin typeface="+mn-lt"/>
                <a:ea typeface="+mn-ea"/>
                <a:cs typeface="+mn-ea"/>
                <a:sym typeface="+mn-lt"/>
              </a:rPr>
              <a:t>4</a:t>
            </a:r>
            <a:r>
              <a:rPr lang="zh-CN" altLang="en-US" sz="1400" dirty="0">
                <a:solidFill>
                  <a:schemeClr val="tx1"/>
                </a:solidFill>
                <a:effectLst>
                  <a:outerShdw blurRad="38100" dist="19050" dir="2700000" algn="tl" rotWithShape="0">
                    <a:schemeClr val="dk1">
                      <a:alpha val="40000"/>
                    </a:schemeClr>
                  </a:outerShdw>
                </a:effectLst>
                <a:latin typeface="+mn-lt"/>
                <a:ea typeface="+mn-ea"/>
                <a:cs typeface="+mn-ea"/>
                <a:sym typeface="+mn-lt"/>
              </a:rPr>
              <a:t>》小组面试技巧</a:t>
            </a:r>
            <a:endParaRPr lang="zh-CN" altLang="en-US" sz="1400" dirty="0">
              <a:solidFill>
                <a:schemeClr val="tx1">
                  <a:lumMod val="75000"/>
                  <a:lumOff val="25000"/>
                </a:schemeClr>
              </a:solidFill>
              <a:latin typeface="+mn-lt"/>
              <a:ea typeface="+mn-ea"/>
              <a:cs typeface="+mn-ea"/>
              <a:sym typeface="+mn-lt"/>
            </a:endParaRPr>
          </a:p>
          <a:p>
            <a:pPr defTabSz="913765">
              <a:lnSpc>
                <a:spcPct val="150000"/>
              </a:lnSpc>
            </a:pPr>
            <a:r>
              <a:rPr lang="zh-CN" altLang="en-US" dirty="0">
                <a:solidFill>
                  <a:schemeClr val="tx1">
                    <a:lumMod val="75000"/>
                    <a:lumOff val="25000"/>
                  </a:schemeClr>
                </a:solidFill>
                <a:latin typeface="+mn-lt"/>
                <a:ea typeface="+mn-ea"/>
                <a:cs typeface="+mn-ea"/>
                <a:sym typeface="+mn-lt"/>
              </a:rPr>
              <a:t>了解群面常见考核形式，熟悉经典群面考核题型，掌握无领导小组通用角色，体验群体面试精彩瞬间。</a:t>
            </a:r>
          </a:p>
        </p:txBody>
      </p:sp>
      <p:grpSp>
        <p:nvGrpSpPr>
          <p:cNvPr id="121" name="组合 120"/>
          <p:cNvGrpSpPr/>
          <p:nvPr/>
        </p:nvGrpSpPr>
        <p:grpSpPr>
          <a:xfrm>
            <a:off x="9764112" y="3407834"/>
            <a:ext cx="681472" cy="675903"/>
            <a:chOff x="1045689" y="3090803"/>
            <a:chExt cx="682162" cy="676392"/>
          </a:xfrm>
          <a:solidFill>
            <a:srgbClr val="414455"/>
          </a:solidFill>
        </p:grpSpPr>
        <p:sp>
          <p:nvSpPr>
            <p:cNvPr id="122" name="六边形 121"/>
            <p:cNvSpPr/>
            <p:nvPr/>
          </p:nvSpPr>
          <p:spPr>
            <a:xfrm rot="5400000">
              <a:off x="1063108" y="3137451"/>
              <a:ext cx="676392" cy="583096"/>
            </a:xfrm>
            <a:prstGeom prst="hexagon">
              <a:avLst/>
            </a:prstGeom>
            <a:solidFill>
              <a:srgbClr val="2244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dirty="0">
                <a:solidFill>
                  <a:prstClr val="white"/>
                </a:solidFill>
                <a:cs typeface="+mn-ea"/>
                <a:sym typeface="+mn-lt"/>
              </a:endParaRPr>
            </a:p>
          </p:txBody>
        </p:sp>
        <p:sp>
          <p:nvSpPr>
            <p:cNvPr id="123" name="文本框 114"/>
            <p:cNvSpPr txBox="1"/>
            <p:nvPr/>
          </p:nvSpPr>
          <p:spPr>
            <a:xfrm>
              <a:off x="1045689" y="3298193"/>
              <a:ext cx="682162" cy="275789"/>
            </a:xfrm>
            <a:prstGeom prst="rect">
              <a:avLst/>
            </a:prstGeom>
            <a:noFill/>
          </p:spPr>
          <p:txBody>
            <a:bodyPr wrap="square" rtlCol="0">
              <a:spAutoFit/>
            </a:bodyPr>
            <a:lstStyle/>
            <a:p>
              <a:pPr algn="ctr" defTabSz="913765"/>
              <a:r>
                <a:rPr lang="en-US" altLang="zh-CN" sz="1200" dirty="0" smtClean="0">
                  <a:solidFill>
                    <a:prstClr val="white"/>
                  </a:solidFill>
                  <a:cs typeface="+mn-ea"/>
                  <a:sym typeface="+mn-lt"/>
                </a:rPr>
                <a:t>08</a:t>
              </a:r>
              <a:endParaRPr lang="zh-CN" altLang="en-US" sz="1200" dirty="0">
                <a:solidFill>
                  <a:prstClr val="white"/>
                </a:solidFill>
                <a:cs typeface="+mn-ea"/>
                <a:sym typeface="+mn-lt"/>
              </a:endParaRPr>
            </a:p>
          </p:txBody>
        </p:sp>
      </p:grpSp>
      <p:cxnSp>
        <p:nvCxnSpPr>
          <p:cNvPr id="2" name="肘形连接符 113"/>
          <p:cNvCxnSpPr/>
          <p:nvPr/>
        </p:nvCxnSpPr>
        <p:spPr>
          <a:xfrm rot="16200000" flipH="1">
            <a:off x="9686855" y="4516572"/>
            <a:ext cx="1156919" cy="291254"/>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sp>
        <p:nvSpPr>
          <p:cNvPr id="3" name="文本框 111"/>
          <p:cNvSpPr txBox="1"/>
          <p:nvPr/>
        </p:nvSpPr>
        <p:spPr>
          <a:xfrm>
            <a:off x="10410825" y="4529455"/>
            <a:ext cx="1572895" cy="1917700"/>
          </a:xfrm>
          <a:prstGeom prst="rect">
            <a:avLst/>
          </a:prstGeom>
          <a:noFill/>
        </p:spPr>
        <p:txBody>
          <a:bodyPr wrap="square" rtlCol="0">
            <a:no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defTabSz="913765">
              <a:lnSpc>
                <a:spcPct val="150000"/>
              </a:lnSpc>
            </a:pPr>
            <a:r>
              <a:rPr lang="zh-CN" altLang="en-US" sz="1400" b="1" dirty="0">
                <a:solidFill>
                  <a:schemeClr val="tx1">
                    <a:lumMod val="75000"/>
                    <a:lumOff val="25000"/>
                  </a:schemeClr>
                </a:solidFill>
                <a:latin typeface="+mn-lt"/>
                <a:ea typeface="+mn-ea"/>
                <a:cs typeface="+mn-ea"/>
                <a:sym typeface="+mn-lt"/>
              </a:rPr>
              <a:t>第八章《国内升学与出国留学》</a:t>
            </a:r>
          </a:p>
          <a:p>
            <a:pPr defTabSz="913765">
              <a:lnSpc>
                <a:spcPct val="150000"/>
              </a:lnSpc>
            </a:pPr>
            <a:endParaRPr lang="zh-CN" altLang="en-US" b="1" dirty="0">
              <a:solidFill>
                <a:schemeClr val="tx1">
                  <a:lumMod val="75000"/>
                  <a:lumOff val="25000"/>
                </a:schemeClr>
              </a:solidFill>
              <a:latin typeface="+mn-lt"/>
              <a:ea typeface="+mn-ea"/>
              <a:cs typeface="+mn-ea"/>
              <a:sym typeface="+mn-lt"/>
            </a:endParaRPr>
          </a:p>
        </p:txBody>
      </p:sp>
    </p:spTree>
  </p:cSld>
  <p:clrMapOvr>
    <a:masterClrMapping/>
  </p:clrMapOvr>
  <p:transition/>
  <p:timing>
    <p:tnLst>
      <p:par>
        <p:cTn id="1" dur="indefinite" restart="never" nodeType="tmRoot"/>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2468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1.1.5 </a:t>
            </a:r>
            <a:r>
              <a:rPr lang="zh-CN" altLang="en-US" sz="2000">
                <a:solidFill>
                  <a:schemeClr val="accent1"/>
                </a:solidFill>
                <a:effectLst>
                  <a:outerShdw blurRad="38100" dist="25400" dir="5400000" algn="ctr" rotWithShape="0">
                    <a:srgbClr val="6E747A">
                      <a:alpha val="43000"/>
                    </a:srgbClr>
                  </a:outerShdw>
                </a:effectLst>
              </a:rPr>
              <a:t>基层就业解析</a:t>
            </a:r>
          </a:p>
        </p:txBody>
      </p:sp>
      <p:sp>
        <p:nvSpPr>
          <p:cNvPr id="5" name="Text Box 4"/>
          <p:cNvSpPr txBox="1"/>
          <p:nvPr/>
        </p:nvSpPr>
        <p:spPr>
          <a:xfrm>
            <a:off x="356235" y="778510"/>
            <a:ext cx="11480165" cy="5631180"/>
          </a:xfrm>
          <a:prstGeom prst="rect">
            <a:avLst/>
          </a:prstGeom>
          <a:noFill/>
        </p:spPr>
        <p:txBody>
          <a:bodyPr wrap="square" rtlCol="0" anchor="t">
            <a:spAutoFit/>
          </a:bodyPr>
          <a:lstStyle/>
          <a:p>
            <a:pPr algn="l"/>
            <a:r>
              <a:rPr lang="en-US" dirty="0">
                <a:solidFill>
                  <a:schemeClr val="tx1"/>
                </a:solidFill>
              </a:rPr>
              <a:t>                   </a:t>
            </a:r>
          </a:p>
          <a:p>
            <a:pPr algn="l"/>
            <a:endParaRPr lang="en-US" dirty="0">
              <a:solidFill>
                <a:schemeClr val="tx1"/>
              </a:solidFill>
            </a:endParaRPr>
          </a:p>
          <a:p>
            <a:pPr algn="l"/>
            <a:r>
              <a:rPr lang="en-US" dirty="0">
                <a:solidFill>
                  <a:schemeClr val="tx1"/>
                </a:solidFill>
              </a:rPr>
              <a:t>                     </a:t>
            </a:r>
            <a:r>
              <a:rPr lang="en-US" dirty="0" err="1">
                <a:solidFill>
                  <a:schemeClr val="tx1"/>
                </a:solidFill>
              </a:rPr>
              <a:t>为落实我省《关于加快推进乡村人才振兴的实施意见</a:t>
            </a:r>
            <a:r>
              <a:rPr lang="en-US" dirty="0">
                <a:solidFill>
                  <a:schemeClr val="tx1"/>
                </a:solidFill>
              </a:rPr>
              <a:t>》，助力全面推进乡村振兴，根据《关于实施2022年江苏大学生志愿服务乡村振兴计划的意见》（团苏委联〔2022〕5号）文件精神，由江苏省委组织部、省教育厅、省人社厅、省财政厅、团省委和省乡村振兴局共同组织实施江苏大学生志愿服务乡村振兴计划（以下简称“志愿服务乡村振兴计划”），</a:t>
            </a:r>
            <a:r>
              <a:rPr lang="en-US" dirty="0" err="1">
                <a:solidFill>
                  <a:schemeClr val="tx1"/>
                </a:solidFill>
              </a:rPr>
              <a:t>引导当代大学生以志愿服务的方式到基层去建功成才</a:t>
            </a:r>
            <a:r>
              <a:rPr lang="en-US" dirty="0">
                <a:solidFill>
                  <a:schemeClr val="tx1"/>
                </a:solidFill>
              </a:rPr>
              <a:t>。</a:t>
            </a:r>
          </a:p>
          <a:p>
            <a:pPr algn="l"/>
            <a:endParaRPr lang="en-US" dirty="0">
              <a:solidFill>
                <a:schemeClr val="tx1"/>
              </a:solidFill>
            </a:endParaRPr>
          </a:p>
          <a:p>
            <a:pPr algn="l"/>
            <a:r>
              <a:rPr lang="en-US" b="1" dirty="0">
                <a:solidFill>
                  <a:schemeClr val="tx1"/>
                </a:solidFill>
              </a:rPr>
              <a:t>“志愿服务乡村振兴计划”是在原“苏北计划”</a:t>
            </a:r>
            <a:r>
              <a:rPr lang="en-US" dirty="0">
                <a:solidFill>
                  <a:schemeClr val="tx1"/>
                </a:solidFill>
              </a:rPr>
              <a:t>基础上，增强其在围绕中心、服务大局工作中的作用，在全省范围内升级扩容实施的项目，是西部计划</a:t>
            </a:r>
            <a:r>
              <a:rPr lang="en-US" b="1" dirty="0">
                <a:solidFill>
                  <a:schemeClr val="tx1"/>
                </a:solidFill>
              </a:rPr>
              <a:t>江苏地方项目</a:t>
            </a:r>
            <a:r>
              <a:rPr lang="en-US" dirty="0">
                <a:solidFill>
                  <a:schemeClr val="tx1"/>
                </a:solidFill>
              </a:rPr>
              <a:t>。</a:t>
            </a:r>
          </a:p>
          <a:p>
            <a:pPr algn="l"/>
            <a:endParaRPr lang="en-US" dirty="0">
              <a:solidFill>
                <a:schemeClr val="tx1"/>
              </a:solidFill>
            </a:endParaRPr>
          </a:p>
          <a:p>
            <a:pPr algn="l"/>
            <a:r>
              <a:rPr lang="en-US" dirty="0">
                <a:solidFill>
                  <a:schemeClr val="tx1"/>
                </a:solidFill>
              </a:rPr>
              <a:t>“志愿服务乡村振兴计划”继续按照公开招募、自愿报名、组织审核、考核面试、体检培训等程序，每年招募一定数量的普通高等学校应届毕业生，到</a:t>
            </a:r>
            <a:r>
              <a:rPr lang="en-US" b="1" dirty="0">
                <a:solidFill>
                  <a:schemeClr val="tx1"/>
                </a:solidFill>
              </a:rPr>
              <a:t>江苏各县（市、区）的（村）社区、乡镇（街道）从事为期1-2年的基础教育、农业科技、医疗卫生、法律服务、青年工作、社会治理等方面的志愿服务</a:t>
            </a:r>
            <a:r>
              <a:rPr lang="en-US" dirty="0">
                <a:solidFill>
                  <a:schemeClr val="tx1"/>
                </a:solidFill>
              </a:rPr>
              <a:t>。</a:t>
            </a:r>
          </a:p>
          <a:p>
            <a:pPr algn="l"/>
            <a:endParaRPr lang="en-US" dirty="0">
              <a:solidFill>
                <a:schemeClr val="tx1"/>
              </a:solidFill>
            </a:endParaRPr>
          </a:p>
          <a:p>
            <a:pPr algn="l"/>
            <a:r>
              <a:rPr lang="en-US" dirty="0">
                <a:solidFill>
                  <a:schemeClr val="tx1"/>
                </a:solidFill>
              </a:rPr>
              <a:t>                    4月中旬至5月中旬</a:t>
            </a:r>
          </a:p>
          <a:p>
            <a:pPr algn="l"/>
            <a:endParaRPr lang="en-US" dirty="0">
              <a:solidFill>
                <a:schemeClr val="tx1"/>
              </a:solidFill>
            </a:endParaRPr>
          </a:p>
          <a:p>
            <a:pPr algn="l"/>
            <a:r>
              <a:rPr lang="en-US" dirty="0">
                <a:solidFill>
                  <a:schemeClr val="tx1"/>
                </a:solidFill>
              </a:rPr>
              <a:t>                    凡我省普通高等学校应届毕业生或在读研究生都可报名参加。省项目办将在全省公开招募，选拔思想过硬、品学兼优、具有较强奉献精神的学生参加，尤其是鼓励农业、林业、水利、医学、师范、经济、法律类专业的学生积极参与。在全省范围内开展的省级代招地方志愿者试点项目办，除普通招募模式外，可通过“校地对接”模式招募助力乡村振兴校地定向志愿者。</a:t>
            </a:r>
          </a:p>
        </p:txBody>
      </p:sp>
      <p:sp>
        <p:nvSpPr>
          <p:cNvPr id="2" name="Rounded Rectangle 1"/>
          <p:cNvSpPr/>
          <p:nvPr/>
        </p:nvSpPr>
        <p:spPr>
          <a:xfrm>
            <a:off x="5055235" y="626110"/>
            <a:ext cx="1907540" cy="65278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乡村振兴</a:t>
            </a:r>
          </a:p>
        </p:txBody>
      </p:sp>
      <p:sp>
        <p:nvSpPr>
          <p:cNvPr id="7" name="Rounded Rectangle 6"/>
          <p:cNvSpPr/>
          <p:nvPr/>
        </p:nvSpPr>
        <p:spPr>
          <a:xfrm>
            <a:off x="353060" y="4561840"/>
            <a:ext cx="1256030" cy="39370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报名时间</a:t>
            </a:r>
          </a:p>
        </p:txBody>
      </p:sp>
      <p:sp>
        <p:nvSpPr>
          <p:cNvPr id="6" name="Rounded Rectangle 5"/>
          <p:cNvSpPr/>
          <p:nvPr/>
        </p:nvSpPr>
        <p:spPr>
          <a:xfrm>
            <a:off x="324485" y="1242695"/>
            <a:ext cx="1256030" cy="39370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项目介绍</a:t>
            </a:r>
          </a:p>
        </p:txBody>
      </p:sp>
      <p:sp>
        <p:nvSpPr>
          <p:cNvPr id="8" name="Rounded Rectangle 7"/>
          <p:cNvSpPr/>
          <p:nvPr/>
        </p:nvSpPr>
        <p:spPr>
          <a:xfrm>
            <a:off x="348615" y="5055235"/>
            <a:ext cx="1256030" cy="39370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招聘条件</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2468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1.1.5 </a:t>
            </a:r>
            <a:r>
              <a:rPr lang="zh-CN" altLang="en-US" sz="2000">
                <a:solidFill>
                  <a:schemeClr val="accent1"/>
                </a:solidFill>
                <a:effectLst>
                  <a:outerShdw blurRad="38100" dist="25400" dir="5400000" algn="ctr" rotWithShape="0">
                    <a:srgbClr val="6E747A">
                      <a:alpha val="43000"/>
                    </a:srgbClr>
                  </a:outerShdw>
                </a:effectLst>
              </a:rPr>
              <a:t>基层就业解析</a:t>
            </a:r>
          </a:p>
        </p:txBody>
      </p:sp>
      <p:sp>
        <p:nvSpPr>
          <p:cNvPr id="5" name="Text Box 4"/>
          <p:cNvSpPr txBox="1"/>
          <p:nvPr/>
        </p:nvSpPr>
        <p:spPr>
          <a:xfrm>
            <a:off x="356235" y="778510"/>
            <a:ext cx="11480165" cy="5939155"/>
          </a:xfrm>
          <a:prstGeom prst="rect">
            <a:avLst/>
          </a:prstGeom>
          <a:noFill/>
        </p:spPr>
        <p:txBody>
          <a:bodyPr wrap="square" rtlCol="0" anchor="t">
            <a:spAutoFit/>
          </a:bodyPr>
          <a:lstStyle/>
          <a:p>
            <a:pPr algn="ctr"/>
            <a:endParaRPr lang="en-US" dirty="0">
              <a:solidFill>
                <a:schemeClr val="tx1"/>
              </a:solidFill>
            </a:endParaRPr>
          </a:p>
          <a:p>
            <a:endParaRPr lang="en-US" dirty="0">
              <a:solidFill>
                <a:schemeClr val="tx1"/>
              </a:solidFill>
            </a:endParaRPr>
          </a:p>
          <a:p>
            <a:r>
              <a:rPr lang="en-US" dirty="0" err="1">
                <a:solidFill>
                  <a:schemeClr val="tx1"/>
                </a:solidFill>
              </a:rPr>
              <a:t>项目介绍</a:t>
            </a:r>
            <a:r>
              <a:rPr lang="en-US" b="1" dirty="0">
                <a:solidFill>
                  <a:schemeClr val="tx1"/>
                </a:solidFill>
              </a:rPr>
              <a:t>：  三支一扶是支教、支医、支农、扶贫的简称</a:t>
            </a:r>
            <a:r>
              <a:rPr lang="en-US" dirty="0">
                <a:solidFill>
                  <a:schemeClr val="tx1"/>
                </a:solidFill>
              </a:rPr>
              <a:t>。2006年，中组部、原人事部等八部门下发《关于组织开展高校毕业生到农村基层从事支教、支农、支医和扶贫工作的通知》（国人部发〔2006〕16号），以公开招募、自愿报名、组织选拔、统一派遣的方式，从2006年开始连续5年，</a:t>
            </a:r>
            <a:r>
              <a:rPr lang="en-US" b="1" dirty="0">
                <a:solidFill>
                  <a:schemeClr val="tx1"/>
                </a:solidFill>
              </a:rPr>
              <a:t>每年招募2万名</a:t>
            </a:r>
            <a:r>
              <a:rPr lang="en-US" dirty="0">
                <a:solidFill>
                  <a:schemeClr val="tx1"/>
                </a:solidFill>
              </a:rPr>
              <a:t>高校毕业生，主要安排到乡镇从事支教、支农、支医和扶贫工作。</a:t>
            </a:r>
            <a:r>
              <a:rPr lang="en-US" b="1" dirty="0">
                <a:solidFill>
                  <a:schemeClr val="tx1"/>
                </a:solidFill>
              </a:rPr>
              <a:t>服务期限一般为2-3年</a:t>
            </a:r>
            <a:r>
              <a:rPr lang="en-US" dirty="0">
                <a:solidFill>
                  <a:schemeClr val="tx1"/>
                </a:solidFill>
              </a:rPr>
              <a:t>。招募对象主要为全国普通高校应届毕业生。</a:t>
            </a:r>
            <a:endParaRPr lang="en-US" sz="1600" dirty="0">
              <a:solidFill>
                <a:schemeClr val="tx1"/>
              </a:solidFill>
            </a:endParaRPr>
          </a:p>
          <a:p>
            <a:endParaRPr lang="en-US" sz="1600" dirty="0">
              <a:solidFill>
                <a:schemeClr val="tx1"/>
              </a:solidFill>
            </a:endParaRPr>
          </a:p>
          <a:p>
            <a:r>
              <a:rPr lang="en-US" sz="1600" dirty="0" err="1">
                <a:solidFill>
                  <a:schemeClr val="tx1"/>
                </a:solidFill>
              </a:rPr>
              <a:t>报名时间</a:t>
            </a:r>
            <a:r>
              <a:rPr lang="en-US" sz="1600" dirty="0">
                <a:solidFill>
                  <a:schemeClr val="tx1"/>
                </a:solidFill>
              </a:rPr>
              <a:t>：   4月-5月</a:t>
            </a:r>
          </a:p>
          <a:p>
            <a:endParaRPr lang="en-US" sz="1600" dirty="0">
              <a:solidFill>
                <a:schemeClr val="tx1"/>
              </a:solidFill>
            </a:endParaRPr>
          </a:p>
          <a:p>
            <a:r>
              <a:rPr lang="en-US" sz="1600" dirty="0" err="1">
                <a:solidFill>
                  <a:schemeClr val="tx1"/>
                </a:solidFill>
              </a:rPr>
              <a:t>招聘条件</a:t>
            </a:r>
            <a:r>
              <a:rPr lang="en-US" sz="1600" dirty="0">
                <a:solidFill>
                  <a:schemeClr val="tx1"/>
                </a:solidFill>
              </a:rPr>
              <a:t>：   全日制普通高等院校应届毕业生及往两届毕业生的专科及以上学历人员，其中“支医计划”可放宽到成人教育医学专业的大专及以上毕业生，年龄30周岁以下</a:t>
            </a:r>
          </a:p>
          <a:p>
            <a:r>
              <a:rPr lang="en-US" sz="1600" dirty="0">
                <a:solidFill>
                  <a:schemeClr val="tx1"/>
                </a:solidFill>
              </a:rPr>
              <a:t>考试内容：笔试+面试（笔试成绩占60%，面试成绩占40%）</a:t>
            </a:r>
            <a:r>
              <a:rPr lang="en-US" sz="1600" dirty="0" err="1">
                <a:solidFill>
                  <a:schemeClr val="tx1"/>
                </a:solidFill>
              </a:rPr>
              <a:t>笔试</a:t>
            </a:r>
            <a:r>
              <a:rPr lang="en-US" sz="1600" dirty="0">
                <a:solidFill>
                  <a:schemeClr val="tx1"/>
                </a:solidFill>
              </a:rPr>
              <a:t> 《</a:t>
            </a:r>
            <a:r>
              <a:rPr lang="en-US" sz="1600" dirty="0" err="1">
                <a:solidFill>
                  <a:schemeClr val="tx1"/>
                </a:solidFill>
              </a:rPr>
              <a:t>行政职业能力测验</a:t>
            </a:r>
            <a:r>
              <a:rPr lang="en-US" sz="1600" dirty="0">
                <a:solidFill>
                  <a:schemeClr val="tx1"/>
                </a:solidFill>
              </a:rPr>
              <a:t>》 ，</a:t>
            </a:r>
            <a:r>
              <a:rPr lang="en-US" sz="1600" dirty="0" err="1">
                <a:solidFill>
                  <a:schemeClr val="tx1"/>
                </a:solidFill>
              </a:rPr>
              <a:t>面试：结构化</a:t>
            </a:r>
            <a:endParaRPr lang="en-US" sz="1600" dirty="0">
              <a:solidFill>
                <a:schemeClr val="tx1"/>
              </a:solidFill>
            </a:endParaRPr>
          </a:p>
          <a:p>
            <a:endParaRPr lang="en-US" sz="1600" dirty="0">
              <a:solidFill>
                <a:schemeClr val="tx1"/>
              </a:solidFill>
            </a:endParaRPr>
          </a:p>
          <a:p>
            <a:r>
              <a:rPr lang="en-US" sz="1600" dirty="0" err="1">
                <a:solidFill>
                  <a:schemeClr val="tx1"/>
                </a:solidFill>
              </a:rPr>
              <a:t>优惠政策</a:t>
            </a:r>
            <a:r>
              <a:rPr lang="en-US" sz="1600" dirty="0">
                <a:solidFill>
                  <a:schemeClr val="tx1"/>
                </a:solidFill>
              </a:rPr>
              <a:t>：   服务期间，享受工作生活补贴（参照本地乡镇事业单位从高校毕业生中新聘用工作人员试用期满后工资收入水平确定，在艰苦边远地区工作的，发放艰苦边远地区津贴），</a:t>
            </a:r>
            <a:r>
              <a:rPr lang="en-US" sz="1600" dirty="0" err="1">
                <a:solidFill>
                  <a:schemeClr val="tx1"/>
                </a:solidFill>
              </a:rPr>
              <a:t>参加社会保险（在建立补充医疗保险制度的地方，办理补充医疗保险</a:t>
            </a:r>
            <a:r>
              <a:rPr lang="en-US" sz="1600" dirty="0">
                <a:solidFill>
                  <a:schemeClr val="tx1"/>
                </a:solidFill>
              </a:rPr>
              <a:t>），新招募且服务满6个月以上给予一次性安家补贴2000元；支医人员在乡镇卫生院的服务时间，计算为城市医生在晋升主治医师或副主任医师前到基层累计服务的时间；“三支一扶”服务年限计算为专业技术工作年限。服务期满考核合格，可报名参加服务基层项目人员中定向考录公务员的考试；可直接考核进入乡镇事业单位；报考事业单位工作人员时，在乡镇及以下每服务满1周年，笔试总成绩加2分，最高加6分；进入事业单位工作，不再约定试用期；服务期间考核合格满后3年内</a:t>
            </a:r>
            <a:r>
              <a:rPr lang="en-US" sz="1600" b="1" dirty="0">
                <a:solidFill>
                  <a:schemeClr val="tx1"/>
                </a:solidFill>
              </a:rPr>
              <a:t>报考硕士研究</a:t>
            </a:r>
            <a:r>
              <a:rPr lang="en-US" sz="1600" dirty="0">
                <a:solidFill>
                  <a:schemeClr val="tx1"/>
                </a:solidFill>
              </a:rPr>
              <a:t>生的，初试总分加10分，同等条件下优先录取；高职（高专）毕业生可免试入读成人高等学历教育专科起点本科；已被录取为研究生的应届高校毕业生，保留学籍；考录为公务员或事业单位工作人员后，其服务期计算工龄；按规定享受学费和助学贷款代偿政策；连续两年考核优秀并符合选拔条件的，可按选调生选拔程序充实到选调生队伍中。经服务单位所在县“三支一扶”办同意，按省“三支一扶”办统一安排，可续期服务2年。</a:t>
            </a:r>
          </a:p>
        </p:txBody>
      </p:sp>
      <p:sp>
        <p:nvSpPr>
          <p:cNvPr id="2" name="Rounded Rectangle 1"/>
          <p:cNvSpPr/>
          <p:nvPr/>
        </p:nvSpPr>
        <p:spPr>
          <a:xfrm>
            <a:off x="5055235" y="626110"/>
            <a:ext cx="1907540" cy="65278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三支一扶</a:t>
            </a:r>
          </a:p>
        </p:txBody>
      </p:sp>
      <p:sp>
        <p:nvSpPr>
          <p:cNvPr id="7" name="Rounded Rectangle 6"/>
          <p:cNvSpPr/>
          <p:nvPr/>
        </p:nvSpPr>
        <p:spPr>
          <a:xfrm>
            <a:off x="328930" y="2596515"/>
            <a:ext cx="1256030" cy="39370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报名时间</a:t>
            </a:r>
          </a:p>
        </p:txBody>
      </p:sp>
      <p:sp>
        <p:nvSpPr>
          <p:cNvPr id="6" name="Rounded Rectangle 5"/>
          <p:cNvSpPr/>
          <p:nvPr/>
        </p:nvSpPr>
        <p:spPr>
          <a:xfrm>
            <a:off x="324485" y="1242695"/>
            <a:ext cx="1256030" cy="39370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项目介绍</a:t>
            </a:r>
          </a:p>
        </p:txBody>
      </p:sp>
      <p:sp>
        <p:nvSpPr>
          <p:cNvPr id="8" name="Rounded Rectangle 7"/>
          <p:cNvSpPr/>
          <p:nvPr/>
        </p:nvSpPr>
        <p:spPr>
          <a:xfrm>
            <a:off x="324485" y="3036570"/>
            <a:ext cx="1256030" cy="39370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招聘条件</a:t>
            </a:r>
          </a:p>
        </p:txBody>
      </p:sp>
      <p:sp>
        <p:nvSpPr>
          <p:cNvPr id="9" name="Rounded Rectangle 8"/>
          <p:cNvSpPr/>
          <p:nvPr/>
        </p:nvSpPr>
        <p:spPr>
          <a:xfrm>
            <a:off x="328930" y="4010660"/>
            <a:ext cx="1256030" cy="39370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优惠政策</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2468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1.1.5 </a:t>
            </a:r>
            <a:r>
              <a:rPr lang="zh-CN" altLang="en-US" sz="2000">
                <a:solidFill>
                  <a:schemeClr val="accent1"/>
                </a:solidFill>
                <a:effectLst>
                  <a:outerShdw blurRad="38100" dist="25400" dir="5400000" algn="ctr" rotWithShape="0">
                    <a:srgbClr val="6E747A">
                      <a:alpha val="43000"/>
                    </a:srgbClr>
                  </a:outerShdw>
                </a:effectLst>
              </a:rPr>
              <a:t>基层就业解析</a:t>
            </a:r>
          </a:p>
        </p:txBody>
      </p:sp>
      <p:sp>
        <p:nvSpPr>
          <p:cNvPr id="5" name="Text Box 4"/>
          <p:cNvSpPr txBox="1"/>
          <p:nvPr/>
        </p:nvSpPr>
        <p:spPr>
          <a:xfrm>
            <a:off x="353060" y="1040130"/>
            <a:ext cx="11480800" cy="5354320"/>
          </a:xfrm>
          <a:prstGeom prst="rect">
            <a:avLst/>
          </a:prstGeom>
          <a:noFill/>
        </p:spPr>
        <p:txBody>
          <a:bodyPr wrap="square" rtlCol="0" anchor="t">
            <a:spAutoFit/>
          </a:bodyPr>
          <a:lstStyle/>
          <a:p>
            <a:pPr algn="l"/>
            <a:endParaRPr lang="en-US" dirty="0">
              <a:solidFill>
                <a:schemeClr val="tx1"/>
              </a:solidFill>
            </a:endParaRPr>
          </a:p>
          <a:p>
            <a:pPr algn="l"/>
            <a:endParaRPr lang="en-US" dirty="0">
              <a:solidFill>
                <a:schemeClr val="tx1"/>
              </a:solidFill>
            </a:endParaRPr>
          </a:p>
          <a:p>
            <a:pPr algn="l"/>
            <a:r>
              <a:rPr lang="en-US" dirty="0">
                <a:solidFill>
                  <a:schemeClr val="tx1"/>
                </a:solidFill>
              </a:rPr>
              <a:t>                     为深入贯彻国家和省委、省政府关于促进高校毕业生就业的决策部署，我省计划开发</a:t>
            </a:r>
            <a:r>
              <a:rPr lang="en-US" b="1" dirty="0">
                <a:solidFill>
                  <a:schemeClr val="tx1"/>
                </a:solidFill>
              </a:rPr>
              <a:t>1万</a:t>
            </a:r>
            <a:r>
              <a:rPr lang="en-US" dirty="0">
                <a:solidFill>
                  <a:schemeClr val="tx1"/>
                </a:solidFill>
              </a:rPr>
              <a:t>个科研助理岗位吸纳高校毕业生就业。</a:t>
            </a:r>
          </a:p>
          <a:p>
            <a:pPr algn="l"/>
            <a:r>
              <a:rPr lang="en-US" dirty="0">
                <a:solidFill>
                  <a:schemeClr val="tx1"/>
                </a:solidFill>
              </a:rPr>
              <a:t>        </a:t>
            </a:r>
            <a:r>
              <a:rPr lang="en-US" b="1" dirty="0">
                <a:solidFill>
                  <a:schemeClr val="tx1"/>
                </a:solidFill>
              </a:rPr>
              <a:t>我省统筹推进高校、科研院所、企业等各类创新主体开发科研助理岗位</a:t>
            </a:r>
            <a:r>
              <a:rPr lang="en-US" dirty="0">
                <a:solidFill>
                  <a:schemeClr val="tx1"/>
                </a:solidFill>
              </a:rPr>
              <a:t>，积极吸纳高校毕业生参与科研相关工作，</a:t>
            </a:r>
            <a:r>
              <a:rPr lang="en-US" b="1" dirty="0">
                <a:solidFill>
                  <a:schemeClr val="tx1"/>
                </a:solidFill>
              </a:rPr>
              <a:t>尤其重点关注脱贫家庭、低保家庭、零就业家庭以及有残疾的、较长时间未就业的高校毕业生</a:t>
            </a:r>
            <a:r>
              <a:rPr lang="en-US" dirty="0">
                <a:solidFill>
                  <a:schemeClr val="tx1"/>
                </a:solidFill>
              </a:rPr>
              <a:t>。</a:t>
            </a:r>
          </a:p>
          <a:p>
            <a:pPr algn="l"/>
            <a:endParaRPr lang="en-US" dirty="0">
              <a:solidFill>
                <a:schemeClr val="tx1"/>
              </a:solidFill>
            </a:endParaRPr>
          </a:p>
          <a:p>
            <a:pPr algn="l"/>
            <a:r>
              <a:rPr lang="en-US" dirty="0">
                <a:sym typeface="+mn-ea"/>
              </a:rPr>
              <a:t>        </a:t>
            </a:r>
            <a:r>
              <a:rPr lang="en-US" b="1" dirty="0">
                <a:solidFill>
                  <a:schemeClr val="tx1"/>
                </a:solidFill>
              </a:rPr>
              <a:t>科研助理主要从事各类科研项目辅助研究、实验（工程）设施运行维护和实验技术、科技成果转移转化、学术助理、财务助理以及博士后等工作。提供科研助理岗位的，除了高校、科研院所、高新技术企业、科技型中小企业，还有新型研发机构、科技企业孵化器等。</a:t>
            </a:r>
            <a:r>
              <a:rPr lang="en-US" dirty="0">
                <a:solidFill>
                  <a:schemeClr val="tx1"/>
                </a:solidFill>
              </a:rPr>
              <a:t>我省还将发挥科技计划项目和创新基地平台依托单位的引领作用，拓宽应届大学毕业生就业渠道。</a:t>
            </a:r>
          </a:p>
          <a:p>
            <a:pPr algn="l"/>
            <a:endParaRPr lang="en-US" dirty="0">
              <a:solidFill>
                <a:schemeClr val="tx1"/>
              </a:solidFill>
            </a:endParaRPr>
          </a:p>
          <a:p>
            <a:pPr algn="l"/>
            <a:r>
              <a:rPr lang="en-US" dirty="0">
                <a:sym typeface="+mn-ea"/>
              </a:rPr>
              <a:t>        </a:t>
            </a:r>
            <a:r>
              <a:rPr lang="en-US" dirty="0">
                <a:solidFill>
                  <a:schemeClr val="tx1"/>
                </a:solidFill>
              </a:rPr>
              <a:t>设立科研助理岗位的单位，应根据国家有关规定签订服务协议，为科研助理办理参加社会保险及住房公积金等。依托各级科技计划项目设立的科研助理岗位，科研项目经费中“劳务费”科目资金可按照有关规定，用于科研助理的劳务性报酬和社会保险补助等支出。 </a:t>
            </a:r>
          </a:p>
          <a:p>
            <a:pPr algn="l"/>
            <a:endParaRPr lang="en-US" dirty="0">
              <a:solidFill>
                <a:schemeClr val="tx1"/>
              </a:solidFill>
            </a:endParaRPr>
          </a:p>
          <a:p>
            <a:pPr algn="l"/>
            <a:r>
              <a:rPr lang="en-US" dirty="0">
                <a:solidFill>
                  <a:schemeClr val="tx1"/>
                </a:solidFill>
              </a:rPr>
              <a:t>                     </a:t>
            </a:r>
            <a:r>
              <a:rPr lang="zh-CN" altLang="en-US" dirty="0">
                <a:solidFill>
                  <a:schemeClr val="tx1"/>
                </a:solidFill>
              </a:rPr>
              <a:t>关注各单位具体招聘信息</a:t>
            </a:r>
          </a:p>
          <a:p>
            <a:pPr algn="l"/>
            <a:endParaRPr lang="zh-CN" altLang="en-US" dirty="0">
              <a:solidFill>
                <a:schemeClr val="tx1"/>
              </a:solidFill>
            </a:endParaRPr>
          </a:p>
          <a:p>
            <a:pPr algn="l"/>
            <a:r>
              <a:rPr lang="en-US" altLang="zh-CN" dirty="0">
                <a:solidFill>
                  <a:schemeClr val="tx1"/>
                </a:solidFill>
              </a:rPr>
              <a:t>                     </a:t>
            </a:r>
            <a:r>
              <a:rPr lang="zh-CN" altLang="en-US" dirty="0">
                <a:solidFill>
                  <a:schemeClr val="tx1"/>
                </a:solidFill>
              </a:rPr>
              <a:t>关注各单位具体招聘信息</a:t>
            </a:r>
          </a:p>
        </p:txBody>
      </p:sp>
      <p:sp>
        <p:nvSpPr>
          <p:cNvPr id="2" name="Rounded Rectangle 1"/>
          <p:cNvSpPr/>
          <p:nvPr/>
        </p:nvSpPr>
        <p:spPr>
          <a:xfrm>
            <a:off x="5111750" y="718820"/>
            <a:ext cx="1969135" cy="65278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科研助理</a:t>
            </a:r>
          </a:p>
        </p:txBody>
      </p:sp>
      <p:sp>
        <p:nvSpPr>
          <p:cNvPr id="7" name="Rounded Rectangle 6"/>
          <p:cNvSpPr/>
          <p:nvPr/>
        </p:nvSpPr>
        <p:spPr>
          <a:xfrm>
            <a:off x="384810" y="5399405"/>
            <a:ext cx="1256030" cy="39370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报名时间</a:t>
            </a:r>
          </a:p>
        </p:txBody>
      </p:sp>
      <p:sp>
        <p:nvSpPr>
          <p:cNvPr id="6" name="Rounded Rectangle 5"/>
          <p:cNvSpPr/>
          <p:nvPr/>
        </p:nvSpPr>
        <p:spPr>
          <a:xfrm>
            <a:off x="384810" y="1486535"/>
            <a:ext cx="1256030" cy="39370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项目介绍</a:t>
            </a:r>
          </a:p>
        </p:txBody>
      </p:sp>
      <p:sp>
        <p:nvSpPr>
          <p:cNvPr id="8" name="Rounded Rectangle 7"/>
          <p:cNvSpPr/>
          <p:nvPr/>
        </p:nvSpPr>
        <p:spPr>
          <a:xfrm>
            <a:off x="380365" y="5945505"/>
            <a:ext cx="1256030" cy="393700"/>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招聘条件</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2468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1.1.5 </a:t>
            </a:r>
            <a:r>
              <a:rPr lang="zh-CN" altLang="en-US" sz="2000">
                <a:solidFill>
                  <a:schemeClr val="accent1"/>
                </a:solidFill>
                <a:effectLst>
                  <a:outerShdw blurRad="38100" dist="25400" dir="5400000" algn="ctr" rotWithShape="0">
                    <a:srgbClr val="6E747A">
                      <a:alpha val="43000"/>
                    </a:srgbClr>
                  </a:outerShdw>
                </a:effectLst>
              </a:rPr>
              <a:t>基层就业解析</a:t>
            </a:r>
          </a:p>
        </p:txBody>
      </p:sp>
      <p:sp>
        <p:nvSpPr>
          <p:cNvPr id="5" name="Text Box 4"/>
          <p:cNvSpPr txBox="1"/>
          <p:nvPr/>
        </p:nvSpPr>
        <p:spPr>
          <a:xfrm>
            <a:off x="3514725" y="4544695"/>
            <a:ext cx="8244205" cy="1999615"/>
          </a:xfrm>
          <a:prstGeom prst="rect">
            <a:avLst/>
          </a:prstGeom>
          <a:noFill/>
        </p:spPr>
        <p:txBody>
          <a:bodyPr wrap="square" rtlCol="0" anchor="t">
            <a:spAutoFit/>
          </a:bodyPr>
          <a:lstStyle/>
          <a:p>
            <a:pPr algn="ctr"/>
            <a:endParaRPr lang="en-US" sz="2400" dirty="0">
              <a:solidFill>
                <a:schemeClr val="tx1"/>
              </a:solidFill>
              <a:effectLst>
                <a:outerShdw blurRad="38100" dist="19050" dir="2700000" algn="tl" rotWithShape="0">
                  <a:schemeClr val="dk1">
                    <a:alpha val="40000"/>
                  </a:schemeClr>
                </a:outerShdw>
              </a:effectLst>
            </a:endParaRPr>
          </a:p>
          <a:p>
            <a:endParaRPr lang="en-US" sz="2000" dirty="0"/>
          </a:p>
          <a:p>
            <a:r>
              <a:rPr lang="en-US" sz="2000" dirty="0"/>
              <a:t>    农业技术推广服务特设岗位计划由</a:t>
            </a:r>
            <a:r>
              <a:rPr lang="en-US" sz="2000" b="1" dirty="0"/>
              <a:t>农业部牵头，人力资源社会保障部、教育部和科技部共同组织实施</a:t>
            </a:r>
            <a:r>
              <a:rPr lang="en-US" sz="2000" dirty="0"/>
              <a:t>。从2013年开始，每年招募一批普通高等学校应届毕业生，</a:t>
            </a:r>
            <a:r>
              <a:rPr lang="en-US" sz="2000" b="1" dirty="0"/>
              <a:t>到乡镇或区域性农业技术推广机构从事为期2-3年的农业技术推广、动植物疫病防控、农产品质量安全服务等工作</a:t>
            </a:r>
            <a:r>
              <a:rPr lang="en-US" sz="2000" dirty="0"/>
              <a:t>。</a:t>
            </a:r>
          </a:p>
        </p:txBody>
      </p:sp>
      <p:pic>
        <p:nvPicPr>
          <p:cNvPr id="2" name="Picture 1" descr="千库网_新农村建设发展元素_元素编号12934094"/>
          <p:cNvPicPr>
            <a:picLocks noChangeAspect="1"/>
          </p:cNvPicPr>
          <p:nvPr/>
        </p:nvPicPr>
        <p:blipFill>
          <a:blip r:embed="rId4"/>
          <a:stretch>
            <a:fillRect/>
          </a:stretch>
        </p:blipFill>
        <p:spPr>
          <a:xfrm>
            <a:off x="939165" y="2433955"/>
            <a:ext cx="2233930" cy="2233930"/>
          </a:xfrm>
          <a:prstGeom prst="rect">
            <a:avLst/>
          </a:prstGeom>
        </p:spPr>
      </p:pic>
      <p:sp>
        <p:nvSpPr>
          <p:cNvPr id="4" name="Text Box 3"/>
          <p:cNvSpPr txBox="1"/>
          <p:nvPr/>
        </p:nvSpPr>
        <p:spPr>
          <a:xfrm>
            <a:off x="3514725" y="1097280"/>
            <a:ext cx="8243570" cy="3230245"/>
          </a:xfrm>
          <a:prstGeom prst="rect">
            <a:avLst/>
          </a:prstGeom>
          <a:noFill/>
        </p:spPr>
        <p:txBody>
          <a:bodyPr wrap="square" rtlCol="0" anchor="t">
            <a:spAutoFit/>
          </a:bodyPr>
          <a:lstStyle/>
          <a:p>
            <a:pPr algn="ctr"/>
            <a:endParaRPr lang="zh-CN" altLang="en-US" sz="2400" dirty="0">
              <a:solidFill>
                <a:schemeClr val="tx1"/>
              </a:solidFill>
              <a:effectLst>
                <a:outerShdw blurRad="38100" dist="19050" dir="2700000" algn="tl" rotWithShape="0">
                  <a:schemeClr val="dk1">
                    <a:alpha val="40000"/>
                  </a:schemeClr>
                </a:outerShdw>
              </a:effectLst>
            </a:endParaRPr>
          </a:p>
          <a:p>
            <a:endParaRPr lang="zh-CN" altLang="en-US" sz="2000" dirty="0"/>
          </a:p>
          <a:p>
            <a:r>
              <a:rPr lang="en-US" sz="2000" dirty="0"/>
              <a:t>    国以才立，业以才兴。新中国成立以来，我国林业建设取得了举世瞩目的伟大成就，很大程度得益于我们拥有一代又一代热爱林业事业、具有专业水准、长期扎根基层的林业人才队伍。积极引导林科大学生到基层就业创业，是贯彻落实党的</a:t>
            </a:r>
            <a:r>
              <a:rPr lang="en-US" sz="2000" b="1" dirty="0"/>
              <a:t>十九大精神</a:t>
            </a:r>
            <a:r>
              <a:rPr lang="en-US" sz="2000" dirty="0"/>
              <a:t>的具体行动，是推进林业现代化和生态文明建设的战略举措，是实施乡村振兴战略的必然要求，是落实就业优先战略的迫切需要。要认真学习贯彻党的十九大精神，深刻认识做好林科大学生到基层就业创业工作的重大意义，切实采取有力措施，认真做好引导林科大学生到基层就业创业工作。</a:t>
            </a:r>
          </a:p>
        </p:txBody>
      </p:sp>
      <p:sp>
        <p:nvSpPr>
          <p:cNvPr id="6" name="Rounded Rectangle 5"/>
          <p:cNvSpPr/>
          <p:nvPr/>
        </p:nvSpPr>
        <p:spPr>
          <a:xfrm>
            <a:off x="6402070" y="970915"/>
            <a:ext cx="2468880" cy="567055"/>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t>林业基层就业</a:t>
            </a:r>
          </a:p>
        </p:txBody>
      </p:sp>
      <p:sp>
        <p:nvSpPr>
          <p:cNvPr id="7" name="Rounded Rectangle 6"/>
          <p:cNvSpPr/>
          <p:nvPr/>
        </p:nvSpPr>
        <p:spPr>
          <a:xfrm>
            <a:off x="5452745" y="4484370"/>
            <a:ext cx="4368800" cy="567055"/>
          </a:xfrm>
          <a:prstGeom prst="roundRect">
            <a:avLst/>
          </a:prstGeom>
          <a:solidFill>
            <a:srgbClr val="0070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Arial Bold" panose="020B0704020202090204" charset="0"/>
                <a:sym typeface="+mn-ea"/>
              </a:rPr>
              <a:t>农业技术推广服务特设岗位</a:t>
            </a:r>
            <a:endParaRPr lang="en-US" altLang="en-US" sz="2400" b="1">
              <a:latin typeface="Arial Bold" panose="020B0704020202090204" charset="0"/>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33705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 </a:t>
            </a:r>
            <a:r>
              <a:rPr lang="zh-CN" altLang="en-US" sz="2000">
                <a:solidFill>
                  <a:schemeClr val="accent1"/>
                </a:solidFill>
                <a:effectLst>
                  <a:outerShdw blurRad="38100" dist="25400" dir="5400000" algn="ctr" rotWithShape="0">
                    <a:srgbClr val="6E747A">
                      <a:alpha val="43000"/>
                    </a:srgbClr>
                  </a:outerShdw>
                </a:effectLst>
              </a:rPr>
              <a:t>毕业生就业质量提升工程</a:t>
            </a:r>
          </a:p>
        </p:txBody>
      </p:sp>
      <p:sp>
        <p:nvSpPr>
          <p:cNvPr id="4" name="Text Box 3"/>
          <p:cNvSpPr txBox="1"/>
          <p:nvPr/>
        </p:nvSpPr>
        <p:spPr>
          <a:xfrm>
            <a:off x="1337945" y="2594610"/>
            <a:ext cx="4625975" cy="2676525"/>
          </a:xfrm>
          <a:prstGeom prst="rect">
            <a:avLst/>
          </a:prstGeom>
          <a:noFill/>
        </p:spPr>
        <p:txBody>
          <a:bodyPr wrap="square" rtlCol="0" anchor="t">
            <a:spAutoFit/>
          </a:bodyPr>
          <a:lstStyle/>
          <a:p>
            <a:r>
              <a:rPr lang="en-US" sz="240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考研咨询</a:t>
            </a:r>
          </a:p>
          <a:p>
            <a:r>
              <a:rPr lang="zh-CN" altLang="en-US" sz="240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新东方</a:t>
            </a:r>
            <a:r>
              <a:rPr lang="en-US" sz="240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 唐老师  18651690213</a:t>
            </a:r>
          </a:p>
          <a:p>
            <a:r>
              <a:rPr lang="en-US" sz="2400">
                <a:effectLst/>
                <a:latin typeface="微软雅黑" panose="020B0503020204020204" pitchFamily="34" charset="-122"/>
                <a:ea typeface="微软雅黑" panose="020B0503020204020204" pitchFamily="34" charset="-122"/>
                <a:cs typeface="微软雅黑" panose="020B0503020204020204" pitchFamily="34" charset="-122"/>
                <a:sym typeface="+mn-ea"/>
              </a:rPr>
              <a:t>文都考研 石老师 18221822334</a:t>
            </a:r>
            <a:endParaRPr lang="en-US" sz="240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endParaRPr lang="en-US" sz="240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r>
              <a:rPr lang="en-US" sz="240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留学咨询</a:t>
            </a:r>
          </a:p>
          <a:p>
            <a:r>
              <a:rPr lang="zh-CN" altLang="en-US" sz="240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朗阁雅思</a:t>
            </a:r>
            <a:r>
              <a:rPr lang="en-US" altLang="zh-CN" sz="240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en-US" sz="240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黄老师 18816214424</a:t>
            </a:r>
          </a:p>
          <a:p>
            <a:r>
              <a:rPr lang="en-US" sz="2400">
                <a:effectLst/>
                <a:latin typeface="微软雅黑" panose="020B0503020204020204" pitchFamily="34" charset="-122"/>
                <a:ea typeface="微软雅黑" panose="020B0503020204020204" pitchFamily="34" charset="-122"/>
                <a:cs typeface="微软雅黑" panose="020B0503020204020204" pitchFamily="34" charset="-122"/>
                <a:sym typeface="+mn-ea"/>
              </a:rPr>
              <a:t>水杉留学 陆老师 13914756648</a:t>
            </a:r>
            <a:endParaRPr lang="en-US" sz="240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2312035" y="1236980"/>
            <a:ext cx="7792720" cy="922020"/>
          </a:xfrm>
          <a:prstGeom prst="rect">
            <a:avLst/>
          </a:prstGeom>
          <a:noFill/>
        </p:spPr>
        <p:txBody>
          <a:bodyPr wrap="square" rtlCol="0">
            <a:spAutoFit/>
          </a:bodyPr>
          <a:lstStyle/>
          <a:p>
            <a:pPr>
              <a:lnSpc>
                <a:spcPct val="150000"/>
              </a:lnSpc>
            </a:pPr>
            <a:r>
              <a:rPr lang="en-US" altLang="zh-CN"/>
              <a:t>     </a:t>
            </a:r>
            <a:r>
              <a:rPr lang="zh-CN" altLang="en-US"/>
              <a:t>学校实施就业指质量提升工程，为不同择业方向的学生提供精准就业服务，让学生在校内即可获得专业指导。</a:t>
            </a:r>
          </a:p>
        </p:txBody>
      </p:sp>
      <p:pic>
        <p:nvPicPr>
          <p:cNvPr id="5" name="图片 4"/>
          <p:cNvPicPr>
            <a:picLocks noChangeAspect="1"/>
          </p:cNvPicPr>
          <p:nvPr>
            <p:custDataLst>
              <p:tags r:id="rId2"/>
            </p:custDataLst>
          </p:nvPr>
        </p:nvPicPr>
        <p:blipFill>
          <a:blip r:embed="rId5"/>
          <a:stretch>
            <a:fillRect/>
          </a:stretch>
        </p:blipFill>
        <p:spPr>
          <a:xfrm>
            <a:off x="10372725" y="4613910"/>
            <a:ext cx="1518920" cy="2033905"/>
          </a:xfrm>
          <a:prstGeom prst="rect">
            <a:avLst/>
          </a:prstGeom>
          <a:ln>
            <a:solidFill>
              <a:srgbClr val="0070C0"/>
            </a:solidFill>
          </a:ln>
        </p:spPr>
      </p:pic>
      <p:sp>
        <p:nvSpPr>
          <p:cNvPr id="6" name="文本框 5"/>
          <p:cNvSpPr txBox="1"/>
          <p:nvPr/>
        </p:nvSpPr>
        <p:spPr>
          <a:xfrm>
            <a:off x="6668770" y="2594610"/>
            <a:ext cx="5135245" cy="3415030"/>
          </a:xfrm>
          <a:prstGeom prst="rect">
            <a:avLst/>
          </a:prstGeom>
          <a:noFill/>
        </p:spPr>
        <p:txBody>
          <a:bodyPr wrap="square" rtlCol="0">
            <a:spAutoFit/>
          </a:bodyPr>
          <a:lstStyle/>
          <a:p>
            <a:r>
              <a:rPr lang="en-US"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考公咨询</a:t>
            </a:r>
            <a:endParaRPr lang="en-US" sz="2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中公教育</a:t>
            </a:r>
            <a:r>
              <a:rPr lang="en-US" altLang="zh-CN"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陆老师</a:t>
            </a:r>
            <a:r>
              <a:rPr lang="en-US"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15261006265</a:t>
            </a:r>
            <a:endParaRPr lang="en-US" sz="2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r>
              <a:rPr lang="en-US"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学信学院</a:t>
            </a:r>
            <a:r>
              <a:rPr lang="en-US"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周老师</a:t>
            </a:r>
            <a:r>
              <a:rPr lang="en-US"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18020182160 </a:t>
            </a:r>
            <a:endParaRPr lang="en-US" sz="2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endParaRPr lang="en-US" sz="2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求职面试</a:t>
            </a:r>
            <a:r>
              <a:rPr lang="en-US"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咨询</a:t>
            </a:r>
            <a:endParaRPr lang="en-US" sz="24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卓英研究开发院</a:t>
            </a:r>
            <a:r>
              <a:rPr lang="en-US" altLang="zh-CN"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陈老师</a:t>
            </a:r>
            <a:r>
              <a:rPr lang="en-US"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13451769024</a:t>
            </a:r>
            <a:endParaRPr lang="en-US" sz="2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endParaRPr lang="en-US" sz="2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en-US" sz="2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840568" y="1441469"/>
            <a:ext cx="3622683" cy="3975061"/>
            <a:chOff x="3581400" y="1143000"/>
            <a:chExt cx="4465320" cy="4899661"/>
          </a:xfrm>
          <a:solidFill>
            <a:schemeClr val="accent1"/>
          </a:solidFill>
        </p:grpSpPr>
        <p:sp>
          <p:nvSpPr>
            <p:cNvPr id="3" name="L 形 2"/>
            <p:cNvSpPr/>
            <p:nvPr/>
          </p:nvSpPr>
          <p:spPr>
            <a:xfrm rot="10800000" flipH="1">
              <a:off x="3931920" y="1143000"/>
              <a:ext cx="2971800" cy="3672840"/>
            </a:xfrm>
            <a:prstGeom prst="corner">
              <a:avLst>
                <a:gd name="adj1" fmla="val 6923"/>
                <a:gd name="adj2" fmla="val 74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 name="L 形 3"/>
            <p:cNvSpPr/>
            <p:nvPr/>
          </p:nvSpPr>
          <p:spPr>
            <a:xfrm flipH="1">
              <a:off x="4693920" y="2369820"/>
              <a:ext cx="2971800" cy="3672840"/>
            </a:xfrm>
            <a:prstGeom prst="corner">
              <a:avLst>
                <a:gd name="adj1" fmla="val 6410"/>
                <a:gd name="adj2" fmla="val 53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6" name="直接连接符 5"/>
            <p:cNvCxnSpPr/>
            <p:nvPr/>
          </p:nvCxnSpPr>
          <p:spPr>
            <a:xfrm flipV="1">
              <a:off x="6949440" y="1143000"/>
              <a:ext cx="1097280" cy="1064362"/>
            </a:xfrm>
            <a:prstGeom prst="line">
              <a:avLst/>
            </a:prstGeom>
            <a:grpFill/>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3581400" y="4978299"/>
              <a:ext cx="1097280" cy="1064362"/>
            </a:xfrm>
            <a:prstGeom prst="line">
              <a:avLst/>
            </a:prstGeom>
            <a:grpFill/>
            <a:ln w="1270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2504440" y="2320925"/>
            <a:ext cx="2340610" cy="2214880"/>
          </a:xfrm>
          <a:prstGeom prst="rect">
            <a:avLst/>
          </a:prstGeom>
          <a:noFill/>
        </p:spPr>
        <p:txBody>
          <a:bodyPr wrap="square" rtlCol="0">
            <a:spAutoFit/>
          </a:bodyPr>
          <a:lstStyle/>
          <a:p>
            <a:r>
              <a:rPr lang="en-US" altLang="zh-CN" sz="13800">
                <a:solidFill>
                  <a:schemeClr val="tx1">
                    <a:lumMod val="75000"/>
                    <a:lumOff val="25000"/>
                  </a:schemeClr>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sym typeface="思源黑体 CN Normal" panose="020B0400000000000000" pitchFamily="34" charset="-122"/>
              </a:rPr>
              <a:t>02</a:t>
            </a:r>
            <a:endParaRPr lang="zh-CN" altLang="en-US" sz="13800" dirty="0">
              <a:solidFill>
                <a:schemeClr val="tx1">
                  <a:lumMod val="75000"/>
                  <a:lumOff val="25000"/>
                </a:schemeClr>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sym typeface="思源黑体 CN Normal" panose="020B0400000000000000" pitchFamily="34" charset="-122"/>
            </a:endParaRPr>
          </a:p>
        </p:txBody>
      </p:sp>
      <p:sp>
        <p:nvSpPr>
          <p:cNvPr id="12" name="文本框 11"/>
          <p:cNvSpPr txBox="1"/>
          <p:nvPr/>
        </p:nvSpPr>
        <p:spPr>
          <a:xfrm>
            <a:off x="6299197" y="2367825"/>
            <a:ext cx="5548451" cy="2122805"/>
          </a:xfrm>
          <a:prstGeom prst="rect">
            <a:avLst/>
          </a:prstGeom>
          <a:noFill/>
        </p:spPr>
        <p:txBody>
          <a:bodyPr wrap="square" rtlCol="0">
            <a:spAutoFit/>
          </a:bodyPr>
          <a:lstStyle/>
          <a:p>
            <a:pPr algn="l"/>
            <a:r>
              <a:rPr lang="zh-CN" altLang="en-US" sz="6600" b="1">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学长们</a:t>
            </a:r>
          </a:p>
          <a:p>
            <a:pPr algn="l"/>
            <a:r>
              <a:rPr lang="zh-CN" altLang="en-US" sz="6600" b="1">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的就业报告</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bldLst>
      <p:bldP spid="10"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4777740" y="1800225"/>
            <a:ext cx="6536690" cy="3841115"/>
            <a:chOff x="1189866" y="2421642"/>
            <a:chExt cx="7862693" cy="2159675"/>
          </a:xfrm>
        </p:grpSpPr>
        <p:grpSp>
          <p:nvGrpSpPr>
            <p:cNvPr id="11" name="组合 10"/>
            <p:cNvGrpSpPr/>
            <p:nvPr/>
          </p:nvGrpSpPr>
          <p:grpSpPr>
            <a:xfrm rot="16200000">
              <a:off x="4041375" y="-429867"/>
              <a:ext cx="2159675" cy="7862693"/>
              <a:chOff x="1131383" y="3409405"/>
              <a:chExt cx="2159675" cy="7862693"/>
            </a:xfrm>
          </p:grpSpPr>
          <p:sp>
            <p:nvSpPr>
              <p:cNvPr id="33" name="矩形: 圆角 32"/>
              <p:cNvSpPr/>
              <p:nvPr/>
            </p:nvSpPr>
            <p:spPr>
              <a:xfrm>
                <a:off x="1131383" y="3409405"/>
                <a:ext cx="2159675" cy="7862693"/>
              </a:xfrm>
              <a:prstGeom prst="round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0" name="矩形: 圆角 9"/>
              <p:cNvSpPr/>
              <p:nvPr/>
            </p:nvSpPr>
            <p:spPr>
              <a:xfrm>
                <a:off x="1851274" y="3457045"/>
                <a:ext cx="719892" cy="5925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34" name="矩形 33"/>
            <p:cNvSpPr/>
            <p:nvPr/>
          </p:nvSpPr>
          <p:spPr>
            <a:xfrm>
              <a:off x="1519974" y="2593020"/>
              <a:ext cx="6055785" cy="1526536"/>
            </a:xfrm>
            <a:prstGeom prst="rect">
              <a:avLst/>
            </a:prstGeom>
          </p:spPr>
          <p:txBody>
            <a:bodyPr wrap="square" lIns="0" tIns="0" rIns="0" bIns="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小组讨论注意事项：</a:t>
              </a: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1</a:t>
              </a:r>
              <a:r>
                <a:rPr kumimoji="0" lang="zh-CN" altLang="en-US" sz="2000"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、讨论时间</a:t>
              </a:r>
              <a:r>
                <a:rPr kumimoji="0" lang="en-US" altLang="zh-CN" sz="2000"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10</a:t>
              </a:r>
              <a:r>
                <a:rPr kumimoji="0" lang="zh-CN" altLang="en-US" sz="2000"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分钟、部分小组汇报</a:t>
              </a:r>
              <a:r>
                <a:rPr kumimoji="0" lang="en-US" altLang="zh-CN" sz="2000"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5</a:t>
              </a:r>
              <a:r>
                <a:rPr kumimoji="0" lang="zh-CN" altLang="en-US" sz="2000"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分钟；</a:t>
              </a: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2</a:t>
              </a:r>
              <a:r>
                <a:rPr kumimoji="0" lang="zh-CN" altLang="en-US" sz="2000"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、讨论时注意观点提炼，关注本学院、专业就业去向、留意考研留学比例以及对自己的毕业去向规划的实际参考价值；</a:t>
              </a: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3</a:t>
              </a:r>
              <a:r>
                <a:rPr kumimoji="0" lang="zh-CN" altLang="en-US" sz="2000"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、讨论结束后</a:t>
              </a:r>
              <a:r>
                <a:rPr kumimoji="0" lang="zh-CN" altLang="en-US" sz="2000" b="0" i="0" u="none" strike="noStrike" kern="1200" cap="none" spc="0" normalizeH="0" baseline="0" noProof="0" dirty="0" smtClean="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，邀请</a:t>
              </a:r>
              <a:r>
                <a:rPr kumimoji="0" lang="en-US" altLang="zh-CN" sz="2000"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1-2</a:t>
              </a:r>
              <a:r>
                <a:rPr kumimoji="0" lang="zh-CN" altLang="en-US" sz="2000"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个小组进行分享。</a:t>
              </a:r>
            </a:p>
          </p:txBody>
        </p:sp>
      </p:grpSp>
      <p:sp>
        <p:nvSpPr>
          <p:cNvPr id="17" name="矩形: 圆角 16"/>
          <p:cNvSpPr/>
          <p:nvPr/>
        </p:nvSpPr>
        <p:spPr>
          <a:xfrm>
            <a:off x="10397538" y="2955290"/>
            <a:ext cx="1481407" cy="1405890"/>
          </a:xfrm>
          <a:prstGeom prst="roundRect">
            <a:avLst/>
          </a:prstGeom>
          <a:solidFill>
            <a:srgbClr val="547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800" dirty="0">
                <a:solidFill>
                  <a:prstClr val="white"/>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小组</a:t>
            </a:r>
          </a:p>
          <a:p>
            <a:pPr lvl="0" algn="ctr">
              <a:defRPr/>
            </a:pPr>
            <a:r>
              <a:rPr lang="zh-CN" altLang="en-US" sz="2800" dirty="0">
                <a:solidFill>
                  <a:prstClr val="white"/>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讨论</a:t>
            </a:r>
          </a:p>
        </p:txBody>
      </p:sp>
      <p:sp>
        <p:nvSpPr>
          <p:cNvPr id="3" name="Text Box 2"/>
          <p:cNvSpPr txBox="1"/>
          <p:nvPr/>
        </p:nvSpPr>
        <p:spPr>
          <a:xfrm>
            <a:off x="353060" y="320040"/>
            <a:ext cx="2722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1.2 </a:t>
            </a:r>
            <a:r>
              <a:rPr lang="zh-CN" altLang="en-US" sz="2000">
                <a:solidFill>
                  <a:schemeClr val="accent1"/>
                </a:solidFill>
                <a:effectLst>
                  <a:outerShdw blurRad="38100" dist="25400" dir="5400000" algn="ctr" rotWithShape="0">
                    <a:srgbClr val="6E747A">
                      <a:alpha val="43000"/>
                    </a:srgbClr>
                  </a:outerShdw>
                </a:effectLst>
              </a:rPr>
              <a:t>学长们的就业报告</a:t>
            </a:r>
          </a:p>
        </p:txBody>
      </p:sp>
      <p:pic>
        <p:nvPicPr>
          <p:cNvPr id="2" name="Picture 1"/>
          <p:cNvPicPr>
            <a:picLocks noChangeAspect="1"/>
          </p:cNvPicPr>
          <p:nvPr/>
        </p:nvPicPr>
        <p:blipFill>
          <a:blip r:embed="rId3"/>
          <a:stretch>
            <a:fillRect/>
          </a:stretch>
        </p:blipFill>
        <p:spPr>
          <a:xfrm>
            <a:off x="365125" y="1633220"/>
            <a:ext cx="4184015" cy="453199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bldLst>
      <p:bldP spid="17"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p:cNvPicPr>
            <a:picLocks noChangeAspect="1"/>
          </p:cNvPicPr>
          <p:nvPr/>
        </p:nvPicPr>
        <p:blipFill>
          <a:blip r:embed="rId2"/>
          <a:stretch>
            <a:fillRect/>
          </a:stretch>
        </p:blipFill>
        <p:spPr>
          <a:xfrm>
            <a:off x="211707" y="341234"/>
            <a:ext cx="866574" cy="699925"/>
          </a:xfrm>
          <a:prstGeom prst="rect">
            <a:avLst/>
          </a:prstGeom>
          <a:noFill/>
          <a:ln w="9525">
            <a:noFill/>
          </a:ln>
        </p:spPr>
      </p:pic>
      <p:sp>
        <p:nvSpPr>
          <p:cNvPr id="3" name="Rectangle 2"/>
          <p:cNvSpPr txBox="1"/>
          <p:nvPr/>
        </p:nvSpPr>
        <p:spPr>
          <a:xfrm>
            <a:off x="1078281" y="341234"/>
            <a:ext cx="8676853" cy="761824"/>
          </a:xfrm>
          <a:prstGeom prst="rect">
            <a:avLst/>
          </a:prstGeom>
          <a:noFill/>
          <a:ln w="9525">
            <a:noFill/>
          </a:ln>
        </p:spPr>
        <p:txBody>
          <a:bodyPr/>
          <a:lstStyle/>
          <a:p>
            <a:r>
              <a:rPr lang="en-US" altLang="zh-CN" sz="3599" b="1" dirty="0">
                <a:solidFill>
                  <a:srgbClr val="346E50"/>
                </a:solidFill>
                <a:latin typeface="微软雅黑" pitchFamily="34" charset="-122"/>
                <a:ea typeface="微软雅黑" pitchFamily="34" charset="-122"/>
              </a:rPr>
              <a:t>2022</a:t>
            </a:r>
            <a:r>
              <a:rPr lang="zh-CN" altLang="en-US" sz="3599" b="1" dirty="0">
                <a:solidFill>
                  <a:srgbClr val="346E50"/>
                </a:solidFill>
                <a:latin typeface="微软雅黑" pitchFamily="34" charset="-122"/>
                <a:ea typeface="微软雅黑" pitchFamily="34" charset="-122"/>
              </a:rPr>
              <a:t>年我院本科</a:t>
            </a:r>
            <a:r>
              <a:rPr lang="zh-CN" altLang="en-US" sz="3599" b="1" dirty="0">
                <a:solidFill>
                  <a:srgbClr val="346E50"/>
                </a:solidFill>
                <a:latin typeface="微软雅黑" pitchFamily="34" charset="-122"/>
                <a:ea typeface="微软雅黑" pitchFamily="34" charset="-122"/>
              </a:rPr>
              <a:t>毕业生就业质量统计表</a:t>
            </a:r>
          </a:p>
        </p:txBody>
      </p:sp>
      <p:graphicFrame>
        <p:nvGraphicFramePr>
          <p:cNvPr id="4" name="表格 3"/>
          <p:cNvGraphicFramePr>
            <a:graphicFrameLocks noGrp="1"/>
          </p:cNvGraphicFramePr>
          <p:nvPr/>
        </p:nvGraphicFramePr>
        <p:xfrm>
          <a:off x="1201201" y="1269531"/>
          <a:ext cx="7702111" cy="5110741"/>
        </p:xfrm>
        <a:graphic>
          <a:graphicData uri="http://schemas.openxmlformats.org/drawingml/2006/table">
            <a:tbl>
              <a:tblPr>
                <a:tableStyleId>{5C22544A-7EE6-4342-B048-85BDC9FD1C3A}</a:tableStyleId>
              </a:tblPr>
              <a:tblGrid>
                <a:gridCol w="1579920">
                  <a:extLst>
                    <a:ext uri="{9D8B030D-6E8A-4147-A177-3AD203B41FA5}">
                      <a16:colId xmlns:a16="http://schemas.microsoft.com/office/drawing/2014/main" val="983544411"/>
                    </a:ext>
                  </a:extLst>
                </a:gridCol>
                <a:gridCol w="987449">
                  <a:extLst>
                    <a:ext uri="{9D8B030D-6E8A-4147-A177-3AD203B41FA5}">
                      <a16:colId xmlns:a16="http://schemas.microsoft.com/office/drawing/2014/main" val="2153081286"/>
                    </a:ext>
                  </a:extLst>
                </a:gridCol>
                <a:gridCol w="1678666">
                  <a:extLst>
                    <a:ext uri="{9D8B030D-6E8A-4147-A177-3AD203B41FA5}">
                      <a16:colId xmlns:a16="http://schemas.microsoft.com/office/drawing/2014/main" val="827742951"/>
                    </a:ext>
                  </a:extLst>
                </a:gridCol>
                <a:gridCol w="1283686">
                  <a:extLst>
                    <a:ext uri="{9D8B030D-6E8A-4147-A177-3AD203B41FA5}">
                      <a16:colId xmlns:a16="http://schemas.microsoft.com/office/drawing/2014/main" val="889004641"/>
                    </a:ext>
                  </a:extLst>
                </a:gridCol>
                <a:gridCol w="2172390">
                  <a:extLst>
                    <a:ext uri="{9D8B030D-6E8A-4147-A177-3AD203B41FA5}">
                      <a16:colId xmlns:a16="http://schemas.microsoft.com/office/drawing/2014/main" val="3024653522"/>
                    </a:ext>
                  </a:extLst>
                </a:gridCol>
              </a:tblGrid>
              <a:tr h="353671">
                <a:tc>
                  <a:txBody>
                    <a:bodyPr/>
                    <a:lstStyle/>
                    <a:p>
                      <a:pPr algn="ctr" fontAlgn="ctr"/>
                      <a:r>
                        <a:rPr lang="zh-CN" altLang="en-US" sz="1800" u="none" strike="noStrike">
                          <a:effectLst/>
                        </a:rPr>
                        <a:t>班级</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zh-CN" altLang="en-US" sz="1800" u="none" strike="noStrike">
                          <a:effectLst/>
                        </a:rPr>
                        <a:t>班级人数</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zh-CN" altLang="en-US" sz="1800" u="none" strike="noStrike">
                          <a:effectLst/>
                        </a:rPr>
                        <a:t>升学率</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zh-CN" altLang="en-US" sz="1800" u="none" strike="noStrike">
                          <a:effectLst/>
                        </a:rPr>
                        <a:t>出国率</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zh-CN" altLang="en-US" sz="1800" u="none" strike="noStrike">
                          <a:effectLst/>
                        </a:rPr>
                        <a:t>年终就业率</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2556000965"/>
                  </a:ext>
                </a:extLst>
              </a:tr>
              <a:tr h="339525">
                <a:tc>
                  <a:txBody>
                    <a:bodyPr/>
                    <a:lstStyle/>
                    <a:p>
                      <a:pPr algn="ctr" fontAlgn="ctr"/>
                      <a:r>
                        <a:rPr lang="en-US" altLang="zh-CN" sz="1800" u="none" strike="noStrike">
                          <a:effectLst/>
                        </a:rPr>
                        <a:t>1804011</a:t>
                      </a:r>
                      <a:r>
                        <a:rPr lang="zh-CN" altLang="en-US" sz="1800" u="none" strike="noStrike">
                          <a:effectLst/>
                        </a:rPr>
                        <a:t>（</a:t>
                      </a:r>
                      <a:r>
                        <a:rPr lang="en-US" altLang="zh-CN" sz="1800" u="none" strike="noStrike">
                          <a:effectLst/>
                        </a:rPr>
                        <a:t>31</a:t>
                      </a:r>
                      <a:r>
                        <a:rPr lang="zh-CN" altLang="en-US" sz="1800" u="none" strike="noStrike">
                          <a:effectLst/>
                        </a:rPr>
                        <a:t>）</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31</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dirty="0">
                          <a:effectLst/>
                        </a:rPr>
                        <a:t>48.38709677</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9.677419355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96.66666667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3533671220"/>
                  </a:ext>
                </a:extLst>
              </a:tr>
              <a:tr h="339525">
                <a:tc>
                  <a:txBody>
                    <a:bodyPr/>
                    <a:lstStyle/>
                    <a:p>
                      <a:pPr algn="ctr" fontAlgn="ctr"/>
                      <a:r>
                        <a:rPr lang="en-US" altLang="zh-CN" sz="1800" u="none" strike="noStrike">
                          <a:effectLst/>
                        </a:rPr>
                        <a:t>1804012</a:t>
                      </a:r>
                      <a:r>
                        <a:rPr lang="zh-CN" altLang="en-US" sz="1800" u="none" strike="noStrike">
                          <a:effectLst/>
                        </a:rPr>
                        <a:t>（</a:t>
                      </a:r>
                      <a:r>
                        <a:rPr lang="en-US" altLang="zh-CN" sz="1800" u="none" strike="noStrike">
                          <a:effectLst/>
                        </a:rPr>
                        <a:t>28</a:t>
                      </a:r>
                      <a:r>
                        <a:rPr lang="zh-CN" altLang="en-US" sz="1800" u="none" strike="noStrike">
                          <a:effectLst/>
                        </a:rPr>
                        <a:t>）</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28</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28.57142857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10.71428571</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96.42857143</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3720084004"/>
                  </a:ext>
                </a:extLst>
              </a:tr>
              <a:tr h="339525">
                <a:tc>
                  <a:txBody>
                    <a:bodyPr/>
                    <a:lstStyle/>
                    <a:p>
                      <a:pPr algn="ctr" fontAlgn="ctr"/>
                      <a:r>
                        <a:rPr lang="en-US" altLang="zh-CN" sz="1800" u="none" strike="noStrike">
                          <a:effectLst/>
                        </a:rPr>
                        <a:t>1804013</a:t>
                      </a:r>
                      <a:r>
                        <a:rPr lang="zh-CN" altLang="en-US" sz="1800" u="none" strike="noStrike">
                          <a:effectLst/>
                        </a:rPr>
                        <a:t>（</a:t>
                      </a:r>
                      <a:r>
                        <a:rPr lang="en-US" altLang="zh-CN" sz="1800" u="none" strike="noStrike">
                          <a:effectLst/>
                        </a:rPr>
                        <a:t>30</a:t>
                      </a:r>
                      <a:r>
                        <a:rPr lang="zh-CN" altLang="en-US" sz="1800" u="none" strike="noStrike">
                          <a:effectLst/>
                        </a:rPr>
                        <a:t>）</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30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43.33333333</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10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96.66666667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850893231"/>
                  </a:ext>
                </a:extLst>
              </a:tr>
              <a:tr h="339525">
                <a:tc>
                  <a:txBody>
                    <a:bodyPr/>
                    <a:lstStyle/>
                    <a:p>
                      <a:pPr algn="ctr" fontAlgn="ctr"/>
                      <a:r>
                        <a:rPr lang="en-US" altLang="zh-CN" sz="1800" u="none" strike="noStrike">
                          <a:effectLst/>
                        </a:rPr>
                        <a:t>1804014</a:t>
                      </a:r>
                      <a:r>
                        <a:rPr lang="zh-CN" altLang="en-US" sz="1800" u="none" strike="noStrike">
                          <a:effectLst/>
                        </a:rPr>
                        <a:t>（</a:t>
                      </a:r>
                      <a:r>
                        <a:rPr lang="en-US" altLang="zh-CN" sz="1800" u="none" strike="noStrike">
                          <a:effectLst/>
                        </a:rPr>
                        <a:t>27</a:t>
                      </a:r>
                      <a:r>
                        <a:rPr lang="zh-CN" altLang="en-US" sz="1800" u="none" strike="noStrike">
                          <a:effectLst/>
                        </a:rPr>
                        <a:t>）</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27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37.03703704</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3.703703704</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81.48148148</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1157029623"/>
                  </a:ext>
                </a:extLst>
              </a:tr>
              <a:tr h="339525">
                <a:tc>
                  <a:txBody>
                    <a:bodyPr/>
                    <a:lstStyle/>
                    <a:p>
                      <a:pPr algn="ctr" fontAlgn="ctr"/>
                      <a:r>
                        <a:rPr lang="en-US" altLang="zh-CN" sz="1800" u="none" strike="noStrike">
                          <a:effectLst/>
                        </a:rPr>
                        <a:t>1804021</a:t>
                      </a:r>
                      <a:r>
                        <a:rPr lang="zh-CN" altLang="en-US" sz="1800" u="none" strike="noStrike">
                          <a:effectLst/>
                        </a:rPr>
                        <a:t>（</a:t>
                      </a:r>
                      <a:r>
                        <a:rPr lang="en-US" altLang="zh-CN" sz="1800" u="none" strike="noStrike">
                          <a:effectLst/>
                        </a:rPr>
                        <a:t>25</a:t>
                      </a:r>
                      <a:r>
                        <a:rPr lang="zh-CN" altLang="en-US" sz="1800" u="none" strike="noStrike">
                          <a:effectLst/>
                        </a:rPr>
                        <a:t>）</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25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56</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100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2633372828"/>
                  </a:ext>
                </a:extLst>
              </a:tr>
              <a:tr h="339525">
                <a:tc>
                  <a:txBody>
                    <a:bodyPr/>
                    <a:lstStyle/>
                    <a:p>
                      <a:pPr algn="ctr" fontAlgn="ctr"/>
                      <a:r>
                        <a:rPr lang="en-US" altLang="zh-CN" sz="1800" u="none" strike="noStrike">
                          <a:effectLst/>
                        </a:rPr>
                        <a:t>1804031</a:t>
                      </a:r>
                      <a:r>
                        <a:rPr lang="zh-CN" altLang="en-US" sz="1800" u="none" strike="noStrike">
                          <a:effectLst/>
                        </a:rPr>
                        <a:t>（</a:t>
                      </a:r>
                      <a:r>
                        <a:rPr lang="en-US" altLang="zh-CN" sz="1800" u="none" strike="noStrike">
                          <a:effectLst/>
                        </a:rPr>
                        <a:t>28</a:t>
                      </a:r>
                      <a:r>
                        <a:rPr lang="zh-CN" altLang="en-US" sz="1800" u="none" strike="noStrike">
                          <a:effectLst/>
                        </a:rPr>
                        <a:t>）</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28</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67.85714286</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96.42857143</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378329429"/>
                  </a:ext>
                </a:extLst>
              </a:tr>
              <a:tr h="339525">
                <a:tc>
                  <a:txBody>
                    <a:bodyPr/>
                    <a:lstStyle/>
                    <a:p>
                      <a:pPr algn="ctr" fontAlgn="ctr"/>
                      <a:r>
                        <a:rPr lang="en-US" altLang="zh-CN" sz="1800" u="none" strike="noStrike">
                          <a:effectLst/>
                        </a:rPr>
                        <a:t>1804041</a:t>
                      </a:r>
                      <a:r>
                        <a:rPr lang="zh-CN" altLang="en-US" sz="1800" u="none" strike="noStrike">
                          <a:effectLst/>
                        </a:rPr>
                        <a:t>（</a:t>
                      </a:r>
                      <a:r>
                        <a:rPr lang="en-US" altLang="zh-CN" sz="1800" u="none" strike="noStrike">
                          <a:effectLst/>
                        </a:rPr>
                        <a:t>27</a:t>
                      </a:r>
                      <a:r>
                        <a:rPr lang="zh-CN" altLang="en-US" sz="1800" u="none" strike="noStrike">
                          <a:effectLst/>
                        </a:rPr>
                        <a:t>）</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27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40.74074074</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100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1068053533"/>
                  </a:ext>
                </a:extLst>
              </a:tr>
              <a:tr h="339525">
                <a:tc>
                  <a:txBody>
                    <a:bodyPr/>
                    <a:lstStyle/>
                    <a:p>
                      <a:pPr algn="ctr" fontAlgn="ctr"/>
                      <a:r>
                        <a:rPr lang="en-US" altLang="zh-CN" sz="1800" u="none" strike="noStrike">
                          <a:effectLst/>
                        </a:rPr>
                        <a:t>1804071</a:t>
                      </a:r>
                      <a:r>
                        <a:rPr lang="zh-CN" altLang="en-US" sz="1800" u="none" strike="noStrike">
                          <a:effectLst/>
                        </a:rPr>
                        <a:t>（</a:t>
                      </a:r>
                      <a:r>
                        <a:rPr lang="en-US" altLang="zh-CN" sz="1800" u="none" strike="noStrike">
                          <a:effectLst/>
                        </a:rPr>
                        <a:t>25</a:t>
                      </a:r>
                      <a:r>
                        <a:rPr lang="zh-CN" altLang="en-US" sz="1800" u="none" strike="noStrike">
                          <a:effectLst/>
                        </a:rPr>
                        <a:t>）</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25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36</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8</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88</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826720439"/>
                  </a:ext>
                </a:extLst>
              </a:tr>
              <a:tr h="339525">
                <a:tc>
                  <a:txBody>
                    <a:bodyPr/>
                    <a:lstStyle/>
                    <a:p>
                      <a:pPr algn="ctr" fontAlgn="ctr"/>
                      <a:r>
                        <a:rPr lang="en-US" altLang="zh-CN" sz="1800" u="none" strike="noStrike">
                          <a:effectLst/>
                        </a:rPr>
                        <a:t>1804091</a:t>
                      </a:r>
                      <a:r>
                        <a:rPr lang="zh-CN" altLang="en-US" sz="1800" u="none" strike="noStrike">
                          <a:effectLst/>
                        </a:rPr>
                        <a:t>（</a:t>
                      </a:r>
                      <a:r>
                        <a:rPr lang="en-US" altLang="zh-CN" sz="1800" u="none" strike="noStrike">
                          <a:effectLst/>
                        </a:rPr>
                        <a:t>27</a:t>
                      </a:r>
                      <a:r>
                        <a:rPr lang="zh-CN" altLang="en-US" sz="1800" u="none" strike="noStrike">
                          <a:effectLst/>
                        </a:rPr>
                        <a:t>）</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27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33.33333333</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dirty="0">
                          <a:effectLst/>
                        </a:rPr>
                        <a:t>3.703703704</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96.2962963</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215063901"/>
                  </a:ext>
                </a:extLst>
              </a:tr>
              <a:tr h="339525">
                <a:tc>
                  <a:txBody>
                    <a:bodyPr/>
                    <a:lstStyle/>
                    <a:p>
                      <a:pPr algn="ctr" fontAlgn="ctr"/>
                      <a:r>
                        <a:rPr lang="en-US" altLang="zh-CN" sz="1800" u="none" strike="noStrike">
                          <a:effectLst/>
                        </a:rPr>
                        <a:t>1804092</a:t>
                      </a:r>
                      <a:r>
                        <a:rPr lang="zh-CN" altLang="en-US" sz="1800" u="none" strike="noStrike">
                          <a:effectLst/>
                        </a:rPr>
                        <a:t>（</a:t>
                      </a:r>
                      <a:r>
                        <a:rPr lang="en-US" altLang="zh-CN" sz="1800" u="none" strike="noStrike">
                          <a:effectLst/>
                        </a:rPr>
                        <a:t>31</a:t>
                      </a:r>
                      <a:r>
                        <a:rPr lang="zh-CN" altLang="en-US" sz="1800" u="none" strike="noStrike">
                          <a:effectLst/>
                        </a:rPr>
                        <a:t>）</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31</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19.35483871</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16.12903226</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93.5483871</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350465265"/>
                  </a:ext>
                </a:extLst>
              </a:tr>
              <a:tr h="339525">
                <a:tc>
                  <a:txBody>
                    <a:bodyPr/>
                    <a:lstStyle/>
                    <a:p>
                      <a:pPr algn="ctr" fontAlgn="ctr"/>
                      <a:r>
                        <a:rPr lang="en-US" altLang="zh-CN" sz="1800" u="none" strike="noStrike">
                          <a:effectLst/>
                        </a:rPr>
                        <a:t>1850401</a:t>
                      </a:r>
                      <a:r>
                        <a:rPr lang="zh-CN" altLang="en-US" sz="1800" u="none" strike="noStrike">
                          <a:effectLst/>
                        </a:rPr>
                        <a:t>（</a:t>
                      </a:r>
                      <a:r>
                        <a:rPr lang="en-US" altLang="zh-CN" sz="1800" u="none" strike="noStrike">
                          <a:effectLst/>
                        </a:rPr>
                        <a:t>24</a:t>
                      </a:r>
                      <a:r>
                        <a:rPr lang="zh-CN" altLang="en-US" sz="1800" u="none" strike="noStrike">
                          <a:effectLst/>
                        </a:rPr>
                        <a:t>）</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24</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50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4.166666667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100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720711953"/>
                  </a:ext>
                </a:extLst>
              </a:tr>
              <a:tr h="339525">
                <a:tc>
                  <a:txBody>
                    <a:bodyPr/>
                    <a:lstStyle/>
                    <a:p>
                      <a:pPr algn="ctr" fontAlgn="ctr"/>
                      <a:r>
                        <a:rPr lang="en-US" altLang="zh-CN" sz="1800" u="none" strike="noStrike">
                          <a:effectLst/>
                        </a:rPr>
                        <a:t>1850402</a:t>
                      </a:r>
                      <a:r>
                        <a:rPr lang="zh-CN" altLang="en-US" sz="1800" u="none" strike="noStrike">
                          <a:effectLst/>
                        </a:rPr>
                        <a:t>（</a:t>
                      </a:r>
                      <a:r>
                        <a:rPr lang="en-US" altLang="zh-CN" sz="1800" u="none" strike="noStrike">
                          <a:effectLst/>
                        </a:rPr>
                        <a:t>29</a:t>
                      </a:r>
                      <a:r>
                        <a:rPr lang="zh-CN" altLang="en-US" sz="1800" u="none" strike="noStrike">
                          <a:effectLst/>
                        </a:rPr>
                        <a:t>）</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29</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31.03448276</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96.42857143</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3639038282"/>
                  </a:ext>
                </a:extLst>
              </a:tr>
              <a:tr h="339525">
                <a:tc>
                  <a:txBody>
                    <a:bodyPr/>
                    <a:lstStyle/>
                    <a:p>
                      <a:pPr algn="ctr" fontAlgn="ctr"/>
                      <a:r>
                        <a:rPr lang="en-US" altLang="zh-CN" sz="1800" u="none" strike="noStrike">
                          <a:effectLst/>
                        </a:rPr>
                        <a:t>1850403</a:t>
                      </a:r>
                      <a:r>
                        <a:rPr lang="zh-CN" altLang="en-US" sz="1800" u="none" strike="noStrike">
                          <a:effectLst/>
                        </a:rPr>
                        <a:t>（</a:t>
                      </a:r>
                      <a:r>
                        <a:rPr lang="en-US" altLang="zh-CN" sz="1800" u="none" strike="noStrike">
                          <a:effectLst/>
                        </a:rPr>
                        <a:t>27</a:t>
                      </a:r>
                      <a:r>
                        <a:rPr lang="zh-CN" altLang="en-US" sz="1800" u="none" strike="noStrike">
                          <a:effectLst/>
                        </a:rPr>
                        <a:t>）</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27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55.55555556</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7.407407407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800" u="none" strike="noStrike">
                          <a:effectLst/>
                        </a:rPr>
                        <a:t>96.2962963</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3332559975"/>
                  </a:ext>
                </a:extLst>
              </a:tr>
              <a:tr h="343245">
                <a:tc>
                  <a:txBody>
                    <a:bodyPr/>
                    <a:lstStyle/>
                    <a:p>
                      <a:pPr algn="ctr" fontAlgn="ctr"/>
                      <a:r>
                        <a:rPr lang="zh-CN" altLang="en-US" sz="1800" b="1" u="none" strike="noStrike" dirty="0">
                          <a:solidFill>
                            <a:srgbClr val="FF0000"/>
                          </a:solidFill>
                          <a:effectLst>
                            <a:outerShdw blurRad="38100" dist="38100" dir="2700000" algn="tl">
                              <a:srgbClr val="000000">
                                <a:alpha val="43137"/>
                              </a:srgbClr>
                            </a:outerShdw>
                          </a:effectLst>
                        </a:rPr>
                        <a:t>平均值</a:t>
                      </a:r>
                      <a:endParaRPr lang="zh-CN" altLang="en-US" sz="1800" b="1" i="0" u="none" strike="noStrike"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zh-CN" altLang="en-US" sz="1600" b="1" u="none" strike="noStrike" dirty="0">
                          <a:solidFill>
                            <a:srgbClr val="FF0000"/>
                          </a:solidFill>
                          <a:effectLst>
                            <a:outerShdw blurRad="38100" dist="38100" dir="2700000" algn="tl">
                              <a:srgbClr val="000000">
                                <a:alpha val="43137"/>
                              </a:srgbClr>
                            </a:outerShdw>
                          </a:effectLst>
                        </a:rPr>
                        <a:t>　</a:t>
                      </a:r>
                      <a:endParaRPr lang="zh-CN" altLang="en-US" sz="1600" b="1" i="0" u="none" strike="noStrike"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600" b="1" u="none" strike="noStrike" dirty="0" smtClean="0">
                          <a:solidFill>
                            <a:srgbClr val="FF0000"/>
                          </a:solidFill>
                          <a:effectLst>
                            <a:outerShdw blurRad="38100" dist="38100" dir="2700000" algn="tl">
                              <a:srgbClr val="000000">
                                <a:alpha val="43137"/>
                              </a:srgbClr>
                            </a:outerShdw>
                          </a:effectLst>
                        </a:rPr>
                        <a:t>42.09%</a:t>
                      </a:r>
                      <a:endParaRPr lang="en-US" altLang="zh-CN" sz="1600" b="1" i="0" u="none" strike="noStrike"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600" b="1" u="none" strike="noStrike" dirty="0" smtClean="0">
                          <a:solidFill>
                            <a:srgbClr val="FF0000"/>
                          </a:solidFill>
                          <a:effectLst>
                            <a:outerShdw blurRad="38100" dist="38100" dir="2700000" algn="tl">
                              <a:srgbClr val="000000">
                                <a:alpha val="43137"/>
                              </a:srgbClr>
                            </a:outerShdw>
                          </a:effectLst>
                        </a:rPr>
                        <a:t>5.65%</a:t>
                      </a:r>
                      <a:endParaRPr lang="en-US" altLang="zh-CN" sz="1600" b="1" i="0" u="none" strike="noStrike"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txBody>
                  <a:tcPr marL="0" marR="0" marT="0" marB="0" anchor="ctr"/>
                </a:tc>
                <a:tc>
                  <a:txBody>
                    <a:bodyPr/>
                    <a:lstStyle/>
                    <a:p>
                      <a:pPr algn="ctr" fontAlgn="ctr"/>
                      <a:r>
                        <a:rPr lang="en-US" altLang="zh-CN" sz="1600" b="1" u="none" strike="noStrike" dirty="0" smtClean="0">
                          <a:solidFill>
                            <a:srgbClr val="FF0000"/>
                          </a:solidFill>
                          <a:effectLst>
                            <a:outerShdw blurRad="38100" dist="38100" dir="2700000" algn="tl">
                              <a:srgbClr val="000000">
                                <a:alpha val="43137"/>
                              </a:srgbClr>
                            </a:outerShdw>
                          </a:effectLst>
                        </a:rPr>
                        <a:t>95.25%</a:t>
                      </a:r>
                      <a:endParaRPr lang="en-US" altLang="zh-CN" sz="1600" b="1" i="0" u="none" strike="noStrike"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4137041757"/>
                  </a:ext>
                </a:extLst>
              </a:tr>
            </a:tbl>
          </a:graphicData>
        </a:graphic>
      </p:graphicFrame>
      <p:sp>
        <p:nvSpPr>
          <p:cNvPr id="6" name="文本框 5"/>
          <p:cNvSpPr txBox="1"/>
          <p:nvPr/>
        </p:nvSpPr>
        <p:spPr>
          <a:xfrm>
            <a:off x="9119258" y="2277283"/>
            <a:ext cx="2303435" cy="1477328"/>
          </a:xfrm>
          <a:prstGeom prst="rect">
            <a:avLst/>
          </a:prstGeom>
          <a:noFill/>
        </p:spPr>
        <p:txBody>
          <a:bodyPr wrap="square" rtlCol="0">
            <a:spAutoFit/>
          </a:bodyPr>
          <a:lstStyle/>
          <a:p>
            <a:r>
              <a:rPr lang="en-US" altLang="zh-CN" dirty="0"/>
              <a:t>2022</a:t>
            </a:r>
            <a:r>
              <a:rPr lang="zh-CN" altLang="en-US" dirty="0"/>
              <a:t>年毕业生</a:t>
            </a:r>
            <a:r>
              <a:rPr lang="en-US" altLang="zh-CN" dirty="0"/>
              <a:t>359</a:t>
            </a:r>
            <a:r>
              <a:rPr lang="zh-CN" altLang="en-US" dirty="0"/>
              <a:t>人，考取研究生</a:t>
            </a:r>
            <a:r>
              <a:rPr lang="en-US" altLang="zh-CN" dirty="0"/>
              <a:t>151</a:t>
            </a:r>
            <a:r>
              <a:rPr lang="zh-CN" altLang="en-US" dirty="0"/>
              <a:t>人，出国深造</a:t>
            </a:r>
            <a:r>
              <a:rPr lang="en-US" altLang="zh-CN" dirty="0"/>
              <a:t>22</a:t>
            </a:r>
            <a:r>
              <a:rPr lang="zh-CN" altLang="en-US" dirty="0"/>
              <a:t>人，基层就业</a:t>
            </a:r>
            <a:r>
              <a:rPr lang="en-US" altLang="zh-CN" dirty="0"/>
              <a:t>4</a:t>
            </a:r>
            <a:r>
              <a:rPr lang="zh-CN" altLang="en-US" dirty="0"/>
              <a:t>人，参军入伍</a:t>
            </a:r>
            <a:r>
              <a:rPr lang="en-US" altLang="zh-CN" dirty="0"/>
              <a:t>2</a:t>
            </a:r>
            <a:r>
              <a:rPr lang="zh-CN" altLang="en-US" dirty="0"/>
              <a:t>人，协议就业</a:t>
            </a:r>
            <a:r>
              <a:rPr lang="en-US" altLang="zh-CN" dirty="0"/>
              <a:t>182</a:t>
            </a:r>
            <a:r>
              <a:rPr lang="zh-CN" altLang="en-US" dirty="0"/>
              <a:t>人</a:t>
            </a:r>
          </a:p>
        </p:txBody>
      </p:sp>
    </p:spTree>
    <p:extLst>
      <p:ext uri="{BB962C8B-B14F-4D97-AF65-F5344CB8AC3E}">
        <p14:creationId xmlns:p14="http://schemas.microsoft.com/office/powerpoint/2010/main" val="20652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4243705" y="1877060"/>
            <a:ext cx="661035" cy="661035"/>
          </a:xfrm>
          <a:prstGeom prst="ellipse">
            <a:avLst/>
          </a:prstGeom>
          <a:solidFill>
            <a:schemeClr val="accent1"/>
          </a:solidFill>
          <a:ln>
            <a:solidFill>
              <a:srgbClr val="A8D9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1</a:t>
            </a:r>
          </a:p>
        </p:txBody>
      </p:sp>
      <p:sp>
        <p:nvSpPr>
          <p:cNvPr id="9" name="椭圆 8"/>
          <p:cNvSpPr/>
          <p:nvPr/>
        </p:nvSpPr>
        <p:spPr>
          <a:xfrm>
            <a:off x="4937125" y="3426460"/>
            <a:ext cx="661035" cy="661035"/>
          </a:xfrm>
          <a:prstGeom prst="ellipse">
            <a:avLst/>
          </a:prstGeom>
          <a:solidFill>
            <a:schemeClr val="accent2"/>
          </a:solidFill>
          <a:ln>
            <a:solidFill>
              <a:srgbClr val="FCE57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2</a:t>
            </a:r>
          </a:p>
        </p:txBody>
      </p:sp>
      <p:sp>
        <p:nvSpPr>
          <p:cNvPr id="12" name="椭圆 11"/>
          <p:cNvSpPr/>
          <p:nvPr/>
        </p:nvSpPr>
        <p:spPr>
          <a:xfrm>
            <a:off x="4376420" y="4968875"/>
            <a:ext cx="661035" cy="661035"/>
          </a:xfrm>
          <a:prstGeom prst="ellipse">
            <a:avLst/>
          </a:prstGeom>
          <a:solidFill>
            <a:schemeClr val="accent1"/>
          </a:solidFill>
          <a:ln>
            <a:solidFill>
              <a:srgbClr val="A8D9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3</a:t>
            </a:r>
          </a:p>
        </p:txBody>
      </p:sp>
      <p:grpSp>
        <p:nvGrpSpPr>
          <p:cNvPr id="3" name="组合 2"/>
          <p:cNvGrpSpPr/>
          <p:nvPr/>
        </p:nvGrpSpPr>
        <p:grpSpPr>
          <a:xfrm>
            <a:off x="5037455" y="1725295"/>
            <a:ext cx="5748020" cy="802005"/>
            <a:chOff x="1733" y="6298"/>
            <a:chExt cx="9052" cy="1263"/>
          </a:xfrm>
        </p:grpSpPr>
        <p:sp>
          <p:nvSpPr>
            <p:cNvPr id="2" name="文本框 1"/>
            <p:cNvSpPr txBox="1"/>
            <p:nvPr/>
          </p:nvSpPr>
          <p:spPr>
            <a:xfrm>
              <a:off x="1733" y="6836"/>
              <a:ext cx="9052" cy="725"/>
            </a:xfrm>
            <a:prstGeom prst="rect">
              <a:avLst/>
            </a:prstGeom>
            <a:noFill/>
          </p:spPr>
          <p:txBody>
            <a:bodyPr wrap="square" rtlCol="0">
              <a:spAutoFit/>
            </a:bodyPr>
            <a:lstStyle/>
            <a:p>
              <a:pPr algn="l">
                <a:lnSpc>
                  <a:spcPct val="150000"/>
                </a:lnSpc>
              </a:pPr>
              <a:r>
                <a:rPr kumimoji="1" lang="zh-CN" altLang="en-US" sz="1600"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分析升学、留学、直接就业比例，明确国家政策引导方向</a:t>
              </a:r>
            </a:p>
          </p:txBody>
        </p:sp>
        <p:sp>
          <p:nvSpPr>
            <p:cNvPr id="14" name="文本框 13"/>
            <p:cNvSpPr txBox="1"/>
            <p:nvPr/>
          </p:nvSpPr>
          <p:spPr>
            <a:xfrm>
              <a:off x="1800" y="6298"/>
              <a:ext cx="7088" cy="628"/>
            </a:xfrm>
            <a:prstGeom prst="rect">
              <a:avLst/>
            </a:prstGeom>
            <a:noFill/>
          </p:spPr>
          <p:txBody>
            <a:bodyPr wrap="none" rtlCol="0">
              <a:spAutoFit/>
            </a:bodyPr>
            <a:lstStyle/>
            <a:p>
              <a:r>
                <a:rPr kumimoji="1" lang="zh-CN" altLang="en-US" sz="2000"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重点关注升学、留学与直接就业的比例</a:t>
              </a:r>
            </a:p>
          </p:txBody>
        </p:sp>
      </p:grpSp>
      <p:grpSp>
        <p:nvGrpSpPr>
          <p:cNvPr id="15" name="组合 14"/>
          <p:cNvGrpSpPr/>
          <p:nvPr/>
        </p:nvGrpSpPr>
        <p:grpSpPr>
          <a:xfrm>
            <a:off x="5724525" y="3353435"/>
            <a:ext cx="5748020" cy="802005"/>
            <a:chOff x="1733" y="6298"/>
            <a:chExt cx="9052" cy="1263"/>
          </a:xfrm>
        </p:grpSpPr>
        <p:sp>
          <p:nvSpPr>
            <p:cNvPr id="16" name="文本框 15"/>
            <p:cNvSpPr txBox="1"/>
            <p:nvPr/>
          </p:nvSpPr>
          <p:spPr>
            <a:xfrm>
              <a:off x="1733" y="6836"/>
              <a:ext cx="9052" cy="725"/>
            </a:xfrm>
            <a:prstGeom prst="rect">
              <a:avLst/>
            </a:prstGeom>
            <a:noFill/>
          </p:spPr>
          <p:txBody>
            <a:bodyPr wrap="square" rtlCol="0">
              <a:spAutoFit/>
            </a:bodyPr>
            <a:lstStyle/>
            <a:p>
              <a:pPr algn="l">
                <a:lnSpc>
                  <a:spcPct val="150000"/>
                </a:lnSpc>
              </a:pPr>
              <a:r>
                <a:rPr kumimoji="1" lang="zh-CN" altLang="en-US" sz="1600"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分析本学院、本专业就业方向趋势变化，及相关决策建议</a:t>
              </a:r>
            </a:p>
          </p:txBody>
        </p:sp>
        <p:sp>
          <p:nvSpPr>
            <p:cNvPr id="17" name="文本框 16"/>
            <p:cNvSpPr txBox="1"/>
            <p:nvPr/>
          </p:nvSpPr>
          <p:spPr>
            <a:xfrm>
              <a:off x="1800" y="6298"/>
              <a:ext cx="6288" cy="628"/>
            </a:xfrm>
            <a:prstGeom prst="rect">
              <a:avLst/>
            </a:prstGeom>
            <a:noFill/>
          </p:spPr>
          <p:txBody>
            <a:bodyPr wrap="none" rtlCol="0">
              <a:spAutoFit/>
            </a:bodyPr>
            <a:lstStyle/>
            <a:p>
              <a:r>
                <a:rPr kumimoji="1" lang="zh-CN" altLang="en-US" sz="2000"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关注本学院、本专业就业方向趋势</a:t>
              </a:r>
            </a:p>
          </p:txBody>
        </p:sp>
      </p:grpSp>
      <p:grpSp>
        <p:nvGrpSpPr>
          <p:cNvPr id="18" name="组合 17"/>
          <p:cNvGrpSpPr/>
          <p:nvPr/>
        </p:nvGrpSpPr>
        <p:grpSpPr>
          <a:xfrm>
            <a:off x="5080000" y="4635500"/>
            <a:ext cx="5748020" cy="1540510"/>
            <a:chOff x="1733" y="6298"/>
            <a:chExt cx="9052" cy="2426"/>
          </a:xfrm>
        </p:grpSpPr>
        <p:sp>
          <p:nvSpPr>
            <p:cNvPr id="19" name="文本框 18"/>
            <p:cNvSpPr txBox="1"/>
            <p:nvPr/>
          </p:nvSpPr>
          <p:spPr>
            <a:xfrm>
              <a:off x="1733" y="6836"/>
              <a:ext cx="9052" cy="1888"/>
            </a:xfrm>
            <a:prstGeom prst="rect">
              <a:avLst/>
            </a:prstGeom>
            <a:noFill/>
          </p:spPr>
          <p:txBody>
            <a:bodyPr wrap="square" rtlCol="0">
              <a:spAutoFit/>
            </a:bodyPr>
            <a:lstStyle/>
            <a:p>
              <a:pPr algn="l">
                <a:lnSpc>
                  <a:spcPct val="150000"/>
                </a:lnSpc>
              </a:pPr>
              <a:r>
                <a:rPr kumimoji="1" lang="zh-CN" altLang="en-US" sz="1600"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“升学、留学”与“直接就业”的“双保险策略”，可大幅度提升顺利毕业概率及毕业满意度，减小“盲目跟风”与“考试失利”带来的毕业风险</a:t>
              </a:r>
            </a:p>
          </p:txBody>
        </p:sp>
        <p:sp>
          <p:nvSpPr>
            <p:cNvPr id="20" name="文本框 19"/>
            <p:cNvSpPr txBox="1"/>
            <p:nvPr/>
          </p:nvSpPr>
          <p:spPr>
            <a:xfrm>
              <a:off x="1800" y="6298"/>
              <a:ext cx="4718" cy="628"/>
            </a:xfrm>
            <a:prstGeom prst="rect">
              <a:avLst/>
            </a:prstGeom>
            <a:noFill/>
          </p:spPr>
          <p:txBody>
            <a:bodyPr wrap="none" rtlCol="0">
              <a:spAutoFit/>
            </a:bodyPr>
            <a:lstStyle/>
            <a:p>
              <a:r>
                <a:rPr kumimoji="1" lang="zh-CN" altLang="en-US" sz="2000"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确保成功的“双保险策略”</a:t>
              </a:r>
            </a:p>
          </p:txBody>
        </p:sp>
      </p:gr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335" y="1659255"/>
            <a:ext cx="3970655" cy="3970655"/>
          </a:xfrm>
          <a:prstGeom prst="rect">
            <a:avLst/>
          </a:prstGeom>
        </p:spPr>
      </p:pic>
      <p:sp>
        <p:nvSpPr>
          <p:cNvPr id="4" name="Text Box 3"/>
          <p:cNvSpPr txBox="1"/>
          <p:nvPr/>
        </p:nvSpPr>
        <p:spPr>
          <a:xfrm>
            <a:off x="394335" y="320040"/>
            <a:ext cx="2722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1.2 </a:t>
            </a:r>
            <a:r>
              <a:rPr lang="zh-CN" altLang="en-US" sz="2000">
                <a:solidFill>
                  <a:schemeClr val="accent1"/>
                </a:solidFill>
                <a:effectLst>
                  <a:outerShdw blurRad="38100" dist="25400" dir="5400000" algn="ctr" rotWithShape="0">
                    <a:srgbClr val="6E747A">
                      <a:alpha val="43000"/>
                    </a:srgbClr>
                  </a:outerShdw>
                </a:effectLst>
              </a:rPr>
              <a:t>学长们的就业报告</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bldLst>
      <p:bldP spid="6" grpId="0" bldLvl="0" animBg="1"/>
      <p:bldP spid="9" grpId="0" bldLvl="0" animBg="1"/>
      <p:bldP spid="12"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840568" y="1441469"/>
            <a:ext cx="3622683" cy="3975061"/>
            <a:chOff x="3581400" y="1143000"/>
            <a:chExt cx="4465320" cy="4899661"/>
          </a:xfrm>
          <a:solidFill>
            <a:schemeClr val="accent1"/>
          </a:solidFill>
        </p:grpSpPr>
        <p:sp>
          <p:nvSpPr>
            <p:cNvPr id="3" name="L 形 2"/>
            <p:cNvSpPr/>
            <p:nvPr/>
          </p:nvSpPr>
          <p:spPr>
            <a:xfrm rot="10800000" flipH="1">
              <a:off x="3931920" y="1143000"/>
              <a:ext cx="2971800" cy="3672840"/>
            </a:xfrm>
            <a:prstGeom prst="corner">
              <a:avLst>
                <a:gd name="adj1" fmla="val 6923"/>
                <a:gd name="adj2" fmla="val 74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 name="L 形 3"/>
            <p:cNvSpPr/>
            <p:nvPr/>
          </p:nvSpPr>
          <p:spPr>
            <a:xfrm flipH="1">
              <a:off x="4693920" y="2369820"/>
              <a:ext cx="2971800" cy="3672840"/>
            </a:xfrm>
            <a:prstGeom prst="corner">
              <a:avLst>
                <a:gd name="adj1" fmla="val 6410"/>
                <a:gd name="adj2" fmla="val 53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6" name="直接连接符 5"/>
            <p:cNvCxnSpPr/>
            <p:nvPr/>
          </p:nvCxnSpPr>
          <p:spPr>
            <a:xfrm flipV="1">
              <a:off x="6949440" y="1143000"/>
              <a:ext cx="1097280" cy="1064362"/>
            </a:xfrm>
            <a:prstGeom prst="line">
              <a:avLst/>
            </a:prstGeom>
            <a:grpFill/>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3581400" y="4978299"/>
              <a:ext cx="1097280" cy="1064362"/>
            </a:xfrm>
            <a:prstGeom prst="line">
              <a:avLst/>
            </a:prstGeom>
            <a:grpFill/>
            <a:ln w="1270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2545715" y="2320925"/>
            <a:ext cx="2299335" cy="2214880"/>
          </a:xfrm>
          <a:prstGeom prst="rect">
            <a:avLst/>
          </a:prstGeom>
          <a:noFill/>
        </p:spPr>
        <p:txBody>
          <a:bodyPr wrap="square" rtlCol="0">
            <a:spAutoFit/>
          </a:bodyPr>
          <a:lstStyle/>
          <a:p>
            <a:r>
              <a:rPr lang="en-US" altLang="zh-CN" sz="13800">
                <a:solidFill>
                  <a:schemeClr val="tx1">
                    <a:lumMod val="75000"/>
                    <a:lumOff val="25000"/>
                  </a:schemeClr>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sym typeface="思源黑体 CN Normal" panose="020B0400000000000000" pitchFamily="34" charset="-122"/>
              </a:rPr>
              <a:t>03</a:t>
            </a:r>
            <a:endParaRPr lang="zh-CN" altLang="en-US" sz="13800" dirty="0">
              <a:solidFill>
                <a:schemeClr val="tx1">
                  <a:lumMod val="75000"/>
                  <a:lumOff val="25000"/>
                </a:schemeClr>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sym typeface="思源黑体 CN Normal" panose="020B0400000000000000" pitchFamily="34" charset="-122"/>
            </a:endParaRPr>
          </a:p>
        </p:txBody>
      </p:sp>
      <p:sp>
        <p:nvSpPr>
          <p:cNvPr id="12" name="文本框 11"/>
          <p:cNvSpPr txBox="1"/>
          <p:nvPr/>
        </p:nvSpPr>
        <p:spPr>
          <a:xfrm>
            <a:off x="6367777" y="2451010"/>
            <a:ext cx="5548451" cy="2122805"/>
          </a:xfrm>
          <a:prstGeom prst="rect">
            <a:avLst/>
          </a:prstGeom>
          <a:noFill/>
        </p:spPr>
        <p:txBody>
          <a:bodyPr wrap="square" rtlCol="0">
            <a:spAutoFit/>
          </a:bodyPr>
          <a:lstStyle/>
          <a:p>
            <a:pPr algn="l"/>
            <a:r>
              <a:rPr lang="zh-CN" altLang="en-US" sz="66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校园招聘</a:t>
            </a:r>
          </a:p>
          <a:p>
            <a:pPr algn="l"/>
            <a:r>
              <a:rPr lang="zh-CN" altLang="en-US" sz="66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时间轴</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bldLst>
      <p:bldP spid="10"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845185" y="346710"/>
            <a:ext cx="4456430" cy="6163945"/>
          </a:xfrm>
          <a:prstGeom prst="rect">
            <a:avLst/>
          </a:prstGeom>
          <a:ln>
            <a:solidFill>
              <a:srgbClr val="00B050"/>
            </a:solidFill>
          </a:ln>
        </p:spPr>
      </p:pic>
      <p:pic>
        <p:nvPicPr>
          <p:cNvPr id="4" name="Picture 3"/>
          <p:cNvPicPr>
            <a:picLocks noChangeAspect="1"/>
          </p:cNvPicPr>
          <p:nvPr/>
        </p:nvPicPr>
        <p:blipFill>
          <a:blip r:embed="rId5"/>
          <a:stretch>
            <a:fillRect/>
          </a:stretch>
        </p:blipFill>
        <p:spPr>
          <a:xfrm>
            <a:off x="9272270" y="346710"/>
            <a:ext cx="2287270" cy="3058795"/>
          </a:xfrm>
          <a:prstGeom prst="rect">
            <a:avLst/>
          </a:prstGeom>
        </p:spPr>
      </p:pic>
      <p:pic>
        <p:nvPicPr>
          <p:cNvPr id="6" name="Picture 5"/>
          <p:cNvPicPr>
            <a:picLocks noChangeAspect="1"/>
          </p:cNvPicPr>
          <p:nvPr/>
        </p:nvPicPr>
        <p:blipFill>
          <a:blip r:embed="rId6"/>
          <a:stretch>
            <a:fillRect/>
          </a:stretch>
        </p:blipFill>
        <p:spPr>
          <a:xfrm>
            <a:off x="9272270" y="3606165"/>
            <a:ext cx="2299970" cy="3035935"/>
          </a:xfrm>
          <a:prstGeom prst="rect">
            <a:avLst/>
          </a:prstGeom>
        </p:spPr>
      </p:pic>
      <p:pic>
        <p:nvPicPr>
          <p:cNvPr id="7" name="图片 6"/>
          <p:cNvPicPr>
            <a:picLocks noChangeAspect="1"/>
          </p:cNvPicPr>
          <p:nvPr>
            <p:custDataLst>
              <p:tags r:id="rId1"/>
            </p:custDataLst>
          </p:nvPr>
        </p:nvPicPr>
        <p:blipFill>
          <a:blip r:embed="rId7"/>
          <a:stretch>
            <a:fillRect/>
          </a:stretch>
        </p:blipFill>
        <p:spPr>
          <a:xfrm>
            <a:off x="6525895" y="346710"/>
            <a:ext cx="2266950" cy="3045460"/>
          </a:xfrm>
          <a:prstGeom prst="rect">
            <a:avLst/>
          </a:prstGeom>
        </p:spPr>
      </p:pic>
      <p:pic>
        <p:nvPicPr>
          <p:cNvPr id="8" name="图片 7"/>
          <p:cNvPicPr>
            <a:picLocks noChangeAspect="1"/>
          </p:cNvPicPr>
          <p:nvPr>
            <p:custDataLst>
              <p:tags r:id="rId2"/>
            </p:custDataLst>
          </p:nvPr>
        </p:nvPicPr>
        <p:blipFill>
          <a:blip r:embed="rId8"/>
          <a:stretch>
            <a:fillRect/>
          </a:stretch>
        </p:blipFill>
        <p:spPr>
          <a:xfrm>
            <a:off x="6525895" y="3606165"/>
            <a:ext cx="2267585" cy="3027045"/>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157605" y="1828165"/>
            <a:ext cx="9877425" cy="2265045"/>
            <a:chOff x="1823" y="2879"/>
            <a:chExt cx="15555" cy="3567"/>
          </a:xfrm>
        </p:grpSpPr>
        <p:cxnSp>
          <p:nvCxnSpPr>
            <p:cNvPr id="2" name="直接连接符 1"/>
            <p:cNvCxnSpPr/>
            <p:nvPr/>
          </p:nvCxnSpPr>
          <p:spPr>
            <a:xfrm>
              <a:off x="1823" y="5452"/>
              <a:ext cx="15555" cy="0"/>
            </a:xfrm>
            <a:prstGeom prst="line">
              <a:avLst/>
            </a:prstGeom>
            <a:ln w="762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3443" y="5317"/>
              <a:ext cx="12570" cy="270"/>
              <a:chOff x="2181225" y="3943350"/>
              <a:chExt cx="7981950" cy="171450"/>
            </a:xfrm>
            <a:solidFill>
              <a:srgbClr val="A8D9CF"/>
            </a:solidFill>
          </p:grpSpPr>
          <p:sp>
            <p:nvSpPr>
              <p:cNvPr id="4" name="椭圆 3"/>
              <p:cNvSpPr/>
              <p:nvPr/>
            </p:nvSpPr>
            <p:spPr>
              <a:xfrm>
                <a:off x="2181225" y="3943350"/>
                <a:ext cx="171450" cy="171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5" name="椭圆 4"/>
              <p:cNvSpPr/>
              <p:nvPr/>
            </p:nvSpPr>
            <p:spPr>
              <a:xfrm>
                <a:off x="3743325" y="3943350"/>
                <a:ext cx="171450" cy="1714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6" name="椭圆 5"/>
              <p:cNvSpPr/>
              <p:nvPr/>
            </p:nvSpPr>
            <p:spPr>
              <a:xfrm>
                <a:off x="5305425" y="3943350"/>
                <a:ext cx="171450" cy="171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7" name="椭圆 6"/>
              <p:cNvSpPr/>
              <p:nvPr/>
            </p:nvSpPr>
            <p:spPr>
              <a:xfrm>
                <a:off x="6867525" y="3943350"/>
                <a:ext cx="171450" cy="1714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8" name="椭圆 7"/>
              <p:cNvSpPr/>
              <p:nvPr/>
            </p:nvSpPr>
            <p:spPr>
              <a:xfrm>
                <a:off x="8429625" y="3943350"/>
                <a:ext cx="171450" cy="171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9" name="椭圆 8"/>
              <p:cNvSpPr/>
              <p:nvPr/>
            </p:nvSpPr>
            <p:spPr>
              <a:xfrm>
                <a:off x="9991725" y="3943350"/>
                <a:ext cx="171450" cy="1714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nvGrpSpPr>
            <p:cNvPr id="10" name="组合 9"/>
            <p:cNvGrpSpPr/>
            <p:nvPr/>
          </p:nvGrpSpPr>
          <p:grpSpPr>
            <a:xfrm>
              <a:off x="2655" y="2879"/>
              <a:ext cx="14145" cy="1845"/>
              <a:chOff x="1681139" y="2395298"/>
              <a:chExt cx="8982117" cy="1171617"/>
            </a:xfrm>
            <a:solidFill>
              <a:srgbClr val="A8D9CF"/>
            </a:solidFill>
          </p:grpSpPr>
          <p:sp>
            <p:nvSpPr>
              <p:cNvPr id="11" name="泪滴形 10"/>
              <p:cNvSpPr/>
              <p:nvPr/>
            </p:nvSpPr>
            <p:spPr>
              <a:xfrm rot="8100000">
                <a:off x="1681139" y="2395298"/>
                <a:ext cx="1171617" cy="1171617"/>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2" name="泪滴形 11"/>
              <p:cNvSpPr/>
              <p:nvPr/>
            </p:nvSpPr>
            <p:spPr>
              <a:xfrm rot="8100000">
                <a:off x="3243240" y="2395298"/>
                <a:ext cx="1171617" cy="1171617"/>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3" name="泪滴形 12"/>
              <p:cNvSpPr/>
              <p:nvPr/>
            </p:nvSpPr>
            <p:spPr>
              <a:xfrm rot="8100000">
                <a:off x="4805339" y="2395298"/>
                <a:ext cx="1171617" cy="1171617"/>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4" name="泪滴形 13"/>
              <p:cNvSpPr/>
              <p:nvPr/>
            </p:nvSpPr>
            <p:spPr>
              <a:xfrm rot="8100000">
                <a:off x="6367439" y="2395298"/>
                <a:ext cx="1171617" cy="1171617"/>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5" name="泪滴形 14"/>
              <p:cNvSpPr/>
              <p:nvPr/>
            </p:nvSpPr>
            <p:spPr>
              <a:xfrm rot="8100000">
                <a:off x="7929538" y="2395298"/>
                <a:ext cx="1171617" cy="1171617"/>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6" name="泪滴形 15"/>
              <p:cNvSpPr/>
              <p:nvPr/>
            </p:nvSpPr>
            <p:spPr>
              <a:xfrm rot="8100000">
                <a:off x="9491639" y="2395298"/>
                <a:ext cx="1171617" cy="1171617"/>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17" name="文本框 16"/>
            <p:cNvSpPr txBox="1"/>
            <p:nvPr/>
          </p:nvSpPr>
          <p:spPr>
            <a:xfrm>
              <a:off x="2761" y="3182"/>
              <a:ext cx="1638" cy="1307"/>
            </a:xfrm>
            <a:prstGeom prst="rect">
              <a:avLst/>
            </a:prstGeom>
            <a:noFill/>
            <a:ln>
              <a:noFill/>
            </a:ln>
            <a:extLst>
              <a:ext uri="{909E8E84-426E-40DD-AFC4-6F175D3DCCD1}">
                <a14:hiddenFill xmlns:a14="http://schemas.microsoft.com/office/drawing/2010/main">
                  <a:solidFill>
                    <a:srgbClr val="A8D9CF"/>
                  </a:solidFill>
                </a14:hiddenFill>
              </a:ext>
            </a:extLst>
          </p:spPr>
          <p:txBody>
            <a:bodyPr wrap="none" rtlCol="0">
              <a:spAutoFit/>
            </a:bodyPr>
            <a:lstStyle/>
            <a:p>
              <a:pPr algn="ctr"/>
              <a:r>
                <a:rPr lang="zh-CN" altLang="en-US" sz="2400" spc="-15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网申</a:t>
              </a:r>
            </a:p>
            <a:p>
              <a:pPr algn="ctr"/>
              <a:r>
                <a:rPr lang="zh-CN" altLang="en-US" sz="2400" spc="-15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提前批</a:t>
              </a:r>
            </a:p>
          </p:txBody>
        </p:sp>
        <p:sp>
          <p:nvSpPr>
            <p:cNvPr id="18" name="文本框 17"/>
            <p:cNvSpPr txBox="1"/>
            <p:nvPr/>
          </p:nvSpPr>
          <p:spPr>
            <a:xfrm>
              <a:off x="5135" y="3182"/>
              <a:ext cx="1638" cy="1307"/>
            </a:xfrm>
            <a:prstGeom prst="rect">
              <a:avLst/>
            </a:prstGeom>
            <a:noFill/>
            <a:ln>
              <a:noFill/>
            </a:ln>
            <a:extLst>
              <a:ext uri="{909E8E84-426E-40DD-AFC4-6F175D3DCCD1}">
                <a14:hiddenFill xmlns:a14="http://schemas.microsoft.com/office/drawing/2010/main">
                  <a:solidFill>
                    <a:srgbClr val="A8D9CF"/>
                  </a:solidFill>
                </a14:hiddenFill>
              </a:ext>
            </a:extLst>
          </p:spPr>
          <p:txBody>
            <a:bodyPr wrap="none" rtlCol="0">
              <a:spAutoFit/>
            </a:bodyPr>
            <a:lstStyle/>
            <a:p>
              <a:pPr algn="ctr"/>
              <a:r>
                <a:rPr lang="zh-CN" altLang="en-US" sz="2400" spc="-15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网申</a:t>
              </a:r>
            </a:p>
            <a:p>
              <a:pPr algn="ctr"/>
              <a:r>
                <a:rPr lang="zh-CN" altLang="en-US" sz="2400" spc="-15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提前批</a:t>
              </a:r>
            </a:p>
          </p:txBody>
        </p:sp>
        <p:sp>
          <p:nvSpPr>
            <p:cNvPr id="19" name="文本框 18"/>
            <p:cNvSpPr txBox="1"/>
            <p:nvPr/>
          </p:nvSpPr>
          <p:spPr>
            <a:xfrm>
              <a:off x="10151" y="3182"/>
              <a:ext cx="1638" cy="1307"/>
            </a:xfrm>
            <a:prstGeom prst="rect">
              <a:avLst/>
            </a:prstGeom>
            <a:noFill/>
            <a:ln>
              <a:noFill/>
            </a:ln>
            <a:extLst>
              <a:ext uri="{909E8E84-426E-40DD-AFC4-6F175D3DCCD1}">
                <a14:hiddenFill xmlns:a14="http://schemas.microsoft.com/office/drawing/2010/main">
                  <a:solidFill>
                    <a:srgbClr val="A8D9CF"/>
                  </a:solidFill>
                </a14:hiddenFill>
              </a:ext>
            </a:extLst>
          </p:spPr>
          <p:txBody>
            <a:bodyPr wrap="none" rtlCol="0">
              <a:spAutoFit/>
            </a:bodyPr>
            <a:lstStyle/>
            <a:p>
              <a:pPr algn="ctr"/>
              <a:r>
                <a:rPr lang="zh-CN" altLang="en-US" sz="2400" spc="-15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网申</a:t>
              </a:r>
            </a:p>
            <a:p>
              <a:pPr algn="ctr"/>
              <a:r>
                <a:rPr lang="zh-CN" altLang="en-US" sz="2400" spc="-15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与面试</a:t>
              </a:r>
            </a:p>
          </p:txBody>
        </p:sp>
        <p:sp>
          <p:nvSpPr>
            <p:cNvPr id="20" name="文本框 19"/>
            <p:cNvSpPr txBox="1"/>
            <p:nvPr/>
          </p:nvSpPr>
          <p:spPr>
            <a:xfrm>
              <a:off x="12610" y="3182"/>
              <a:ext cx="1638" cy="1307"/>
            </a:xfrm>
            <a:prstGeom prst="rect">
              <a:avLst/>
            </a:prstGeom>
            <a:noFill/>
            <a:ln>
              <a:noFill/>
            </a:ln>
            <a:extLst>
              <a:ext uri="{909E8E84-426E-40DD-AFC4-6F175D3DCCD1}">
                <a14:hiddenFill xmlns:a14="http://schemas.microsoft.com/office/drawing/2010/main">
                  <a:solidFill>
                    <a:srgbClr val="A8D9CF"/>
                  </a:solidFill>
                </a14:hiddenFill>
              </a:ext>
            </a:extLst>
          </p:spPr>
          <p:txBody>
            <a:bodyPr wrap="none" rtlCol="0">
              <a:spAutoFit/>
            </a:bodyPr>
            <a:lstStyle/>
            <a:p>
              <a:pPr algn="ctr"/>
              <a:r>
                <a:rPr lang="zh-CN" altLang="en-US" sz="2400" spc="-15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面试</a:t>
              </a:r>
            </a:p>
            <a:p>
              <a:pPr algn="ctr"/>
              <a:r>
                <a:rPr lang="zh-CN" altLang="en-US" sz="2400" spc="-15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高峰期</a:t>
              </a:r>
            </a:p>
          </p:txBody>
        </p:sp>
        <p:sp>
          <p:nvSpPr>
            <p:cNvPr id="21" name="文本框 20"/>
            <p:cNvSpPr txBox="1"/>
            <p:nvPr/>
          </p:nvSpPr>
          <p:spPr>
            <a:xfrm>
              <a:off x="15001" y="3182"/>
              <a:ext cx="1638" cy="1307"/>
            </a:xfrm>
            <a:prstGeom prst="rect">
              <a:avLst/>
            </a:prstGeom>
            <a:noFill/>
            <a:ln>
              <a:noFill/>
            </a:ln>
            <a:extLst>
              <a:ext uri="{909E8E84-426E-40DD-AFC4-6F175D3DCCD1}">
                <a14:hiddenFill xmlns:a14="http://schemas.microsoft.com/office/drawing/2010/main">
                  <a:solidFill>
                    <a:srgbClr val="A8D9CF"/>
                  </a:solidFill>
                </a14:hiddenFill>
              </a:ext>
            </a:extLst>
          </p:spPr>
          <p:txBody>
            <a:bodyPr wrap="none" rtlCol="0">
              <a:spAutoFit/>
            </a:bodyPr>
            <a:lstStyle/>
            <a:p>
              <a:pPr algn="ctr"/>
              <a:r>
                <a:rPr lang="en-US" altLang="zh-CN" sz="2400" spc="-15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Offer</a:t>
              </a:r>
            </a:p>
            <a:p>
              <a:pPr algn="ctr"/>
              <a:r>
                <a:rPr lang="zh-CN" altLang="en-US" sz="2400" spc="-15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与补录</a:t>
              </a:r>
            </a:p>
          </p:txBody>
        </p:sp>
        <p:sp>
          <p:nvSpPr>
            <p:cNvPr id="22" name="文本框 21"/>
            <p:cNvSpPr txBox="1"/>
            <p:nvPr/>
          </p:nvSpPr>
          <p:spPr>
            <a:xfrm>
              <a:off x="7686" y="3182"/>
              <a:ext cx="1638" cy="1307"/>
            </a:xfrm>
            <a:prstGeom prst="rect">
              <a:avLst/>
            </a:prstGeom>
            <a:noFill/>
            <a:ln>
              <a:noFill/>
            </a:ln>
            <a:extLst>
              <a:ext uri="{909E8E84-426E-40DD-AFC4-6F175D3DCCD1}">
                <a14:hiddenFill xmlns:a14="http://schemas.microsoft.com/office/drawing/2010/main">
                  <a:solidFill>
                    <a:srgbClr val="A8D9CF"/>
                  </a:solidFill>
                </a14:hiddenFill>
              </a:ext>
            </a:extLst>
          </p:spPr>
          <p:txBody>
            <a:bodyPr wrap="none" rtlCol="0">
              <a:spAutoFit/>
            </a:bodyPr>
            <a:lstStyle/>
            <a:p>
              <a:pPr algn="ctr"/>
              <a:r>
                <a:rPr lang="zh-CN" altLang="en-US" sz="2400" spc="-15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网申</a:t>
              </a:r>
            </a:p>
            <a:p>
              <a:pPr algn="ctr"/>
              <a:r>
                <a:rPr lang="zh-CN" altLang="en-US" sz="2400" spc="-15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正式批</a:t>
              </a:r>
            </a:p>
          </p:txBody>
        </p:sp>
        <p:grpSp>
          <p:nvGrpSpPr>
            <p:cNvPr id="29" name="组合 28"/>
            <p:cNvGrpSpPr/>
            <p:nvPr/>
          </p:nvGrpSpPr>
          <p:grpSpPr>
            <a:xfrm>
              <a:off x="3211" y="5866"/>
              <a:ext cx="13161" cy="580"/>
              <a:chOff x="2871" y="5924"/>
              <a:chExt cx="13161" cy="580"/>
            </a:xfrm>
          </p:grpSpPr>
          <p:sp>
            <p:nvSpPr>
              <p:cNvPr id="23" name="文本框 22"/>
              <p:cNvSpPr txBox="1"/>
              <p:nvPr/>
            </p:nvSpPr>
            <p:spPr>
              <a:xfrm>
                <a:off x="2871" y="5924"/>
                <a:ext cx="785" cy="580"/>
              </a:xfrm>
              <a:prstGeom prst="rect">
                <a:avLst/>
              </a:prstGeom>
              <a:noFill/>
            </p:spPr>
            <p:txBody>
              <a:bodyPr wrap="none" rtlCol="0">
                <a:spAutoFit/>
              </a:bodyPr>
              <a:lstStyle/>
              <a:p>
                <a:pPr algn="ctr"/>
                <a:r>
                  <a:rPr lang="en-US" altLang="zh-CN" spc="-15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7</a:t>
                </a:r>
                <a:r>
                  <a:rPr lang="zh-CN" altLang="en-US" spc="-15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月</a:t>
                </a:r>
              </a:p>
            </p:txBody>
          </p:sp>
          <p:sp>
            <p:nvSpPr>
              <p:cNvPr id="24" name="文本框 23"/>
              <p:cNvSpPr txBox="1"/>
              <p:nvPr/>
            </p:nvSpPr>
            <p:spPr>
              <a:xfrm>
                <a:off x="5399" y="5924"/>
                <a:ext cx="804" cy="580"/>
              </a:xfrm>
              <a:prstGeom prst="rect">
                <a:avLst/>
              </a:prstGeom>
              <a:noFill/>
            </p:spPr>
            <p:txBody>
              <a:bodyPr wrap="none" rtlCol="0">
                <a:spAutoFit/>
              </a:bodyPr>
              <a:lstStyle/>
              <a:p>
                <a:pPr algn="ctr"/>
                <a:r>
                  <a:rPr lang="en-US" altLang="zh-CN" spc="-15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8</a:t>
                </a:r>
                <a:r>
                  <a:rPr lang="zh-CN" altLang="en-US" spc="-15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月</a:t>
                </a:r>
              </a:p>
            </p:txBody>
          </p:sp>
          <p:sp>
            <p:nvSpPr>
              <p:cNvPr id="25" name="文本框 24"/>
              <p:cNvSpPr txBox="1"/>
              <p:nvPr/>
            </p:nvSpPr>
            <p:spPr>
              <a:xfrm>
                <a:off x="7846" y="5924"/>
                <a:ext cx="804" cy="580"/>
              </a:xfrm>
              <a:prstGeom prst="rect">
                <a:avLst/>
              </a:prstGeom>
              <a:noFill/>
            </p:spPr>
            <p:txBody>
              <a:bodyPr wrap="none" rtlCol="0">
                <a:spAutoFit/>
              </a:bodyPr>
              <a:lstStyle/>
              <a:p>
                <a:pPr algn="ctr"/>
                <a:r>
                  <a:rPr lang="en-US" altLang="zh-CN" spc="-15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9</a:t>
                </a:r>
                <a:r>
                  <a:rPr lang="zh-CN" altLang="en-US" spc="-15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月</a:t>
                </a:r>
              </a:p>
            </p:txBody>
          </p:sp>
          <p:sp>
            <p:nvSpPr>
              <p:cNvPr id="26" name="文本框 25"/>
              <p:cNvSpPr txBox="1"/>
              <p:nvPr/>
            </p:nvSpPr>
            <p:spPr>
              <a:xfrm>
                <a:off x="10275" y="5924"/>
                <a:ext cx="918" cy="580"/>
              </a:xfrm>
              <a:prstGeom prst="rect">
                <a:avLst/>
              </a:prstGeom>
              <a:noFill/>
            </p:spPr>
            <p:txBody>
              <a:bodyPr wrap="none" rtlCol="0">
                <a:spAutoFit/>
              </a:bodyPr>
              <a:lstStyle/>
              <a:p>
                <a:pPr algn="ctr"/>
                <a:r>
                  <a:rPr lang="en-US" altLang="zh-CN" spc="-15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10</a:t>
                </a:r>
                <a:r>
                  <a:rPr lang="zh-CN" altLang="en-US" spc="-15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月</a:t>
                </a:r>
              </a:p>
            </p:txBody>
          </p:sp>
          <p:sp>
            <p:nvSpPr>
              <p:cNvPr id="27" name="文本框 26"/>
              <p:cNvSpPr txBox="1"/>
              <p:nvPr/>
            </p:nvSpPr>
            <p:spPr>
              <a:xfrm>
                <a:off x="12752" y="5924"/>
                <a:ext cx="846" cy="580"/>
              </a:xfrm>
              <a:prstGeom prst="rect">
                <a:avLst/>
              </a:prstGeom>
              <a:noFill/>
            </p:spPr>
            <p:txBody>
              <a:bodyPr wrap="none" rtlCol="0">
                <a:spAutoFit/>
              </a:bodyPr>
              <a:lstStyle/>
              <a:p>
                <a:pPr algn="ctr"/>
                <a:r>
                  <a:rPr lang="en-US" altLang="zh-CN" spc="-15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11</a:t>
                </a:r>
                <a:r>
                  <a:rPr lang="zh-CN" altLang="en-US" spc="-15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月</a:t>
                </a:r>
              </a:p>
            </p:txBody>
          </p:sp>
          <p:sp>
            <p:nvSpPr>
              <p:cNvPr id="28" name="文本框 27"/>
              <p:cNvSpPr txBox="1"/>
              <p:nvPr/>
            </p:nvSpPr>
            <p:spPr>
              <a:xfrm>
                <a:off x="15110" y="5924"/>
                <a:ext cx="922" cy="580"/>
              </a:xfrm>
              <a:prstGeom prst="rect">
                <a:avLst/>
              </a:prstGeom>
              <a:noFill/>
            </p:spPr>
            <p:txBody>
              <a:bodyPr wrap="none" rtlCol="0">
                <a:spAutoFit/>
              </a:bodyPr>
              <a:lstStyle/>
              <a:p>
                <a:pPr algn="ctr"/>
                <a:r>
                  <a:rPr lang="en-US" altLang="zh-CN" spc="-15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12</a:t>
                </a:r>
                <a:r>
                  <a:rPr lang="zh-CN" altLang="en-US" spc="-15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月</a:t>
                </a:r>
              </a:p>
            </p:txBody>
          </p:sp>
        </p:grpSp>
      </p:grpSp>
      <p:sp>
        <p:nvSpPr>
          <p:cNvPr id="30" name="文本框 29"/>
          <p:cNvSpPr txBox="1"/>
          <p:nvPr/>
        </p:nvSpPr>
        <p:spPr>
          <a:xfrm>
            <a:off x="781050" y="4258310"/>
            <a:ext cx="10493375" cy="1938020"/>
          </a:xfrm>
          <a:prstGeom prst="rect">
            <a:avLst/>
          </a:prstGeom>
          <a:noFill/>
        </p:spPr>
        <p:txBody>
          <a:bodyPr wrap="square" rtlCol="0">
            <a:spAutoFit/>
          </a:bodyPr>
          <a:lstStyle/>
          <a:p>
            <a:pPr algn="l">
              <a:lnSpc>
                <a:spcPct val="200000"/>
              </a:lnSpc>
            </a:pPr>
            <a:r>
              <a:rPr kumimoji="1" lang="zh-CN" altLang="en-US" sz="2000"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校园招聘</a:t>
            </a:r>
            <a:r>
              <a:rPr kumimoji="1" lang="en-US" altLang="zh-CN" sz="2000"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TIPS</a:t>
            </a:r>
            <a:r>
              <a:rPr kumimoji="1" lang="zh-CN" altLang="en-US" sz="2000"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a:t>
            </a:r>
          </a:p>
          <a:p>
            <a:pPr algn="l">
              <a:lnSpc>
                <a:spcPct val="200000"/>
              </a:lnSpc>
            </a:pPr>
            <a:r>
              <a:rPr kumimoji="1" lang="zh-CN" altLang="en-US" sz="2000"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     秋招要比春招机会数多很多，同时秋招参加的招聘单位往往规模更大、质量更好，以世界</a:t>
            </a:r>
            <a:r>
              <a:rPr kumimoji="1" lang="en-US" altLang="zh-CN" sz="2000"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500</a:t>
            </a:r>
            <a:r>
              <a:rPr kumimoji="1" lang="zh-CN" altLang="en-US" sz="2000"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强及中大型国企央企为主要招聘方，招聘形式丰富多样，招聘渠道线上线下均有提供。</a:t>
            </a:r>
          </a:p>
        </p:txBody>
      </p:sp>
      <p:sp>
        <p:nvSpPr>
          <p:cNvPr id="31" name="Text Box 30"/>
          <p:cNvSpPr txBox="1"/>
          <p:nvPr/>
        </p:nvSpPr>
        <p:spPr>
          <a:xfrm>
            <a:off x="394335" y="320040"/>
            <a:ext cx="3052445"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1.3.1 </a:t>
            </a:r>
            <a:r>
              <a:rPr lang="zh-CN" altLang="en-US" sz="2000">
                <a:solidFill>
                  <a:schemeClr val="accent1"/>
                </a:solidFill>
                <a:effectLst>
                  <a:outerShdw blurRad="38100" dist="25400" dir="5400000" algn="ctr" rotWithShape="0">
                    <a:srgbClr val="6E747A">
                      <a:alpha val="43000"/>
                    </a:srgbClr>
                  </a:outerShdw>
                </a:effectLst>
              </a:rPr>
              <a:t>秋季校园招聘时间轴</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bldLst>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889268" y="1765166"/>
            <a:ext cx="2408935" cy="3374002"/>
            <a:chOff x="889268" y="1765166"/>
            <a:chExt cx="2408935" cy="3374002"/>
          </a:xfrm>
        </p:grpSpPr>
        <p:grpSp>
          <p:nvGrpSpPr>
            <p:cNvPr id="11" name="组合 10"/>
            <p:cNvGrpSpPr/>
            <p:nvPr/>
          </p:nvGrpSpPr>
          <p:grpSpPr>
            <a:xfrm>
              <a:off x="889268" y="1765166"/>
              <a:ext cx="2408935" cy="3374002"/>
              <a:chOff x="1206259" y="2030757"/>
              <a:chExt cx="2408935" cy="3374002"/>
            </a:xfrm>
          </p:grpSpPr>
          <p:sp>
            <p:nvSpPr>
              <p:cNvPr id="2" name="矩形: 对角圆角 1"/>
              <p:cNvSpPr/>
              <p:nvPr/>
            </p:nvSpPr>
            <p:spPr>
              <a:xfrm>
                <a:off x="1206259" y="2201334"/>
                <a:ext cx="2265074" cy="3203425"/>
              </a:xfrm>
              <a:prstGeom prst="round2Diag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75000"/>
                      <a:lumOff val="25000"/>
                    </a:schemeClr>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endParaRPr>
              </a:p>
            </p:txBody>
          </p:sp>
          <p:sp>
            <p:nvSpPr>
              <p:cNvPr id="10" name="矩形: 对角圆角 9"/>
              <p:cNvSpPr/>
              <p:nvPr/>
            </p:nvSpPr>
            <p:spPr>
              <a:xfrm>
                <a:off x="1350120" y="2030757"/>
                <a:ext cx="2265074" cy="3203425"/>
              </a:xfrm>
              <a:prstGeom prst="round2Diag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75000"/>
                      <a:lumOff val="25000"/>
                    </a:schemeClr>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endParaRPr>
              </a:p>
            </p:txBody>
          </p:sp>
        </p:grpSp>
        <p:grpSp>
          <p:nvGrpSpPr>
            <p:cNvPr id="3" name="组合 2"/>
            <p:cNvGrpSpPr/>
            <p:nvPr/>
          </p:nvGrpSpPr>
          <p:grpSpPr>
            <a:xfrm>
              <a:off x="1132350" y="2448909"/>
              <a:ext cx="2069332" cy="2412077"/>
              <a:chOff x="4627522" y="4540177"/>
              <a:chExt cx="2069332" cy="2412077"/>
            </a:xfrm>
          </p:grpSpPr>
          <p:sp>
            <p:nvSpPr>
              <p:cNvPr id="8" name="文本框"/>
              <p:cNvSpPr txBox="1"/>
              <p:nvPr/>
            </p:nvSpPr>
            <p:spPr>
              <a:xfrm>
                <a:off x="4627522" y="4540177"/>
                <a:ext cx="2069332" cy="460375"/>
              </a:xfrm>
              <a:prstGeom prst="rect">
                <a:avLst/>
              </a:prstGeom>
              <a:noFill/>
            </p:spPr>
            <p:txBody>
              <a:bodyPr wrap="square" rtlCol="0" anchor="ctr">
                <a:spAutoFit/>
              </a:bodyPr>
              <a:lstStyle/>
              <a:p>
                <a:pPr lvl="0" algn="ctr"/>
                <a:r>
                  <a:rPr lang="zh-CN" altLang="en-US" sz="24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UKIJ Qolyazma" pitchFamily="18" charset="0"/>
                    <a:sym typeface="字魂17号-萌趣果冻体" panose="02000000000000000000" pitchFamily="2" charset="-122"/>
                  </a:rPr>
                  <a:t>双保险价值</a:t>
                </a:r>
              </a:p>
            </p:txBody>
          </p:sp>
          <p:sp>
            <p:nvSpPr>
              <p:cNvPr id="9" name="文本框"/>
              <p:cNvSpPr txBox="1"/>
              <p:nvPr/>
            </p:nvSpPr>
            <p:spPr>
              <a:xfrm>
                <a:off x="4724042" y="4922159"/>
                <a:ext cx="1960347" cy="2030095"/>
              </a:xfrm>
              <a:prstGeom prst="rect">
                <a:avLst/>
              </a:prstGeom>
              <a:noFill/>
            </p:spPr>
            <p:txBody>
              <a:bodyPr wrap="square" rtlCol="0">
                <a:spAutoFit/>
              </a:bodyPr>
              <a:lstStyle/>
              <a:p>
                <a:pPr>
                  <a:lnSpc>
                    <a:spcPct val="150000"/>
                  </a:lnSpc>
                  <a:spcBef>
                    <a:spcPct val="0"/>
                  </a:spcBef>
                </a:pPr>
                <a:r>
                  <a:rPr lang="zh-CN" altLang="en-US" sz="1400" spc="120" dirty="0">
                    <a:solidFill>
                      <a:schemeClr val="tx1"/>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rPr>
                  <a:t>准确评估个人上岸成功几率，不盲从跟风。</a:t>
                </a:r>
              </a:p>
              <a:p>
                <a:pPr>
                  <a:lnSpc>
                    <a:spcPct val="150000"/>
                  </a:lnSpc>
                  <a:spcBef>
                    <a:spcPct val="0"/>
                  </a:spcBef>
                </a:pPr>
                <a:r>
                  <a:rPr lang="zh-CN" altLang="en-US" sz="1400" spc="120" dirty="0">
                    <a:solidFill>
                      <a:schemeClr val="tx1"/>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rPr>
                  <a:t>升学就业双保险如果能够提前准备，并不会影响升学考试的复习质量，没有坏处。</a:t>
                </a:r>
              </a:p>
            </p:txBody>
          </p:sp>
        </p:grpSp>
        <p:sp>
          <p:nvSpPr>
            <p:cNvPr id="14" name="文本框 13"/>
            <p:cNvSpPr txBox="1"/>
            <p:nvPr/>
          </p:nvSpPr>
          <p:spPr>
            <a:xfrm>
              <a:off x="1927912" y="1999894"/>
              <a:ext cx="449090" cy="523220"/>
            </a:xfrm>
            <a:prstGeom prst="rect">
              <a:avLst/>
            </a:prstGeom>
            <a:noFill/>
          </p:spPr>
          <p:txBody>
            <a:bodyPr wrap="square" rtlCol="0">
              <a:spAutoFit/>
            </a:bodyPr>
            <a:lstStyle/>
            <a:p>
              <a:pPr algn="dist"/>
              <a:r>
                <a:rPr lang="en-US" altLang="zh-CN" sz="28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rPr>
                <a:t>A</a:t>
              </a:r>
              <a:endParaRPr lang="zh-CN" altLang="en-US" sz="28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endParaRPr>
            </a:p>
          </p:txBody>
        </p:sp>
      </p:grpSp>
      <p:grpSp>
        <p:nvGrpSpPr>
          <p:cNvPr id="16" name="组合 15"/>
          <p:cNvGrpSpPr/>
          <p:nvPr/>
        </p:nvGrpSpPr>
        <p:grpSpPr>
          <a:xfrm>
            <a:off x="3523999" y="2298568"/>
            <a:ext cx="2418021" cy="3374002"/>
            <a:chOff x="1219468" y="1765166"/>
            <a:chExt cx="2418021" cy="3374002"/>
          </a:xfrm>
        </p:grpSpPr>
        <p:grpSp>
          <p:nvGrpSpPr>
            <p:cNvPr id="17" name="组合 16"/>
            <p:cNvGrpSpPr/>
            <p:nvPr/>
          </p:nvGrpSpPr>
          <p:grpSpPr>
            <a:xfrm>
              <a:off x="1219468" y="1765166"/>
              <a:ext cx="2408935" cy="3374002"/>
              <a:chOff x="1206259" y="2030757"/>
              <a:chExt cx="2408935" cy="3374002"/>
            </a:xfrm>
          </p:grpSpPr>
          <p:sp>
            <p:nvSpPr>
              <p:cNvPr id="23" name="矩形: 对角圆角 22"/>
              <p:cNvSpPr/>
              <p:nvPr/>
            </p:nvSpPr>
            <p:spPr>
              <a:xfrm>
                <a:off x="1206259" y="2201334"/>
                <a:ext cx="2265074" cy="3203425"/>
              </a:xfrm>
              <a:prstGeom prst="round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75000"/>
                      <a:lumOff val="25000"/>
                    </a:schemeClr>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endParaRPr>
              </a:p>
            </p:txBody>
          </p:sp>
          <p:sp>
            <p:nvSpPr>
              <p:cNvPr id="24" name="矩形: 对角圆角 23"/>
              <p:cNvSpPr/>
              <p:nvPr/>
            </p:nvSpPr>
            <p:spPr>
              <a:xfrm>
                <a:off x="1350120" y="2030757"/>
                <a:ext cx="2265074" cy="3203425"/>
              </a:xfrm>
              <a:prstGeom prst="round2Diag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75000"/>
                      <a:lumOff val="25000"/>
                    </a:schemeClr>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endParaRPr>
              </a:p>
            </p:txBody>
          </p:sp>
        </p:grpSp>
        <p:grpSp>
          <p:nvGrpSpPr>
            <p:cNvPr id="18" name="组合 17"/>
            <p:cNvGrpSpPr/>
            <p:nvPr/>
          </p:nvGrpSpPr>
          <p:grpSpPr>
            <a:xfrm>
              <a:off x="1342361" y="2414410"/>
              <a:ext cx="2295128" cy="2446576"/>
              <a:chOff x="4507333" y="4505678"/>
              <a:chExt cx="2295128" cy="2446576"/>
            </a:xfrm>
          </p:grpSpPr>
          <p:sp>
            <p:nvSpPr>
              <p:cNvPr id="21" name="文本框"/>
              <p:cNvSpPr txBox="1"/>
              <p:nvPr/>
            </p:nvSpPr>
            <p:spPr>
              <a:xfrm>
                <a:off x="4507333" y="4505678"/>
                <a:ext cx="2295128" cy="460375"/>
              </a:xfrm>
              <a:prstGeom prst="rect">
                <a:avLst/>
              </a:prstGeom>
              <a:noFill/>
            </p:spPr>
            <p:txBody>
              <a:bodyPr wrap="square" rtlCol="0" anchor="ctr">
                <a:spAutoFit/>
              </a:bodyPr>
              <a:lstStyle/>
              <a:p>
                <a:pPr lvl="0" algn="ctr"/>
                <a:r>
                  <a:rPr lang="zh-CN" altLang="en-US" sz="24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UKIJ Qolyazma" pitchFamily="18" charset="0"/>
                    <a:sym typeface="字魂17号-萌趣果冻体" panose="02000000000000000000" pitchFamily="2" charset="-122"/>
                  </a:rPr>
                  <a:t>前期准备</a:t>
                </a:r>
              </a:p>
            </p:txBody>
          </p:sp>
          <p:sp>
            <p:nvSpPr>
              <p:cNvPr id="22" name="文本框"/>
              <p:cNvSpPr txBox="1"/>
              <p:nvPr/>
            </p:nvSpPr>
            <p:spPr>
              <a:xfrm>
                <a:off x="4724042" y="4922159"/>
                <a:ext cx="1960347" cy="2030095"/>
              </a:xfrm>
              <a:prstGeom prst="rect">
                <a:avLst/>
              </a:prstGeom>
              <a:noFill/>
            </p:spPr>
            <p:txBody>
              <a:bodyPr wrap="square" rtlCol="0">
                <a:spAutoFit/>
              </a:bodyPr>
              <a:lstStyle/>
              <a:p>
                <a:pPr>
                  <a:lnSpc>
                    <a:spcPct val="150000"/>
                  </a:lnSpc>
                  <a:spcBef>
                    <a:spcPct val="0"/>
                  </a:spcBef>
                </a:pPr>
                <a:r>
                  <a:rPr lang="zh-CN" altLang="en-US" sz="1400" spc="120" dirty="0">
                    <a:solidFill>
                      <a:schemeClr val="tx1"/>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rPr>
                  <a:t>把握大三下学期及暑期时间，充分利用就业指导课程及暑期实习，提前准备好求职材料并学习提升面试技能。</a:t>
                </a:r>
              </a:p>
            </p:txBody>
          </p:sp>
        </p:grpSp>
        <p:sp>
          <p:nvSpPr>
            <p:cNvPr id="20" name="文本框 19"/>
            <p:cNvSpPr txBox="1"/>
            <p:nvPr/>
          </p:nvSpPr>
          <p:spPr>
            <a:xfrm>
              <a:off x="2258112" y="1999894"/>
              <a:ext cx="449090" cy="523220"/>
            </a:xfrm>
            <a:prstGeom prst="rect">
              <a:avLst/>
            </a:prstGeom>
            <a:noFill/>
          </p:spPr>
          <p:txBody>
            <a:bodyPr wrap="square" rtlCol="0">
              <a:spAutoFit/>
            </a:bodyPr>
            <a:lstStyle/>
            <a:p>
              <a:pPr algn="dist"/>
              <a:r>
                <a:rPr lang="en-US" altLang="zh-CN" sz="28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rPr>
                <a:t>B</a:t>
              </a:r>
              <a:endParaRPr lang="zh-CN" altLang="en-US" sz="28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endParaRPr>
            </a:p>
          </p:txBody>
        </p:sp>
      </p:grpSp>
      <p:grpSp>
        <p:nvGrpSpPr>
          <p:cNvPr id="25" name="组合 24"/>
          <p:cNvGrpSpPr/>
          <p:nvPr/>
        </p:nvGrpSpPr>
        <p:grpSpPr>
          <a:xfrm>
            <a:off x="6158730" y="1765166"/>
            <a:ext cx="2408935" cy="3374002"/>
            <a:chOff x="1219468" y="1765166"/>
            <a:chExt cx="2408935" cy="3374002"/>
          </a:xfrm>
        </p:grpSpPr>
        <p:grpSp>
          <p:nvGrpSpPr>
            <p:cNvPr id="26" name="组合 25"/>
            <p:cNvGrpSpPr/>
            <p:nvPr/>
          </p:nvGrpSpPr>
          <p:grpSpPr>
            <a:xfrm>
              <a:off x="1219468" y="1765166"/>
              <a:ext cx="2408935" cy="3374002"/>
              <a:chOff x="1206259" y="2030757"/>
              <a:chExt cx="2408935" cy="3374002"/>
            </a:xfrm>
          </p:grpSpPr>
          <p:sp>
            <p:nvSpPr>
              <p:cNvPr id="32" name="矩形: 对角圆角 31"/>
              <p:cNvSpPr/>
              <p:nvPr/>
            </p:nvSpPr>
            <p:spPr>
              <a:xfrm>
                <a:off x="1206259" y="2201334"/>
                <a:ext cx="2265074" cy="3203425"/>
              </a:xfrm>
              <a:prstGeom prst="round2Diag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75000"/>
                      <a:lumOff val="25000"/>
                    </a:schemeClr>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endParaRPr>
              </a:p>
            </p:txBody>
          </p:sp>
          <p:sp>
            <p:nvSpPr>
              <p:cNvPr id="33" name="矩形: 对角圆角 32"/>
              <p:cNvSpPr/>
              <p:nvPr/>
            </p:nvSpPr>
            <p:spPr>
              <a:xfrm>
                <a:off x="1350120" y="2030757"/>
                <a:ext cx="2265074" cy="3203425"/>
              </a:xfrm>
              <a:prstGeom prst="round2Diag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75000"/>
                      <a:lumOff val="25000"/>
                    </a:schemeClr>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endParaRPr>
              </a:p>
            </p:txBody>
          </p:sp>
        </p:grpSp>
        <p:grpSp>
          <p:nvGrpSpPr>
            <p:cNvPr id="27" name="组合 26"/>
            <p:cNvGrpSpPr/>
            <p:nvPr/>
          </p:nvGrpSpPr>
          <p:grpSpPr>
            <a:xfrm>
              <a:off x="1465725" y="2436844"/>
              <a:ext cx="2069333" cy="2424142"/>
              <a:chOff x="4630697" y="4528112"/>
              <a:chExt cx="2069333" cy="2424142"/>
            </a:xfrm>
          </p:grpSpPr>
          <p:sp>
            <p:nvSpPr>
              <p:cNvPr id="30" name="文本框"/>
              <p:cNvSpPr txBox="1"/>
              <p:nvPr/>
            </p:nvSpPr>
            <p:spPr>
              <a:xfrm>
                <a:off x="4630697" y="4528112"/>
                <a:ext cx="2069333" cy="460375"/>
              </a:xfrm>
              <a:prstGeom prst="rect">
                <a:avLst/>
              </a:prstGeom>
              <a:noFill/>
            </p:spPr>
            <p:txBody>
              <a:bodyPr wrap="square" rtlCol="0" anchor="ctr">
                <a:spAutoFit/>
              </a:bodyPr>
              <a:lstStyle/>
              <a:p>
                <a:pPr lvl="0" algn="ctr"/>
                <a:r>
                  <a:rPr lang="zh-CN" altLang="en-US" sz="24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UKIJ Qolyazma" pitchFamily="18" charset="0"/>
                    <a:sym typeface="字魂17号-萌趣果冻体" panose="02000000000000000000" pitchFamily="2" charset="-122"/>
                  </a:rPr>
                  <a:t>冲刺阶段</a:t>
                </a:r>
              </a:p>
            </p:txBody>
          </p:sp>
          <p:sp>
            <p:nvSpPr>
              <p:cNvPr id="31" name="文本框"/>
              <p:cNvSpPr txBox="1"/>
              <p:nvPr/>
            </p:nvSpPr>
            <p:spPr>
              <a:xfrm>
                <a:off x="4724042" y="4922159"/>
                <a:ext cx="1960347" cy="2030095"/>
              </a:xfrm>
              <a:prstGeom prst="rect">
                <a:avLst/>
              </a:prstGeom>
              <a:noFill/>
            </p:spPr>
            <p:txBody>
              <a:bodyPr wrap="square" rtlCol="0">
                <a:spAutoFit/>
              </a:bodyPr>
              <a:lstStyle/>
              <a:p>
                <a:pPr>
                  <a:lnSpc>
                    <a:spcPct val="150000"/>
                  </a:lnSpc>
                  <a:spcBef>
                    <a:spcPct val="0"/>
                  </a:spcBef>
                </a:pPr>
                <a:r>
                  <a:rPr lang="zh-CN" altLang="en-US" sz="1400" spc="120" dirty="0">
                    <a:solidFill>
                      <a:schemeClr val="tx1"/>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rPr>
                  <a:t>备考冲刺阶段，利用提前准备好的求职材料，抽出小部分空闲时间经历，参与感受秋招过程，轻松心态获得保底</a:t>
                </a:r>
                <a:r>
                  <a:rPr lang="en-US" altLang="zh-CN" sz="1400" spc="120" dirty="0">
                    <a:solidFill>
                      <a:schemeClr val="tx1"/>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rPr>
                  <a:t>Offer</a:t>
                </a:r>
                <a:r>
                  <a:rPr lang="zh-CN" altLang="en-US" sz="1400" spc="120" dirty="0">
                    <a:solidFill>
                      <a:schemeClr val="tx1"/>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rPr>
                  <a:t>。</a:t>
                </a:r>
              </a:p>
            </p:txBody>
          </p:sp>
        </p:grpSp>
        <p:sp>
          <p:nvSpPr>
            <p:cNvPr id="29" name="文本框 28"/>
            <p:cNvSpPr txBox="1"/>
            <p:nvPr/>
          </p:nvSpPr>
          <p:spPr>
            <a:xfrm>
              <a:off x="2258112" y="1999894"/>
              <a:ext cx="449090" cy="523220"/>
            </a:xfrm>
            <a:prstGeom prst="rect">
              <a:avLst/>
            </a:prstGeom>
            <a:noFill/>
          </p:spPr>
          <p:txBody>
            <a:bodyPr wrap="square" rtlCol="0">
              <a:spAutoFit/>
            </a:bodyPr>
            <a:lstStyle/>
            <a:p>
              <a:pPr algn="dist"/>
              <a:r>
                <a:rPr lang="en-US" altLang="zh-CN" sz="28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rPr>
                <a:t>C</a:t>
              </a:r>
              <a:endParaRPr lang="zh-CN" altLang="en-US" sz="28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endParaRPr>
            </a:p>
          </p:txBody>
        </p:sp>
      </p:grpSp>
      <p:grpSp>
        <p:nvGrpSpPr>
          <p:cNvPr id="34" name="组合 33"/>
          <p:cNvGrpSpPr/>
          <p:nvPr/>
        </p:nvGrpSpPr>
        <p:grpSpPr>
          <a:xfrm>
            <a:off x="8793462" y="2298568"/>
            <a:ext cx="2408935" cy="3374002"/>
            <a:chOff x="1219468" y="1765166"/>
            <a:chExt cx="2408935" cy="3374002"/>
          </a:xfrm>
        </p:grpSpPr>
        <p:grpSp>
          <p:nvGrpSpPr>
            <p:cNvPr id="35" name="组合 34"/>
            <p:cNvGrpSpPr/>
            <p:nvPr/>
          </p:nvGrpSpPr>
          <p:grpSpPr>
            <a:xfrm>
              <a:off x="1219468" y="1765166"/>
              <a:ext cx="2408935" cy="3374002"/>
              <a:chOff x="1206259" y="2030757"/>
              <a:chExt cx="2408935" cy="3374002"/>
            </a:xfrm>
          </p:grpSpPr>
          <p:sp>
            <p:nvSpPr>
              <p:cNvPr id="41" name="矩形: 对角圆角 40"/>
              <p:cNvSpPr/>
              <p:nvPr/>
            </p:nvSpPr>
            <p:spPr>
              <a:xfrm>
                <a:off x="1206259" y="2201334"/>
                <a:ext cx="2265074" cy="3203425"/>
              </a:xfrm>
              <a:prstGeom prst="round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75000"/>
                      <a:lumOff val="25000"/>
                    </a:schemeClr>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endParaRPr>
              </a:p>
            </p:txBody>
          </p:sp>
          <p:sp>
            <p:nvSpPr>
              <p:cNvPr id="42" name="矩形: 对角圆角 41"/>
              <p:cNvSpPr/>
              <p:nvPr/>
            </p:nvSpPr>
            <p:spPr>
              <a:xfrm>
                <a:off x="1350120" y="2030757"/>
                <a:ext cx="2265074" cy="3203425"/>
              </a:xfrm>
              <a:prstGeom prst="round2Diag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75000"/>
                      <a:lumOff val="25000"/>
                    </a:schemeClr>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endParaRPr>
              </a:p>
            </p:txBody>
          </p:sp>
        </p:grpSp>
        <p:grpSp>
          <p:nvGrpSpPr>
            <p:cNvPr id="36" name="组合 35"/>
            <p:cNvGrpSpPr/>
            <p:nvPr/>
          </p:nvGrpSpPr>
          <p:grpSpPr>
            <a:xfrm>
              <a:off x="1386350" y="2448909"/>
              <a:ext cx="2213194" cy="2412077"/>
              <a:chOff x="4551322" y="4540177"/>
              <a:chExt cx="2213194" cy="2412077"/>
            </a:xfrm>
          </p:grpSpPr>
          <p:sp>
            <p:nvSpPr>
              <p:cNvPr id="39" name="文本框"/>
              <p:cNvSpPr txBox="1"/>
              <p:nvPr/>
            </p:nvSpPr>
            <p:spPr>
              <a:xfrm>
                <a:off x="4551322" y="4540177"/>
                <a:ext cx="2213194" cy="460375"/>
              </a:xfrm>
              <a:prstGeom prst="rect">
                <a:avLst/>
              </a:prstGeom>
              <a:noFill/>
            </p:spPr>
            <p:txBody>
              <a:bodyPr wrap="square" rtlCol="0" anchor="ctr">
                <a:spAutoFit/>
              </a:bodyPr>
              <a:lstStyle/>
              <a:p>
                <a:pPr lvl="0" algn="ctr"/>
                <a:r>
                  <a:rPr lang="zh-CN" altLang="en-US" sz="24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UKIJ Qolyazma" pitchFamily="18" charset="0"/>
                    <a:sym typeface="字魂17号-萌趣果冻体" panose="02000000000000000000" pitchFamily="2" charset="-122"/>
                  </a:rPr>
                  <a:t>考后行动</a:t>
                </a:r>
              </a:p>
            </p:txBody>
          </p:sp>
          <p:sp>
            <p:nvSpPr>
              <p:cNvPr id="40" name="文本框"/>
              <p:cNvSpPr txBox="1"/>
              <p:nvPr/>
            </p:nvSpPr>
            <p:spPr>
              <a:xfrm>
                <a:off x="4724042" y="4922159"/>
                <a:ext cx="1960347" cy="2030095"/>
              </a:xfrm>
              <a:prstGeom prst="rect">
                <a:avLst/>
              </a:prstGeom>
              <a:noFill/>
            </p:spPr>
            <p:txBody>
              <a:bodyPr wrap="square" rtlCol="0">
                <a:spAutoFit/>
              </a:bodyPr>
              <a:lstStyle/>
              <a:p>
                <a:pPr>
                  <a:lnSpc>
                    <a:spcPct val="150000"/>
                  </a:lnSpc>
                  <a:spcBef>
                    <a:spcPct val="0"/>
                  </a:spcBef>
                </a:pPr>
                <a:r>
                  <a:rPr lang="zh-CN" altLang="en-US" sz="1400" spc="120" dirty="0">
                    <a:solidFill>
                      <a:schemeClr val="tx1"/>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rPr>
                  <a:t>考研结束后评估考试情况，充分利用秋招补录及寒假实习机会，进行校招求职冲刺，注意，此时前期的求职准备越发关键。</a:t>
                </a:r>
              </a:p>
            </p:txBody>
          </p:sp>
        </p:grpSp>
        <p:sp>
          <p:nvSpPr>
            <p:cNvPr id="38" name="文本框 37"/>
            <p:cNvSpPr txBox="1"/>
            <p:nvPr/>
          </p:nvSpPr>
          <p:spPr>
            <a:xfrm>
              <a:off x="2258112" y="1999894"/>
              <a:ext cx="449090" cy="523220"/>
            </a:xfrm>
            <a:prstGeom prst="rect">
              <a:avLst/>
            </a:prstGeom>
            <a:noFill/>
          </p:spPr>
          <p:txBody>
            <a:bodyPr wrap="square" rtlCol="0">
              <a:spAutoFit/>
            </a:bodyPr>
            <a:lstStyle/>
            <a:p>
              <a:pPr algn="dist"/>
              <a:r>
                <a:rPr lang="en-US" altLang="zh-CN" sz="28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rPr>
                <a:t>D</a:t>
              </a:r>
              <a:endParaRPr lang="zh-CN" altLang="en-US" sz="2800"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endParaRPr>
            </a:p>
          </p:txBody>
        </p:sp>
      </p:grpSp>
      <p:sp>
        <p:nvSpPr>
          <p:cNvPr id="4" name="Text Box 3"/>
          <p:cNvSpPr txBox="1"/>
          <p:nvPr/>
        </p:nvSpPr>
        <p:spPr>
          <a:xfrm>
            <a:off x="431165" y="320040"/>
            <a:ext cx="2722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1.3.2 </a:t>
            </a:r>
            <a:r>
              <a:rPr lang="zh-CN" altLang="en-US" sz="2000">
                <a:solidFill>
                  <a:schemeClr val="accent1"/>
                </a:solidFill>
                <a:effectLst>
                  <a:outerShdw blurRad="38100" dist="25400" dir="5400000" algn="ctr" rotWithShape="0">
                    <a:srgbClr val="6E747A">
                      <a:alpha val="43000"/>
                    </a:srgbClr>
                  </a:outerShdw>
                </a:effectLst>
              </a:rPr>
              <a:t>双保险策略要点</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70"/>
          <p:cNvSpPr/>
          <p:nvPr/>
        </p:nvSpPr>
        <p:spPr>
          <a:xfrm>
            <a:off x="8814278" y="523875"/>
            <a:ext cx="3377723" cy="6334125"/>
          </a:xfrm>
          <a:custGeom>
            <a:avLst/>
            <a:gdLst>
              <a:gd name="connsiteX0" fmla="*/ 3263559 w 3263559"/>
              <a:gd name="connsiteY0" fmla="*/ 0 h 6120037"/>
              <a:gd name="connsiteX1" fmla="*/ 3263559 w 3263559"/>
              <a:gd name="connsiteY1" fmla="*/ 6120037 h 6120037"/>
              <a:gd name="connsiteX2" fmla="*/ 47815 w 3263559"/>
              <a:gd name="connsiteY2" fmla="*/ 6120037 h 6120037"/>
              <a:gd name="connsiteX3" fmla="*/ 31246 w 3263559"/>
              <a:gd name="connsiteY3" fmla="*/ 5989642 h 6120037"/>
              <a:gd name="connsiteX4" fmla="*/ 0 w 3263559"/>
              <a:gd name="connsiteY4" fmla="*/ 5370863 h 6120037"/>
              <a:gd name="connsiteX5" fmla="*/ 3167244 w 3263559"/>
              <a:gd name="connsiteY5" fmla="*/ 49330 h 6120037"/>
              <a:gd name="connsiteX6" fmla="*/ 3263559 w 3263559"/>
              <a:gd name="connsiteY6" fmla="*/ 0 h 612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3559" h="6120037">
                <a:moveTo>
                  <a:pt x="3263559" y="0"/>
                </a:moveTo>
                <a:lnTo>
                  <a:pt x="3263559" y="6120037"/>
                </a:lnTo>
                <a:lnTo>
                  <a:pt x="47815" y="6120037"/>
                </a:lnTo>
                <a:lnTo>
                  <a:pt x="31246" y="5989642"/>
                </a:lnTo>
                <a:cubicBezTo>
                  <a:pt x="10584" y="5786192"/>
                  <a:pt x="0" y="5579764"/>
                  <a:pt x="0" y="5370863"/>
                </a:cubicBezTo>
                <a:cubicBezTo>
                  <a:pt x="0" y="3072954"/>
                  <a:pt x="1280691" y="1074167"/>
                  <a:pt x="3167244" y="49330"/>
                </a:cubicBezTo>
                <a:lnTo>
                  <a:pt x="3263559" y="0"/>
                </a:lnTo>
                <a:close/>
              </a:path>
            </a:pathLst>
          </a:custGeom>
          <a:solidFill>
            <a:srgbClr val="CDE3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8" name="Straight Connector 4"/>
          <p:cNvCxnSpPr/>
          <p:nvPr/>
        </p:nvCxnSpPr>
        <p:spPr>
          <a:xfrm>
            <a:off x="2647950" y="523875"/>
            <a:ext cx="8782050" cy="0"/>
          </a:xfrm>
          <a:prstGeom prst="line">
            <a:avLst/>
          </a:prstGeom>
          <a:ln>
            <a:solidFill>
              <a:srgbClr val="191410"/>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302260" y="312420"/>
            <a:ext cx="2174240" cy="398780"/>
          </a:xfrm>
          <a:prstGeom prst="rect">
            <a:avLst/>
          </a:prstGeom>
          <a:noFill/>
        </p:spPr>
        <p:txBody>
          <a:bodyPr wrap="square" rtlCol="0">
            <a:spAutoFit/>
          </a:bodyPr>
          <a:lstStyle/>
          <a:p>
            <a:pPr algn="dist" fontAlgn="auto"/>
            <a:r>
              <a:rPr lang="zh-CN" altLang="en-US" sz="2000" noProof="1">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课程回顾</a:t>
            </a:r>
          </a:p>
        </p:txBody>
      </p:sp>
      <p:sp>
        <p:nvSpPr>
          <p:cNvPr id="24" name="Rectangle: Rounded Corners 5"/>
          <p:cNvSpPr/>
          <p:nvPr/>
        </p:nvSpPr>
        <p:spPr>
          <a:xfrm>
            <a:off x="1011310" y="2432993"/>
            <a:ext cx="2776478" cy="658718"/>
          </a:xfrm>
          <a:prstGeom prst="roundRect">
            <a:avLst>
              <a:gd name="adj" fmla="val 50000"/>
            </a:avLst>
          </a:prstGeom>
          <a:solidFill>
            <a:schemeClr val="accent1"/>
          </a:solidFill>
          <a:ln w="12700" cap="flat" cmpd="sng" algn="ctr">
            <a:noFill/>
            <a:prstDash val="solid"/>
            <a:miter lim="800000"/>
          </a:ln>
          <a:effectLst>
            <a:outerShdw blurRad="279400" dist="38100" dir="2700000" algn="tl" rotWithShape="0">
              <a:prstClr val="black">
                <a:alpha val="16000"/>
              </a:prstClr>
            </a:outerShdw>
          </a:effectLst>
        </p:spPr>
        <p:txBody>
          <a:bodyPr lIns="1800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 </a:t>
            </a:r>
            <a:endParaRPr kumimoji="0" lang="id-ID" sz="2400" b="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5" name="Oval 27"/>
          <p:cNvSpPr/>
          <p:nvPr/>
        </p:nvSpPr>
        <p:spPr>
          <a:xfrm>
            <a:off x="3261725" y="2565648"/>
            <a:ext cx="393408" cy="393408"/>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26" name="Straight Arrow Connector 35"/>
          <p:cNvCxnSpPr/>
          <p:nvPr/>
        </p:nvCxnSpPr>
        <p:spPr>
          <a:xfrm>
            <a:off x="3350417" y="2762352"/>
            <a:ext cx="216024" cy="0"/>
          </a:xfrm>
          <a:prstGeom prst="straightConnector1">
            <a:avLst/>
          </a:prstGeom>
          <a:noFill/>
          <a:ln w="6350" cap="flat" cmpd="sng" algn="ctr">
            <a:solidFill>
              <a:sysClr val="window" lastClr="FFFFFF"/>
            </a:solidFill>
            <a:prstDash val="solid"/>
            <a:miter lim="800000"/>
            <a:tailEnd type="arrow" w="sm" len="sm"/>
          </a:ln>
          <a:effectLst/>
        </p:spPr>
      </p:cxnSp>
      <p:sp>
        <p:nvSpPr>
          <p:cNvPr id="27" name="文本框 26"/>
          <p:cNvSpPr txBox="1"/>
          <p:nvPr/>
        </p:nvSpPr>
        <p:spPr>
          <a:xfrm>
            <a:off x="1408070" y="2562297"/>
            <a:ext cx="1721000" cy="398780"/>
          </a:xfrm>
          <a:prstGeom prst="rect">
            <a:avLst/>
          </a:prstGeom>
          <a:noFill/>
        </p:spPr>
        <p:txBody>
          <a:bodyPr wrap="square" rtlCol="0">
            <a:spAutoFit/>
          </a:bodyPr>
          <a:lstStyle/>
          <a:p>
            <a:pPr algn="ctr"/>
            <a:r>
              <a:rPr lang="en-US" altLang="zh-CN" sz="20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01</a:t>
            </a:r>
          </a:p>
        </p:txBody>
      </p:sp>
      <p:sp>
        <p:nvSpPr>
          <p:cNvPr id="28" name="Rectangle: Rounded Corners 5"/>
          <p:cNvSpPr/>
          <p:nvPr/>
        </p:nvSpPr>
        <p:spPr>
          <a:xfrm>
            <a:off x="1011310" y="4229227"/>
            <a:ext cx="2776478" cy="658718"/>
          </a:xfrm>
          <a:prstGeom prst="roundRect">
            <a:avLst>
              <a:gd name="adj" fmla="val 50000"/>
            </a:avLst>
          </a:prstGeom>
          <a:solidFill>
            <a:schemeClr val="accent2"/>
          </a:solidFill>
          <a:ln w="12700" cap="flat" cmpd="sng" algn="ctr">
            <a:noFill/>
            <a:prstDash val="solid"/>
            <a:miter lim="800000"/>
          </a:ln>
          <a:effectLst>
            <a:outerShdw blurRad="279400" dist="38100" dir="2700000" algn="tl" rotWithShape="0">
              <a:prstClr val="black">
                <a:alpha val="16000"/>
              </a:prstClr>
            </a:outerShdw>
          </a:effectLst>
        </p:spPr>
        <p:txBody>
          <a:bodyPr lIns="1800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 </a:t>
            </a:r>
            <a:endParaRPr kumimoji="0" lang="id-ID" sz="2400" b="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9" name="Oval 27"/>
          <p:cNvSpPr/>
          <p:nvPr/>
        </p:nvSpPr>
        <p:spPr>
          <a:xfrm>
            <a:off x="3261725" y="4361882"/>
            <a:ext cx="393408" cy="393408"/>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30" name="Straight Arrow Connector 35"/>
          <p:cNvCxnSpPr/>
          <p:nvPr/>
        </p:nvCxnSpPr>
        <p:spPr>
          <a:xfrm>
            <a:off x="3350417" y="4558586"/>
            <a:ext cx="216024" cy="0"/>
          </a:xfrm>
          <a:prstGeom prst="straightConnector1">
            <a:avLst/>
          </a:prstGeom>
          <a:noFill/>
          <a:ln w="6350" cap="flat" cmpd="sng" algn="ctr">
            <a:solidFill>
              <a:sysClr val="window" lastClr="FFFFFF"/>
            </a:solidFill>
            <a:prstDash val="solid"/>
            <a:miter lim="800000"/>
            <a:tailEnd type="arrow" w="sm" len="sm"/>
          </a:ln>
          <a:effectLst/>
        </p:spPr>
      </p:cxnSp>
      <p:sp>
        <p:nvSpPr>
          <p:cNvPr id="31" name="文本框 30"/>
          <p:cNvSpPr txBox="1"/>
          <p:nvPr/>
        </p:nvSpPr>
        <p:spPr>
          <a:xfrm>
            <a:off x="1408070" y="4358531"/>
            <a:ext cx="1721000" cy="398780"/>
          </a:xfrm>
          <a:prstGeom prst="rect">
            <a:avLst/>
          </a:prstGeom>
          <a:noFill/>
        </p:spPr>
        <p:txBody>
          <a:bodyPr wrap="square" rtlCol="0">
            <a:spAutoFit/>
          </a:bodyPr>
          <a:lstStyle/>
          <a:p>
            <a:pPr algn="ctr"/>
            <a:r>
              <a:rPr lang="en-US" altLang="zh-CN" sz="20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02</a:t>
            </a:r>
          </a:p>
        </p:txBody>
      </p:sp>
      <p:sp>
        <p:nvSpPr>
          <p:cNvPr id="36" name="Rectangle: Rounded Corners 5"/>
          <p:cNvSpPr/>
          <p:nvPr/>
        </p:nvSpPr>
        <p:spPr>
          <a:xfrm>
            <a:off x="5026248" y="2493930"/>
            <a:ext cx="2776478" cy="658718"/>
          </a:xfrm>
          <a:prstGeom prst="roundRect">
            <a:avLst>
              <a:gd name="adj" fmla="val 50000"/>
            </a:avLst>
          </a:prstGeom>
          <a:solidFill>
            <a:schemeClr val="accent2"/>
          </a:solidFill>
          <a:ln w="12700" cap="flat" cmpd="sng" algn="ctr">
            <a:noFill/>
            <a:prstDash val="solid"/>
            <a:miter lim="800000"/>
          </a:ln>
          <a:effectLst>
            <a:outerShdw blurRad="279400" dist="38100" dir="2700000" algn="tl" rotWithShape="0">
              <a:prstClr val="black">
                <a:alpha val="16000"/>
              </a:prstClr>
            </a:outerShdw>
          </a:effectLst>
        </p:spPr>
        <p:txBody>
          <a:bodyPr lIns="1800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 </a:t>
            </a:r>
            <a:endParaRPr kumimoji="0" lang="id-ID" sz="2400" b="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7" name="Oval 27"/>
          <p:cNvSpPr/>
          <p:nvPr/>
        </p:nvSpPr>
        <p:spPr>
          <a:xfrm>
            <a:off x="7276663" y="2626585"/>
            <a:ext cx="393408" cy="393408"/>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38" name="Straight Arrow Connector 35"/>
          <p:cNvCxnSpPr/>
          <p:nvPr/>
        </p:nvCxnSpPr>
        <p:spPr>
          <a:xfrm>
            <a:off x="7365355" y="2823289"/>
            <a:ext cx="216024" cy="0"/>
          </a:xfrm>
          <a:prstGeom prst="straightConnector1">
            <a:avLst/>
          </a:prstGeom>
          <a:noFill/>
          <a:ln w="6350" cap="flat" cmpd="sng" algn="ctr">
            <a:solidFill>
              <a:sysClr val="window" lastClr="FFFFFF"/>
            </a:solidFill>
            <a:prstDash val="solid"/>
            <a:miter lim="800000"/>
            <a:tailEnd type="arrow" w="sm" len="sm"/>
          </a:ln>
          <a:effectLst/>
        </p:spPr>
      </p:cxnSp>
      <p:sp>
        <p:nvSpPr>
          <p:cNvPr id="39" name="文本框 38"/>
          <p:cNvSpPr txBox="1"/>
          <p:nvPr/>
        </p:nvSpPr>
        <p:spPr>
          <a:xfrm>
            <a:off x="5423008" y="2623234"/>
            <a:ext cx="1721000" cy="398780"/>
          </a:xfrm>
          <a:prstGeom prst="rect">
            <a:avLst/>
          </a:prstGeom>
          <a:noFill/>
        </p:spPr>
        <p:txBody>
          <a:bodyPr wrap="square" rtlCol="0">
            <a:spAutoFit/>
          </a:bodyPr>
          <a:lstStyle/>
          <a:p>
            <a:pPr algn="ctr"/>
            <a:r>
              <a:rPr lang="en-US" altLang="zh-CN" sz="20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03</a:t>
            </a:r>
            <a:endParaRPr lang="zh-CN" altLang="en-US" sz="20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0071" y="769370"/>
            <a:ext cx="4831043" cy="5843133"/>
          </a:xfrm>
          <a:prstGeom prst="rect">
            <a:avLst/>
          </a:prstGeom>
        </p:spPr>
      </p:pic>
      <p:sp>
        <p:nvSpPr>
          <p:cNvPr id="32" name="文本框 31"/>
          <p:cNvSpPr txBox="1"/>
          <p:nvPr/>
        </p:nvSpPr>
        <p:spPr>
          <a:xfrm>
            <a:off x="1083945" y="3416935"/>
            <a:ext cx="3051810" cy="583565"/>
          </a:xfrm>
          <a:prstGeom prst="rect">
            <a:avLst/>
          </a:prstGeom>
          <a:noFill/>
        </p:spPr>
        <p:txBody>
          <a:bodyPr wrap="square" rtlCol="0">
            <a:spAutoFit/>
          </a:bodyPr>
          <a:lstStyle/>
          <a:p>
            <a:pPr algn="dist"/>
            <a:r>
              <a:rPr lang="zh-CN" altLang="en-US" sz="3200" b="1"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就业大趋势</a:t>
            </a:r>
          </a:p>
        </p:txBody>
      </p:sp>
      <p:sp>
        <p:nvSpPr>
          <p:cNvPr id="44" name="文本框 43"/>
          <p:cNvSpPr txBox="1"/>
          <p:nvPr/>
        </p:nvSpPr>
        <p:spPr>
          <a:xfrm>
            <a:off x="5116195" y="3466465"/>
            <a:ext cx="3052445" cy="583565"/>
          </a:xfrm>
          <a:prstGeom prst="rect">
            <a:avLst/>
          </a:prstGeom>
          <a:noFill/>
        </p:spPr>
        <p:txBody>
          <a:bodyPr wrap="square" rtlCol="0">
            <a:spAutoFit/>
          </a:bodyPr>
          <a:lstStyle/>
          <a:p>
            <a:pPr algn="dist"/>
            <a:r>
              <a:rPr lang="zh-CN" altLang="en-US" sz="32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校园招聘时间轴</a:t>
            </a:r>
          </a:p>
        </p:txBody>
      </p:sp>
      <p:sp>
        <p:nvSpPr>
          <p:cNvPr id="46" name="文本框 45"/>
          <p:cNvSpPr txBox="1"/>
          <p:nvPr/>
        </p:nvSpPr>
        <p:spPr>
          <a:xfrm>
            <a:off x="1042035" y="5178425"/>
            <a:ext cx="3784600" cy="583565"/>
          </a:xfrm>
          <a:prstGeom prst="rect">
            <a:avLst/>
          </a:prstGeom>
          <a:noFill/>
        </p:spPr>
        <p:txBody>
          <a:bodyPr wrap="square" rtlCol="0">
            <a:spAutoFit/>
          </a:bodyPr>
          <a:lstStyle/>
          <a:p>
            <a:pPr algn="dist"/>
            <a:r>
              <a:rPr lang="zh-CN" altLang="en-US" sz="3200" b="1">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学长们的就业报告</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bldLst>
      <p:bldP spid="21" grpId="0"/>
      <p:bldP spid="24" grpId="0" bldLvl="0" animBg="1"/>
      <p:bldP spid="25" grpId="0" bldLvl="0" animBg="1"/>
      <p:bldP spid="27" grpId="0"/>
      <p:bldP spid="28" grpId="0" bldLvl="0" animBg="1"/>
      <p:bldP spid="29" grpId="0" bldLvl="0" animBg="1"/>
      <p:bldP spid="31" grpId="0"/>
      <p:bldP spid="36" grpId="0" bldLvl="0" animBg="1"/>
      <p:bldP spid="37" grpId="0" bldLvl="0" animBg="1"/>
      <p:bldP spid="39" grpId="0"/>
      <p:bldP spid="32" grpId="0"/>
      <p:bldP spid="44" grpId="0"/>
      <p:bldP spid="4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ers/apple/Desktop/WechatIMG244.pngWechatIMG244"/>
          <p:cNvPicPr>
            <a:picLocks noChangeAspect="1"/>
          </p:cNvPicPr>
          <p:nvPr/>
        </p:nvPicPr>
        <p:blipFill>
          <a:blip r:embed="rId2"/>
          <a:srcRect/>
          <a:stretch>
            <a:fillRect/>
          </a:stretch>
        </p:blipFill>
        <p:spPr>
          <a:xfrm>
            <a:off x="303530" y="249555"/>
            <a:ext cx="2806700" cy="772795"/>
          </a:xfrm>
          <a:prstGeom prst="rect">
            <a:avLst/>
          </a:prstGeom>
        </p:spPr>
      </p:pic>
      <p:sp>
        <p:nvSpPr>
          <p:cNvPr id="3" name="文本框 46"/>
          <p:cNvSpPr txBox="1"/>
          <p:nvPr/>
        </p:nvSpPr>
        <p:spPr>
          <a:xfrm>
            <a:off x="1818640" y="2063115"/>
            <a:ext cx="8246745" cy="2584450"/>
          </a:xfrm>
          <a:prstGeom prst="rect">
            <a:avLst/>
          </a:prstGeom>
          <a:noFill/>
        </p:spPr>
        <p:txBody>
          <a:bodyPr wrap="square" rtlCol="0">
            <a:spAutoFit/>
          </a:bodyPr>
          <a:lstStyle/>
          <a:p>
            <a:pPr algn="ctr">
              <a:lnSpc>
                <a:spcPct val="150000"/>
              </a:lnSpc>
            </a:pPr>
            <a:r>
              <a:rPr lang="zh-CN" altLang="en-US" sz="5400" b="1" dirty="0">
                <a:solidFill>
                  <a:srgbClr val="3F4358"/>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第二章《就业指导概述</a:t>
            </a:r>
            <a:r>
              <a:rPr lang="en-US" altLang="zh-CN" sz="5400" b="1" dirty="0">
                <a:solidFill>
                  <a:srgbClr val="3F4358"/>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2</a:t>
            </a:r>
            <a:r>
              <a:rPr lang="zh-CN" altLang="en-US" sz="5400" b="1" dirty="0">
                <a:solidFill>
                  <a:srgbClr val="3F4358"/>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p>
          <a:p>
            <a:pPr algn="ctr">
              <a:lnSpc>
                <a:spcPct val="150000"/>
              </a:lnSpc>
            </a:pPr>
            <a:r>
              <a:rPr lang="zh-CN" altLang="en-US" sz="5400" b="1" dirty="0">
                <a:solidFill>
                  <a:srgbClr val="3F4358"/>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就业信息搜索</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文本框 8"/>
          <p:cNvSpPr txBox="1"/>
          <p:nvPr userDrawn="1">
            <p:custDataLst>
              <p:tags r:id="rId1"/>
            </p:custDataLst>
          </p:nvPr>
        </p:nvSpPr>
        <p:spPr>
          <a:xfrm>
            <a:off x="4488180" y="481330"/>
            <a:ext cx="3206115" cy="521970"/>
          </a:xfrm>
          <a:prstGeom prst="rect">
            <a:avLst/>
          </a:prstGeom>
          <a:noFill/>
        </p:spPr>
        <p:txBody>
          <a:bodyPr wrap="square" rtlCol="0">
            <a:spAutoFit/>
          </a:bodyPr>
          <a:lstStyle/>
          <a:p>
            <a:r>
              <a:rPr lang="zh-CN" altLang="en-US" sz="2800" spc="600" dirty="0">
                <a:solidFill>
                  <a:srgbClr val="224477"/>
                </a:solidFill>
                <a:latin typeface="思源黑体 Bold" panose="020B0800000000000000" pitchFamily="34" charset="-122"/>
                <a:ea typeface="思源黑体 Bold" panose="020B0800000000000000" pitchFamily="34" charset="-122"/>
              </a:rPr>
              <a:t>课程学习路线图</a:t>
            </a:r>
          </a:p>
        </p:txBody>
      </p:sp>
      <p:cxnSp>
        <p:nvCxnSpPr>
          <p:cNvPr id="14" name="直接连接符 13"/>
          <p:cNvCxnSpPr/>
          <p:nvPr userDrawn="1"/>
        </p:nvCxnSpPr>
        <p:spPr>
          <a:xfrm>
            <a:off x="2636365" y="742676"/>
            <a:ext cx="1800000" cy="0"/>
          </a:xfrm>
          <a:prstGeom prst="line">
            <a:avLst/>
          </a:prstGeom>
          <a:ln w="28575">
            <a:solidFill>
              <a:srgbClr val="224477"/>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7694080" y="742676"/>
            <a:ext cx="1800000" cy="0"/>
          </a:xfrm>
          <a:prstGeom prst="line">
            <a:avLst/>
          </a:prstGeom>
          <a:ln w="28575">
            <a:solidFill>
              <a:srgbClr val="224477"/>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320675" y="3524885"/>
            <a:ext cx="11503025" cy="437515"/>
            <a:chOff x="534438" y="3368953"/>
            <a:chExt cx="10944224" cy="438144"/>
          </a:xfrm>
          <a:solidFill>
            <a:srgbClr val="224477"/>
          </a:solidFill>
        </p:grpSpPr>
        <p:sp>
          <p:nvSpPr>
            <p:cNvPr id="63" name="矩形 62"/>
            <p:cNvSpPr/>
            <p:nvPr/>
          </p:nvSpPr>
          <p:spPr>
            <a:xfrm>
              <a:off x="11049789" y="3503489"/>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a:solidFill>
                  <a:prstClr val="white"/>
                </a:solidFill>
                <a:cs typeface="+mn-ea"/>
                <a:sym typeface="+mn-lt"/>
              </a:endParaRPr>
            </a:p>
          </p:txBody>
        </p:sp>
        <p:grpSp>
          <p:nvGrpSpPr>
            <p:cNvPr id="64" name="组合 63"/>
            <p:cNvGrpSpPr/>
            <p:nvPr/>
          </p:nvGrpSpPr>
          <p:grpSpPr>
            <a:xfrm>
              <a:off x="534438" y="3368953"/>
              <a:ext cx="10944224" cy="438144"/>
              <a:chOff x="623889" y="3209929"/>
              <a:chExt cx="10944224" cy="438144"/>
            </a:xfrm>
            <a:grpFill/>
          </p:grpSpPr>
          <p:sp>
            <p:nvSpPr>
              <p:cNvPr id="65" name="矩形 64"/>
              <p:cNvSpPr/>
              <p:nvPr/>
            </p:nvSpPr>
            <p:spPr>
              <a:xfrm>
                <a:off x="623889" y="3344465"/>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a:solidFill>
                    <a:prstClr val="white"/>
                  </a:solidFill>
                  <a:cs typeface="+mn-ea"/>
                  <a:sym typeface="+mn-lt"/>
                </a:endParaRPr>
              </a:p>
            </p:txBody>
          </p:sp>
          <p:sp>
            <p:nvSpPr>
              <p:cNvPr id="66" name="矩形 65"/>
              <p:cNvSpPr/>
              <p:nvPr/>
            </p:nvSpPr>
            <p:spPr>
              <a:xfrm>
                <a:off x="717047"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a:solidFill>
                    <a:prstClr val="white"/>
                  </a:solidFill>
                  <a:cs typeface="+mn-ea"/>
                  <a:sym typeface="+mn-lt"/>
                </a:endParaRPr>
              </a:p>
            </p:txBody>
          </p:sp>
          <p:sp>
            <p:nvSpPr>
              <p:cNvPr id="67" name="矩形 66"/>
              <p:cNvSpPr/>
              <p:nvPr/>
            </p:nvSpPr>
            <p:spPr>
              <a:xfrm>
                <a:off x="866901"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a:solidFill>
                    <a:prstClr val="white"/>
                  </a:solidFill>
                  <a:cs typeface="+mn-ea"/>
                  <a:sym typeface="+mn-lt"/>
                </a:endParaRPr>
              </a:p>
            </p:txBody>
          </p:sp>
          <p:sp>
            <p:nvSpPr>
              <p:cNvPr id="68" name="矩形 67"/>
              <p:cNvSpPr/>
              <p:nvPr/>
            </p:nvSpPr>
            <p:spPr>
              <a:xfrm>
                <a:off x="1108099" y="3344465"/>
                <a:ext cx="9613876"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a:solidFill>
                    <a:prstClr val="white"/>
                  </a:solidFill>
                  <a:cs typeface="+mn-ea"/>
                  <a:sym typeface="+mn-lt"/>
                </a:endParaRPr>
              </a:p>
            </p:txBody>
          </p:sp>
          <p:sp>
            <p:nvSpPr>
              <p:cNvPr id="69" name="矩形 68"/>
              <p:cNvSpPr/>
              <p:nvPr/>
            </p:nvSpPr>
            <p:spPr>
              <a:xfrm>
                <a:off x="10994902"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a:solidFill>
                    <a:prstClr val="white"/>
                  </a:solidFill>
                  <a:cs typeface="+mn-ea"/>
                  <a:sym typeface="+mn-lt"/>
                </a:endParaRPr>
              </a:p>
            </p:txBody>
          </p:sp>
          <p:sp>
            <p:nvSpPr>
              <p:cNvPr id="70" name="矩形 69"/>
              <p:cNvSpPr/>
              <p:nvPr/>
            </p:nvSpPr>
            <p:spPr>
              <a:xfrm>
                <a:off x="10759220"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a:solidFill>
                    <a:prstClr val="white"/>
                  </a:solidFill>
                  <a:cs typeface="+mn-ea"/>
                  <a:sym typeface="+mn-lt"/>
                </a:endParaRPr>
              </a:p>
            </p:txBody>
          </p:sp>
          <p:sp>
            <p:nvSpPr>
              <p:cNvPr id="71" name="等腰三角形 70"/>
              <p:cNvSpPr/>
              <p:nvPr/>
            </p:nvSpPr>
            <p:spPr>
              <a:xfrm rot="5400000">
                <a:off x="11159803" y="3239763"/>
                <a:ext cx="438144" cy="3784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a:solidFill>
                    <a:prstClr val="white"/>
                  </a:solidFill>
                  <a:cs typeface="+mn-ea"/>
                  <a:sym typeface="+mn-lt"/>
                </a:endParaRPr>
              </a:p>
            </p:txBody>
          </p:sp>
        </p:grpSp>
      </p:grpSp>
      <p:cxnSp>
        <p:nvCxnSpPr>
          <p:cNvPr id="72" name="肘形连接符 71"/>
          <p:cNvCxnSpPr/>
          <p:nvPr/>
        </p:nvCxnSpPr>
        <p:spPr>
          <a:xfrm rot="5400000" flipH="1" flipV="1">
            <a:off x="760979" y="2781061"/>
            <a:ext cx="962299" cy="291252"/>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720241" y="3407836"/>
            <a:ext cx="750223" cy="675904"/>
            <a:chOff x="1024025" y="3090803"/>
            <a:chExt cx="750984" cy="676392"/>
          </a:xfrm>
          <a:solidFill>
            <a:srgbClr val="414455"/>
          </a:solidFill>
        </p:grpSpPr>
        <p:sp>
          <p:nvSpPr>
            <p:cNvPr id="74" name="六边形 73"/>
            <p:cNvSpPr/>
            <p:nvPr/>
          </p:nvSpPr>
          <p:spPr>
            <a:xfrm rot="5400000">
              <a:off x="1063108" y="3137451"/>
              <a:ext cx="676392" cy="583096"/>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dirty="0">
                <a:solidFill>
                  <a:prstClr val="white"/>
                </a:solidFill>
                <a:cs typeface="+mn-ea"/>
                <a:sym typeface="+mn-lt"/>
              </a:endParaRPr>
            </a:p>
          </p:txBody>
        </p:sp>
        <p:sp>
          <p:nvSpPr>
            <p:cNvPr id="75" name="文本框 64"/>
            <p:cNvSpPr txBox="1"/>
            <p:nvPr/>
          </p:nvSpPr>
          <p:spPr>
            <a:xfrm>
              <a:off x="1024025" y="3298193"/>
              <a:ext cx="750984" cy="275789"/>
            </a:xfrm>
            <a:prstGeom prst="rect">
              <a:avLst/>
            </a:prstGeom>
            <a:noFill/>
          </p:spPr>
          <p:txBody>
            <a:bodyPr wrap="square" rtlCol="0">
              <a:spAutoFit/>
            </a:bodyPr>
            <a:lstStyle/>
            <a:p>
              <a:pPr algn="ctr" defTabSz="913765"/>
              <a:r>
                <a:rPr lang="en-US" altLang="zh-CN" sz="1200" dirty="0" smtClean="0">
                  <a:solidFill>
                    <a:prstClr val="white"/>
                  </a:solidFill>
                  <a:cs typeface="+mn-ea"/>
                  <a:sym typeface="+mn-lt"/>
                </a:rPr>
                <a:t>01</a:t>
              </a:r>
              <a:endParaRPr lang="zh-CN" altLang="en-US" sz="1200" dirty="0">
                <a:solidFill>
                  <a:prstClr val="white"/>
                </a:solidFill>
                <a:cs typeface="+mn-ea"/>
                <a:sym typeface="+mn-lt"/>
              </a:endParaRPr>
            </a:p>
          </p:txBody>
        </p:sp>
      </p:grpSp>
      <p:sp>
        <p:nvSpPr>
          <p:cNvPr id="78" name="文本框 66"/>
          <p:cNvSpPr txBox="1"/>
          <p:nvPr/>
        </p:nvSpPr>
        <p:spPr>
          <a:xfrm>
            <a:off x="1388110" y="1543050"/>
            <a:ext cx="2286000" cy="1461135"/>
          </a:xfrm>
          <a:prstGeom prst="rect">
            <a:avLst/>
          </a:prstGeom>
          <a:noFill/>
        </p:spPr>
        <p:txBody>
          <a:bodyPr wrap="square" rtlCol="0">
            <a:noAutofit/>
          </a:bodyPr>
          <a:lstStyle/>
          <a:p>
            <a:pPr>
              <a:lnSpc>
                <a:spcPct val="150000"/>
              </a:lnSpc>
            </a:pPr>
            <a:r>
              <a:rPr lang="zh-CN" altLang="en-US" sz="1400" dirty="0">
                <a:solidFill>
                  <a:schemeClr val="tx1"/>
                </a:solidFill>
                <a:effectLst>
                  <a:outerShdw blurRad="38100" dist="19050" dir="2700000" algn="tl" rotWithShape="0">
                    <a:schemeClr val="dk1">
                      <a:alpha val="40000"/>
                    </a:schemeClr>
                  </a:outerShdw>
                </a:effectLst>
                <a:cs typeface="+mn-ea"/>
                <a:sym typeface="+mn-lt"/>
              </a:rPr>
              <a:t>。第一章《就业指导概述</a:t>
            </a:r>
            <a:r>
              <a:rPr lang="en-US" altLang="zh-CN" sz="1400" dirty="0">
                <a:solidFill>
                  <a:schemeClr val="tx1"/>
                </a:solidFill>
                <a:effectLst>
                  <a:outerShdw blurRad="38100" dist="19050" dir="2700000" algn="tl" rotWithShape="0">
                    <a:schemeClr val="dk1">
                      <a:alpha val="40000"/>
                    </a:schemeClr>
                  </a:outerShdw>
                </a:effectLst>
                <a:cs typeface="+mn-ea"/>
                <a:sym typeface="+mn-lt"/>
              </a:rPr>
              <a:t>1</a:t>
            </a:r>
            <a:r>
              <a:rPr lang="zh-CN" altLang="en-US" sz="1400" dirty="0">
                <a:solidFill>
                  <a:schemeClr val="tx1"/>
                </a:solidFill>
                <a:effectLst>
                  <a:outerShdw blurRad="38100" dist="19050" dir="2700000" algn="tl" rotWithShape="0">
                    <a:schemeClr val="dk1">
                      <a:alpha val="40000"/>
                    </a:schemeClr>
                  </a:outerShdw>
                </a:effectLst>
                <a:cs typeface="+mn-ea"/>
                <a:sym typeface="+mn-lt"/>
              </a:rPr>
              <a:t>》就业趋势与就业意识唤醒</a:t>
            </a:r>
            <a:endParaRPr lang="zh-CN" altLang="en-US" sz="14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建立整体策略意识，唤醒沉睡就业意识，透析升学出国现状，熟悉双重保险策略。</a:t>
            </a:r>
          </a:p>
        </p:txBody>
      </p:sp>
      <p:cxnSp>
        <p:nvCxnSpPr>
          <p:cNvPr id="79" name="肘形连接符 78"/>
          <p:cNvCxnSpPr/>
          <p:nvPr/>
        </p:nvCxnSpPr>
        <p:spPr>
          <a:xfrm rot="5400000" flipH="1" flipV="1">
            <a:off x="3339389" y="2781056"/>
            <a:ext cx="962305" cy="2912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3356117" y="3407834"/>
            <a:ext cx="700281" cy="675903"/>
            <a:chOff x="1082183" y="3090803"/>
            <a:chExt cx="700992" cy="676392"/>
          </a:xfrm>
          <a:solidFill>
            <a:srgbClr val="414455"/>
          </a:solidFill>
        </p:grpSpPr>
        <p:sp>
          <p:nvSpPr>
            <p:cNvPr id="81" name="六边形 80"/>
            <p:cNvSpPr/>
            <p:nvPr/>
          </p:nvSpPr>
          <p:spPr>
            <a:xfrm rot="5400000">
              <a:off x="1063108" y="3137451"/>
              <a:ext cx="676392" cy="583096"/>
            </a:xfrm>
            <a:prstGeom prst="hexagon">
              <a:avLst/>
            </a:prstGeom>
            <a:solidFill>
              <a:srgbClr val="2244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dirty="0">
                <a:solidFill>
                  <a:prstClr val="white"/>
                </a:solidFill>
                <a:cs typeface="+mn-ea"/>
                <a:sym typeface="+mn-lt"/>
              </a:endParaRPr>
            </a:p>
          </p:txBody>
        </p:sp>
        <p:sp>
          <p:nvSpPr>
            <p:cNvPr id="82" name="文本框 72"/>
            <p:cNvSpPr txBox="1"/>
            <p:nvPr/>
          </p:nvSpPr>
          <p:spPr>
            <a:xfrm>
              <a:off x="1082183" y="3298193"/>
              <a:ext cx="700992" cy="275789"/>
            </a:xfrm>
            <a:prstGeom prst="rect">
              <a:avLst/>
            </a:prstGeom>
            <a:noFill/>
          </p:spPr>
          <p:txBody>
            <a:bodyPr wrap="square" rtlCol="0">
              <a:spAutoFit/>
            </a:bodyPr>
            <a:lstStyle/>
            <a:p>
              <a:pPr algn="ctr" defTabSz="913765"/>
              <a:r>
                <a:rPr lang="en-US" altLang="zh-CN" sz="1200" dirty="0" smtClean="0">
                  <a:solidFill>
                    <a:prstClr val="white"/>
                  </a:solidFill>
                  <a:cs typeface="+mn-ea"/>
                  <a:sym typeface="+mn-lt"/>
                </a:rPr>
                <a:t>03</a:t>
              </a:r>
              <a:endParaRPr lang="zh-CN" altLang="en-US" sz="1200" dirty="0">
                <a:solidFill>
                  <a:prstClr val="white"/>
                </a:solidFill>
                <a:cs typeface="+mn-ea"/>
                <a:sym typeface="+mn-lt"/>
              </a:endParaRPr>
            </a:p>
          </p:txBody>
        </p:sp>
      </p:grpSp>
      <p:sp>
        <p:nvSpPr>
          <p:cNvPr id="85" name="文本框 75"/>
          <p:cNvSpPr txBox="1"/>
          <p:nvPr/>
        </p:nvSpPr>
        <p:spPr>
          <a:xfrm>
            <a:off x="3966210" y="1438910"/>
            <a:ext cx="2239645" cy="2165350"/>
          </a:xfrm>
          <a:prstGeom prst="rect">
            <a:avLst/>
          </a:prstGeom>
          <a:noFill/>
        </p:spPr>
        <p:txBody>
          <a:bodyPr wrap="square" rtlCol="0">
            <a:noAutofit/>
          </a:bodyPr>
          <a:lstStyle>
            <a:defPPr>
              <a:defRPr lang="zh-CN"/>
            </a:defPPr>
            <a:lvl1pPr algn="just">
              <a:defRPr sz="1200">
                <a:solidFill>
                  <a:schemeClr val="bg1"/>
                </a:solidFill>
                <a:latin typeface="微软雅黑" panose="020B0503020204020204" pitchFamily="34" charset="-122"/>
                <a:ea typeface="微软雅黑" panose="020B0503020204020204" pitchFamily="34" charset="-122"/>
              </a:defRPr>
            </a:lvl1pPr>
          </a:lstStyle>
          <a:p>
            <a:pPr algn="l">
              <a:lnSpc>
                <a:spcPct val="150000"/>
              </a:lnSpc>
            </a:pPr>
            <a:r>
              <a:rPr lang="zh-CN" altLang="en-US" sz="1400" dirty="0">
                <a:solidFill>
                  <a:schemeClr val="tx1"/>
                </a:solidFill>
                <a:effectLst>
                  <a:outerShdw blurRad="38100" dist="19050" dir="2700000" algn="tl" rotWithShape="0">
                    <a:schemeClr val="dk1">
                      <a:alpha val="40000"/>
                    </a:schemeClr>
                  </a:outerShdw>
                </a:effectLst>
                <a:latin typeface="+mn-lt"/>
                <a:ea typeface="+mn-ea"/>
                <a:cs typeface="+mn-ea"/>
                <a:sym typeface="+mn-lt"/>
              </a:rPr>
              <a:t>第三章《大学生求职准备</a:t>
            </a:r>
            <a:r>
              <a:rPr lang="en-US" altLang="zh-CN" sz="1400" dirty="0">
                <a:solidFill>
                  <a:schemeClr val="tx1"/>
                </a:solidFill>
                <a:effectLst>
                  <a:outerShdw blurRad="38100" dist="19050" dir="2700000" algn="tl" rotWithShape="0">
                    <a:schemeClr val="dk1">
                      <a:alpha val="40000"/>
                    </a:schemeClr>
                  </a:outerShdw>
                </a:effectLst>
                <a:latin typeface="+mn-lt"/>
                <a:ea typeface="+mn-ea"/>
                <a:cs typeface="+mn-ea"/>
                <a:sym typeface="+mn-lt"/>
              </a:rPr>
              <a:t>1</a:t>
            </a:r>
            <a:r>
              <a:rPr lang="zh-CN" altLang="en-US" sz="1400" dirty="0">
                <a:solidFill>
                  <a:schemeClr val="tx1"/>
                </a:solidFill>
                <a:effectLst>
                  <a:outerShdw blurRad="38100" dist="19050" dir="2700000" algn="tl" rotWithShape="0">
                    <a:schemeClr val="dk1">
                      <a:alpha val="40000"/>
                    </a:schemeClr>
                  </a:outerShdw>
                </a:effectLst>
                <a:latin typeface="+mn-lt"/>
                <a:ea typeface="+mn-ea"/>
                <a:cs typeface="+mn-ea"/>
                <a:sym typeface="+mn-lt"/>
              </a:rPr>
              <a:t>》目标制定与计划实施</a:t>
            </a:r>
            <a:endParaRPr lang="zh-CN" altLang="en-US" sz="1400" dirty="0">
              <a:solidFill>
                <a:schemeClr val="tx1">
                  <a:lumMod val="75000"/>
                  <a:lumOff val="25000"/>
                </a:schemeClr>
              </a:solidFill>
              <a:latin typeface="+mn-lt"/>
              <a:ea typeface="+mn-ea"/>
              <a:cs typeface="+mn-ea"/>
              <a:sym typeface="+mn-lt"/>
            </a:endParaRPr>
          </a:p>
          <a:p>
            <a:pPr algn="l">
              <a:lnSpc>
                <a:spcPct val="150000"/>
              </a:lnSpc>
            </a:pPr>
            <a:r>
              <a:rPr lang="zh-CN" altLang="en-US" dirty="0">
                <a:solidFill>
                  <a:schemeClr val="tx1">
                    <a:lumMod val="75000"/>
                    <a:lumOff val="25000"/>
                  </a:schemeClr>
                </a:solidFill>
                <a:latin typeface="+mn-lt"/>
                <a:ea typeface="+mn-ea"/>
                <a:cs typeface="+mn-ea"/>
                <a:sym typeface="+mn-lt"/>
              </a:rPr>
              <a:t>学习“项目管理”思维，评估求职目标与准备情况，初步制定实习、就业投递计划，深度挖掘背景经历。</a:t>
            </a:r>
            <a:endParaRPr lang="zh-CN" altLang="en-US" sz="1400" dirty="0">
              <a:solidFill>
                <a:schemeClr val="tx1">
                  <a:lumMod val="75000"/>
                  <a:lumOff val="25000"/>
                </a:schemeClr>
              </a:solidFill>
              <a:latin typeface="+mn-lt"/>
              <a:ea typeface="+mn-ea"/>
              <a:cs typeface="+mn-ea"/>
              <a:sym typeface="+mn-lt"/>
            </a:endParaRPr>
          </a:p>
          <a:p>
            <a:pPr algn="l">
              <a:lnSpc>
                <a:spcPct val="150000"/>
              </a:lnSpc>
            </a:pPr>
            <a:endParaRPr lang="zh-CN" altLang="en-US" sz="1400" dirty="0">
              <a:solidFill>
                <a:schemeClr val="tx1">
                  <a:lumMod val="75000"/>
                  <a:lumOff val="25000"/>
                </a:schemeClr>
              </a:solidFill>
              <a:latin typeface="+mn-lt"/>
              <a:ea typeface="+mn-ea"/>
              <a:cs typeface="+mn-ea"/>
              <a:sym typeface="+mn-lt"/>
            </a:endParaRPr>
          </a:p>
        </p:txBody>
      </p:sp>
      <p:cxnSp>
        <p:nvCxnSpPr>
          <p:cNvPr id="86" name="肘形连接符 85"/>
          <p:cNvCxnSpPr/>
          <p:nvPr/>
        </p:nvCxnSpPr>
        <p:spPr>
          <a:xfrm rot="5400000" flipH="1" flipV="1">
            <a:off x="5917172" y="2781059"/>
            <a:ext cx="962306" cy="291253"/>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5879703" y="3407834"/>
            <a:ext cx="680726" cy="675903"/>
            <a:chOff x="1027931" y="3090803"/>
            <a:chExt cx="681417" cy="676392"/>
          </a:xfrm>
          <a:solidFill>
            <a:srgbClr val="414455"/>
          </a:solidFill>
        </p:grpSpPr>
        <p:sp>
          <p:nvSpPr>
            <p:cNvPr id="88" name="六边形 87"/>
            <p:cNvSpPr/>
            <p:nvPr/>
          </p:nvSpPr>
          <p:spPr>
            <a:xfrm rot="5400000">
              <a:off x="1063108" y="3137451"/>
              <a:ext cx="676392" cy="583096"/>
            </a:xfrm>
            <a:prstGeom prst="hexagon">
              <a:avLst/>
            </a:prstGeom>
            <a:solidFill>
              <a:srgbClr val="2244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dirty="0">
                <a:solidFill>
                  <a:prstClr val="white"/>
                </a:solidFill>
                <a:cs typeface="+mn-ea"/>
                <a:sym typeface="+mn-lt"/>
              </a:endParaRPr>
            </a:p>
          </p:txBody>
        </p:sp>
        <p:sp>
          <p:nvSpPr>
            <p:cNvPr id="89" name="文本框 79"/>
            <p:cNvSpPr txBox="1"/>
            <p:nvPr/>
          </p:nvSpPr>
          <p:spPr>
            <a:xfrm>
              <a:off x="1027931" y="3298193"/>
              <a:ext cx="681417" cy="275789"/>
            </a:xfrm>
            <a:prstGeom prst="rect">
              <a:avLst/>
            </a:prstGeom>
            <a:noFill/>
          </p:spPr>
          <p:txBody>
            <a:bodyPr wrap="square" rtlCol="0">
              <a:spAutoFit/>
            </a:bodyPr>
            <a:lstStyle/>
            <a:p>
              <a:pPr algn="ctr" defTabSz="913765"/>
              <a:r>
                <a:rPr lang="en-US" altLang="zh-CN" sz="1200" dirty="0" smtClean="0">
                  <a:solidFill>
                    <a:prstClr val="white"/>
                  </a:solidFill>
                  <a:cs typeface="+mn-ea"/>
                  <a:sym typeface="+mn-lt"/>
                </a:rPr>
                <a:t>05</a:t>
              </a:r>
              <a:endParaRPr lang="zh-CN" altLang="en-US" sz="1200" dirty="0">
                <a:solidFill>
                  <a:prstClr val="white"/>
                </a:solidFill>
                <a:cs typeface="+mn-ea"/>
                <a:sym typeface="+mn-lt"/>
              </a:endParaRPr>
            </a:p>
          </p:txBody>
        </p:sp>
      </p:grpSp>
      <p:sp>
        <p:nvSpPr>
          <p:cNvPr id="92" name="文本框 82"/>
          <p:cNvSpPr txBox="1"/>
          <p:nvPr/>
        </p:nvSpPr>
        <p:spPr>
          <a:xfrm>
            <a:off x="6543675" y="1494790"/>
            <a:ext cx="2353310" cy="1786255"/>
          </a:xfrm>
          <a:prstGeom prst="rect">
            <a:avLst/>
          </a:prstGeom>
          <a:noFill/>
        </p:spPr>
        <p:txBody>
          <a:bodyPr wrap="square" rtlCol="0">
            <a:no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algn="l">
              <a:lnSpc>
                <a:spcPct val="150000"/>
              </a:lnSpc>
            </a:pPr>
            <a:r>
              <a:rPr lang="zh-CN" altLang="en-US" sz="1400" dirty="0">
                <a:solidFill>
                  <a:schemeClr val="tx1"/>
                </a:solidFill>
                <a:effectLst>
                  <a:outerShdw blurRad="38100" dist="19050" dir="2700000" algn="tl" rotWithShape="0">
                    <a:schemeClr val="dk1">
                      <a:alpha val="40000"/>
                    </a:schemeClr>
                  </a:outerShdw>
                </a:effectLst>
                <a:latin typeface="+mn-lt"/>
                <a:ea typeface="+mn-ea"/>
                <a:cs typeface="+mn-ea"/>
                <a:sym typeface="+mn-lt"/>
              </a:rPr>
              <a:t>第五章《大学生求职准备</a:t>
            </a:r>
            <a:r>
              <a:rPr lang="en-US" altLang="zh-CN" sz="1400" dirty="0">
                <a:solidFill>
                  <a:schemeClr val="tx1"/>
                </a:solidFill>
                <a:effectLst>
                  <a:outerShdw blurRad="38100" dist="19050" dir="2700000" algn="tl" rotWithShape="0">
                    <a:schemeClr val="dk1">
                      <a:alpha val="40000"/>
                    </a:schemeClr>
                  </a:outerShdw>
                </a:effectLst>
                <a:latin typeface="+mn-lt"/>
                <a:ea typeface="+mn-ea"/>
                <a:cs typeface="+mn-ea"/>
                <a:sym typeface="+mn-lt"/>
              </a:rPr>
              <a:t>3</a:t>
            </a:r>
            <a:r>
              <a:rPr lang="zh-CN" altLang="en-US" sz="1400" dirty="0">
                <a:solidFill>
                  <a:schemeClr val="tx1"/>
                </a:solidFill>
                <a:effectLst>
                  <a:outerShdw blurRad="38100" dist="19050" dir="2700000" algn="tl" rotWithShape="0">
                    <a:schemeClr val="dk1">
                      <a:alpha val="40000"/>
                    </a:schemeClr>
                  </a:outerShdw>
                </a:effectLst>
                <a:latin typeface="+mn-lt"/>
                <a:ea typeface="+mn-ea"/>
                <a:cs typeface="+mn-ea"/>
                <a:sym typeface="+mn-lt"/>
              </a:rPr>
              <a:t>》半结构化面试</a:t>
            </a:r>
            <a:endParaRPr lang="zh-CN" altLang="en-US" sz="1400" dirty="0">
              <a:solidFill>
                <a:schemeClr val="tx1">
                  <a:lumMod val="75000"/>
                  <a:lumOff val="25000"/>
                </a:schemeClr>
              </a:solidFill>
              <a:latin typeface="+mn-lt"/>
              <a:ea typeface="+mn-ea"/>
              <a:cs typeface="+mn-ea"/>
              <a:sym typeface="+mn-lt"/>
            </a:endParaRPr>
          </a:p>
          <a:p>
            <a:pPr algn="l">
              <a:lnSpc>
                <a:spcPct val="150000"/>
              </a:lnSpc>
            </a:pPr>
            <a:r>
              <a:rPr lang="zh-CN" altLang="en-US" dirty="0">
                <a:solidFill>
                  <a:schemeClr val="tx1">
                    <a:lumMod val="75000"/>
                    <a:lumOff val="25000"/>
                  </a:schemeClr>
                </a:solidFill>
                <a:latin typeface="+mn-lt"/>
                <a:ea typeface="+mn-ea"/>
                <a:cs typeface="+mn-ea"/>
                <a:sym typeface="+mn-lt"/>
              </a:rPr>
              <a:t>熟悉校招单面经典流程，换位思考面试官考核逻辑，精心准备面试自我介绍，了解高频单面问题回答思路。</a:t>
            </a:r>
          </a:p>
        </p:txBody>
      </p:sp>
      <p:cxnSp>
        <p:nvCxnSpPr>
          <p:cNvPr id="93" name="肘形连接符 92"/>
          <p:cNvCxnSpPr/>
          <p:nvPr/>
        </p:nvCxnSpPr>
        <p:spPr>
          <a:xfrm rot="5400000" flipH="1" flipV="1">
            <a:off x="8494953" y="2781058"/>
            <a:ext cx="962305" cy="291253"/>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8469279" y="3407834"/>
            <a:ext cx="719351" cy="675903"/>
            <a:chOff x="1039738" y="3090803"/>
            <a:chExt cx="720080" cy="676392"/>
          </a:xfrm>
          <a:solidFill>
            <a:srgbClr val="414455"/>
          </a:solidFill>
        </p:grpSpPr>
        <p:sp>
          <p:nvSpPr>
            <p:cNvPr id="95" name="六边形 94"/>
            <p:cNvSpPr/>
            <p:nvPr/>
          </p:nvSpPr>
          <p:spPr>
            <a:xfrm rot="5400000">
              <a:off x="1063108" y="3137451"/>
              <a:ext cx="676392" cy="583096"/>
            </a:xfrm>
            <a:prstGeom prst="hexagon">
              <a:avLst/>
            </a:prstGeom>
            <a:solidFill>
              <a:srgbClr val="2244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dirty="0">
                <a:solidFill>
                  <a:prstClr val="white"/>
                </a:solidFill>
                <a:cs typeface="+mn-ea"/>
                <a:sym typeface="+mn-lt"/>
              </a:endParaRPr>
            </a:p>
          </p:txBody>
        </p:sp>
        <p:sp>
          <p:nvSpPr>
            <p:cNvPr id="96" name="文本框 86"/>
            <p:cNvSpPr txBox="1"/>
            <p:nvPr/>
          </p:nvSpPr>
          <p:spPr>
            <a:xfrm>
              <a:off x="1039738" y="3298193"/>
              <a:ext cx="720080" cy="275789"/>
            </a:xfrm>
            <a:prstGeom prst="rect">
              <a:avLst/>
            </a:prstGeom>
            <a:noFill/>
          </p:spPr>
          <p:txBody>
            <a:bodyPr wrap="square" rtlCol="0">
              <a:spAutoFit/>
            </a:bodyPr>
            <a:lstStyle/>
            <a:p>
              <a:pPr algn="ctr" defTabSz="913765"/>
              <a:r>
                <a:rPr lang="en-US" altLang="zh-CN" sz="1200" dirty="0" smtClean="0">
                  <a:solidFill>
                    <a:prstClr val="white"/>
                  </a:solidFill>
                  <a:cs typeface="+mn-ea"/>
                  <a:sym typeface="+mn-lt"/>
                </a:rPr>
                <a:t>07</a:t>
              </a:r>
              <a:endParaRPr lang="zh-CN" altLang="en-US" sz="1200" dirty="0">
                <a:solidFill>
                  <a:prstClr val="white"/>
                </a:solidFill>
                <a:cs typeface="+mn-ea"/>
                <a:sym typeface="+mn-lt"/>
              </a:endParaRPr>
            </a:p>
          </p:txBody>
        </p:sp>
      </p:grpSp>
      <p:sp>
        <p:nvSpPr>
          <p:cNvPr id="99" name="文本框 89"/>
          <p:cNvSpPr txBox="1"/>
          <p:nvPr/>
        </p:nvSpPr>
        <p:spPr>
          <a:xfrm>
            <a:off x="9121775" y="1494790"/>
            <a:ext cx="2211705" cy="1786255"/>
          </a:xfrm>
          <a:prstGeom prst="rect">
            <a:avLst/>
          </a:prstGeom>
          <a:noFill/>
        </p:spPr>
        <p:txBody>
          <a:bodyPr wrap="square" rtlCol="0">
            <a:no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algn="l">
              <a:lnSpc>
                <a:spcPct val="150000"/>
              </a:lnSpc>
            </a:pPr>
            <a:r>
              <a:rPr lang="zh-CN" altLang="en-US" sz="1400" dirty="0">
                <a:solidFill>
                  <a:schemeClr val="tx1"/>
                </a:solidFill>
                <a:effectLst>
                  <a:outerShdw blurRad="38100" dist="19050" dir="2700000" algn="tl" rotWithShape="0">
                    <a:schemeClr val="dk1">
                      <a:alpha val="40000"/>
                    </a:schemeClr>
                  </a:outerShdw>
                </a:effectLst>
                <a:latin typeface="+mn-lt"/>
                <a:ea typeface="+mn-ea"/>
                <a:cs typeface="+mn-ea"/>
                <a:sym typeface="+mn-lt"/>
              </a:rPr>
              <a:t>第七章《职场适应与权益保护》</a:t>
            </a:r>
            <a:endParaRPr lang="zh-CN" altLang="en-US" sz="1400" dirty="0">
              <a:solidFill>
                <a:schemeClr val="tx1">
                  <a:lumMod val="75000"/>
                  <a:lumOff val="25000"/>
                </a:schemeClr>
              </a:solidFill>
              <a:latin typeface="+mn-lt"/>
              <a:ea typeface="+mn-ea"/>
              <a:cs typeface="+mn-ea"/>
              <a:sym typeface="+mn-lt"/>
            </a:endParaRPr>
          </a:p>
          <a:p>
            <a:pPr algn="l">
              <a:lnSpc>
                <a:spcPct val="150000"/>
              </a:lnSpc>
            </a:pPr>
            <a:r>
              <a:rPr lang="zh-CN" altLang="en-US" dirty="0">
                <a:solidFill>
                  <a:schemeClr val="tx1">
                    <a:lumMod val="75000"/>
                    <a:lumOff val="25000"/>
                  </a:schemeClr>
                </a:solidFill>
                <a:latin typeface="+mn-lt"/>
                <a:ea typeface="+mn-ea"/>
                <a:cs typeface="+mn-ea"/>
                <a:sym typeface="+mn-lt"/>
              </a:rPr>
              <a:t>明确校招实习价值意义，分析象牙塔到格子间思维差异。了解就业协议事项，熟悉毕业流程手续，案例学习劳动法规。</a:t>
            </a:r>
          </a:p>
        </p:txBody>
      </p:sp>
      <p:cxnSp>
        <p:nvCxnSpPr>
          <p:cNvPr id="100" name="肘形连接符 99"/>
          <p:cNvCxnSpPr/>
          <p:nvPr/>
        </p:nvCxnSpPr>
        <p:spPr>
          <a:xfrm rot="16200000" flipH="1">
            <a:off x="1953194" y="4516572"/>
            <a:ext cx="1156919" cy="291253"/>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2041166" y="3407834"/>
            <a:ext cx="700279" cy="675903"/>
            <a:chOff x="1056092" y="3090803"/>
            <a:chExt cx="700988" cy="676392"/>
          </a:xfrm>
          <a:solidFill>
            <a:srgbClr val="414455"/>
          </a:solidFill>
        </p:grpSpPr>
        <p:sp>
          <p:nvSpPr>
            <p:cNvPr id="102" name="六边形 101"/>
            <p:cNvSpPr/>
            <p:nvPr/>
          </p:nvSpPr>
          <p:spPr>
            <a:xfrm rot="5400000">
              <a:off x="1063108" y="3137451"/>
              <a:ext cx="676392" cy="583096"/>
            </a:xfrm>
            <a:prstGeom prst="hexagon">
              <a:avLst/>
            </a:prstGeom>
            <a:solidFill>
              <a:srgbClr val="2244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dirty="0">
                <a:solidFill>
                  <a:prstClr val="white"/>
                </a:solidFill>
                <a:cs typeface="+mn-ea"/>
                <a:sym typeface="+mn-lt"/>
              </a:endParaRPr>
            </a:p>
          </p:txBody>
        </p:sp>
        <p:sp>
          <p:nvSpPr>
            <p:cNvPr id="103" name="文本框 93"/>
            <p:cNvSpPr txBox="1"/>
            <p:nvPr/>
          </p:nvSpPr>
          <p:spPr>
            <a:xfrm>
              <a:off x="1056092" y="3298193"/>
              <a:ext cx="700988" cy="275789"/>
            </a:xfrm>
            <a:prstGeom prst="rect">
              <a:avLst/>
            </a:prstGeom>
            <a:noFill/>
          </p:spPr>
          <p:txBody>
            <a:bodyPr wrap="square" rtlCol="0">
              <a:spAutoFit/>
            </a:bodyPr>
            <a:lstStyle/>
            <a:p>
              <a:pPr algn="ctr" defTabSz="913765"/>
              <a:r>
                <a:rPr lang="en-US" altLang="zh-CN" sz="1200" dirty="0" smtClean="0">
                  <a:solidFill>
                    <a:prstClr val="white"/>
                  </a:solidFill>
                  <a:cs typeface="+mn-ea"/>
                  <a:sym typeface="+mn-lt"/>
                </a:rPr>
                <a:t>02</a:t>
              </a:r>
              <a:endParaRPr lang="zh-CN" altLang="en-US" sz="1200" dirty="0">
                <a:solidFill>
                  <a:prstClr val="white"/>
                </a:solidFill>
                <a:cs typeface="+mn-ea"/>
                <a:sym typeface="+mn-lt"/>
              </a:endParaRPr>
            </a:p>
          </p:txBody>
        </p:sp>
      </p:grpSp>
      <p:sp>
        <p:nvSpPr>
          <p:cNvPr id="106" name="文本框 96"/>
          <p:cNvSpPr txBox="1"/>
          <p:nvPr/>
        </p:nvSpPr>
        <p:spPr>
          <a:xfrm>
            <a:off x="2677160" y="4529455"/>
            <a:ext cx="2147570" cy="1917700"/>
          </a:xfrm>
          <a:prstGeom prst="rect">
            <a:avLst/>
          </a:prstGeom>
          <a:noFill/>
        </p:spPr>
        <p:txBody>
          <a:bodyPr wrap="square" rtlCol="0">
            <a:no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algn="l">
              <a:lnSpc>
                <a:spcPct val="150000"/>
              </a:lnSpc>
            </a:pPr>
            <a:r>
              <a:rPr lang="zh-CN" altLang="en-US" sz="1400" dirty="0">
                <a:solidFill>
                  <a:schemeClr val="tx1"/>
                </a:solidFill>
                <a:effectLst>
                  <a:outerShdw blurRad="38100" dist="19050" dir="2700000" algn="tl" rotWithShape="0">
                    <a:schemeClr val="dk1">
                      <a:alpha val="40000"/>
                    </a:schemeClr>
                  </a:outerShdw>
                </a:effectLst>
                <a:latin typeface="+mn-lt"/>
                <a:ea typeface="+mn-ea"/>
                <a:cs typeface="+mn-ea"/>
                <a:sym typeface="+mn-lt"/>
              </a:rPr>
              <a:t>第二章《就业指导概述</a:t>
            </a:r>
            <a:r>
              <a:rPr lang="en-US" altLang="zh-CN" sz="1400" dirty="0">
                <a:solidFill>
                  <a:schemeClr val="tx1"/>
                </a:solidFill>
                <a:effectLst>
                  <a:outerShdw blurRad="38100" dist="19050" dir="2700000" algn="tl" rotWithShape="0">
                    <a:schemeClr val="dk1">
                      <a:alpha val="40000"/>
                    </a:schemeClr>
                  </a:outerShdw>
                </a:effectLst>
                <a:latin typeface="+mn-lt"/>
                <a:ea typeface="+mn-ea"/>
                <a:cs typeface="+mn-ea"/>
                <a:sym typeface="+mn-lt"/>
              </a:rPr>
              <a:t>2</a:t>
            </a:r>
            <a:r>
              <a:rPr lang="zh-CN" altLang="en-US" sz="1400" dirty="0">
                <a:solidFill>
                  <a:schemeClr val="tx1"/>
                </a:solidFill>
                <a:effectLst>
                  <a:outerShdw blurRad="38100" dist="19050" dir="2700000" algn="tl" rotWithShape="0">
                    <a:schemeClr val="dk1">
                      <a:alpha val="40000"/>
                    </a:schemeClr>
                  </a:outerShdw>
                </a:effectLst>
                <a:latin typeface="+mn-lt"/>
                <a:ea typeface="+mn-ea"/>
                <a:cs typeface="+mn-ea"/>
                <a:sym typeface="+mn-lt"/>
              </a:rPr>
              <a:t>》就业信息搜索</a:t>
            </a:r>
            <a:endParaRPr lang="zh-CN" altLang="en-US" sz="1400" dirty="0">
              <a:solidFill>
                <a:schemeClr val="tx1">
                  <a:lumMod val="75000"/>
                  <a:lumOff val="25000"/>
                </a:schemeClr>
              </a:solidFill>
              <a:latin typeface="+mn-lt"/>
              <a:ea typeface="+mn-ea"/>
              <a:cs typeface="+mn-ea"/>
              <a:sym typeface="+mn-lt"/>
            </a:endParaRPr>
          </a:p>
          <a:p>
            <a:pPr algn="l">
              <a:lnSpc>
                <a:spcPct val="150000"/>
              </a:lnSpc>
            </a:pPr>
            <a:r>
              <a:rPr lang="zh-CN" altLang="en-US" dirty="0">
                <a:solidFill>
                  <a:schemeClr val="tx1">
                    <a:lumMod val="75000"/>
                    <a:lumOff val="25000"/>
                  </a:schemeClr>
                </a:solidFill>
                <a:latin typeface="+mn-lt"/>
                <a:ea typeface="+mn-ea"/>
                <a:cs typeface="+mn-ea"/>
                <a:sym typeface="+mn-lt"/>
              </a:rPr>
              <a:t>学习通用型信息搜索策略、搜索渠道，了解生涯规划决策方法，为目标制定与计划实施建立良好基础。</a:t>
            </a:r>
          </a:p>
        </p:txBody>
      </p:sp>
      <p:cxnSp>
        <p:nvCxnSpPr>
          <p:cNvPr id="107" name="肘形连接符 106"/>
          <p:cNvCxnSpPr/>
          <p:nvPr/>
        </p:nvCxnSpPr>
        <p:spPr>
          <a:xfrm rot="16200000" flipH="1">
            <a:off x="4530971" y="4516570"/>
            <a:ext cx="1156919" cy="2912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4632177" y="3407834"/>
            <a:ext cx="700279" cy="675903"/>
            <a:chOff x="1069340" y="3090803"/>
            <a:chExt cx="700989" cy="676392"/>
          </a:xfrm>
          <a:solidFill>
            <a:srgbClr val="414455"/>
          </a:solidFill>
        </p:grpSpPr>
        <p:sp>
          <p:nvSpPr>
            <p:cNvPr id="109" name="六边形 108"/>
            <p:cNvSpPr/>
            <p:nvPr/>
          </p:nvSpPr>
          <p:spPr>
            <a:xfrm rot="5400000">
              <a:off x="1063108" y="3137451"/>
              <a:ext cx="676392" cy="583096"/>
            </a:xfrm>
            <a:prstGeom prst="hexagon">
              <a:avLst/>
            </a:prstGeom>
            <a:solidFill>
              <a:srgbClr val="2244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dirty="0">
                <a:solidFill>
                  <a:prstClr val="white"/>
                </a:solidFill>
                <a:cs typeface="+mn-ea"/>
                <a:sym typeface="+mn-lt"/>
              </a:endParaRPr>
            </a:p>
          </p:txBody>
        </p:sp>
        <p:sp>
          <p:nvSpPr>
            <p:cNvPr id="110" name="文本框 101"/>
            <p:cNvSpPr txBox="1"/>
            <p:nvPr/>
          </p:nvSpPr>
          <p:spPr>
            <a:xfrm>
              <a:off x="1069340" y="3298193"/>
              <a:ext cx="700989" cy="275789"/>
            </a:xfrm>
            <a:prstGeom prst="rect">
              <a:avLst/>
            </a:prstGeom>
            <a:noFill/>
          </p:spPr>
          <p:txBody>
            <a:bodyPr wrap="square" rtlCol="0">
              <a:spAutoFit/>
            </a:bodyPr>
            <a:lstStyle/>
            <a:p>
              <a:pPr algn="ctr" defTabSz="913765"/>
              <a:r>
                <a:rPr lang="en-US" altLang="zh-CN" sz="1200" dirty="0">
                  <a:solidFill>
                    <a:prstClr val="white"/>
                  </a:solidFill>
                  <a:cs typeface="+mn-ea"/>
                  <a:sym typeface="+mn-lt"/>
                </a:rPr>
                <a:t>04</a:t>
              </a:r>
            </a:p>
          </p:txBody>
        </p:sp>
      </p:grpSp>
      <p:sp>
        <p:nvSpPr>
          <p:cNvPr id="113" name="文本框 104"/>
          <p:cNvSpPr txBox="1"/>
          <p:nvPr/>
        </p:nvSpPr>
        <p:spPr>
          <a:xfrm>
            <a:off x="5220970" y="4529455"/>
            <a:ext cx="2258695" cy="1917700"/>
          </a:xfrm>
          <a:prstGeom prst="rect">
            <a:avLst/>
          </a:prstGeom>
          <a:noFill/>
        </p:spPr>
        <p:txBody>
          <a:bodyPr wrap="square" rtlCol="0">
            <a:no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algn="l">
              <a:lnSpc>
                <a:spcPct val="150000"/>
              </a:lnSpc>
            </a:pPr>
            <a:r>
              <a:rPr lang="zh-CN" altLang="en-US" sz="1400" dirty="0">
                <a:solidFill>
                  <a:schemeClr val="tx1"/>
                </a:solidFill>
                <a:effectLst>
                  <a:outerShdw blurRad="38100" dist="19050" dir="2700000" algn="tl" rotWithShape="0">
                    <a:schemeClr val="dk1">
                      <a:alpha val="40000"/>
                    </a:schemeClr>
                  </a:outerShdw>
                </a:effectLst>
                <a:latin typeface="+mn-lt"/>
                <a:ea typeface="+mn-ea"/>
                <a:cs typeface="+mn-ea"/>
                <a:sym typeface="+mn-lt"/>
              </a:rPr>
              <a:t>第四章《大学生求职准备</a:t>
            </a:r>
            <a:r>
              <a:rPr lang="en-US" altLang="zh-CN" sz="1400" dirty="0">
                <a:solidFill>
                  <a:schemeClr val="tx1"/>
                </a:solidFill>
                <a:effectLst>
                  <a:outerShdw blurRad="38100" dist="19050" dir="2700000" algn="tl" rotWithShape="0">
                    <a:schemeClr val="dk1">
                      <a:alpha val="40000"/>
                    </a:schemeClr>
                  </a:outerShdw>
                </a:effectLst>
                <a:latin typeface="+mn-lt"/>
                <a:ea typeface="+mn-ea"/>
                <a:cs typeface="+mn-ea"/>
                <a:sym typeface="+mn-lt"/>
              </a:rPr>
              <a:t>2</a:t>
            </a:r>
            <a:r>
              <a:rPr lang="zh-CN" altLang="en-US" sz="1400" dirty="0">
                <a:solidFill>
                  <a:schemeClr val="tx1"/>
                </a:solidFill>
                <a:effectLst>
                  <a:outerShdw blurRad="38100" dist="19050" dir="2700000" algn="tl" rotWithShape="0">
                    <a:schemeClr val="dk1">
                      <a:alpha val="40000"/>
                    </a:schemeClr>
                  </a:outerShdw>
                </a:effectLst>
                <a:latin typeface="+mn-lt"/>
                <a:ea typeface="+mn-ea"/>
                <a:cs typeface="+mn-ea"/>
                <a:sym typeface="+mn-lt"/>
              </a:rPr>
              <a:t>》网申、简历技巧</a:t>
            </a:r>
            <a:endParaRPr lang="zh-CN" altLang="en-US" sz="1400" dirty="0">
              <a:solidFill>
                <a:schemeClr val="tx1">
                  <a:lumMod val="75000"/>
                  <a:lumOff val="25000"/>
                </a:schemeClr>
              </a:solidFill>
              <a:latin typeface="+mn-lt"/>
              <a:ea typeface="+mn-ea"/>
              <a:cs typeface="+mn-ea"/>
              <a:sym typeface="+mn-lt"/>
            </a:endParaRPr>
          </a:p>
          <a:p>
            <a:pPr algn="l">
              <a:lnSpc>
                <a:spcPct val="150000"/>
              </a:lnSpc>
            </a:pPr>
            <a:r>
              <a:rPr lang="zh-CN" altLang="en-US" dirty="0">
                <a:solidFill>
                  <a:schemeClr val="tx1">
                    <a:lumMod val="75000"/>
                    <a:lumOff val="25000"/>
                  </a:schemeClr>
                </a:solidFill>
                <a:latin typeface="+mn-lt"/>
                <a:ea typeface="+mn-ea"/>
                <a:cs typeface="+mn-ea"/>
                <a:sym typeface="+mn-lt"/>
              </a:rPr>
              <a:t>了解网申、简历校招筛选标准，掌握</a:t>
            </a:r>
            <a:r>
              <a:rPr lang="en-US" altLang="zh-CN" dirty="0">
                <a:solidFill>
                  <a:schemeClr val="tx1">
                    <a:lumMod val="75000"/>
                    <a:lumOff val="25000"/>
                  </a:schemeClr>
                </a:solidFill>
                <a:latin typeface="+mn-lt"/>
                <a:ea typeface="+mn-ea"/>
                <a:cs typeface="+mn-ea"/>
                <a:sym typeface="+mn-lt"/>
              </a:rPr>
              <a:t>JD</a:t>
            </a:r>
            <a:r>
              <a:rPr lang="zh-CN" altLang="en-US" dirty="0">
                <a:solidFill>
                  <a:schemeClr val="tx1">
                    <a:lumMod val="75000"/>
                    <a:lumOff val="25000"/>
                  </a:schemeClr>
                </a:solidFill>
                <a:latin typeface="+mn-lt"/>
                <a:ea typeface="+mn-ea"/>
                <a:cs typeface="+mn-ea"/>
                <a:sym typeface="+mn-lt"/>
              </a:rPr>
              <a:t>分析关键技巧，建立专属简历核心概念，完成实用优质简历书写。</a:t>
            </a:r>
          </a:p>
        </p:txBody>
      </p:sp>
      <p:cxnSp>
        <p:nvCxnSpPr>
          <p:cNvPr id="114" name="肘形连接符 113"/>
          <p:cNvCxnSpPr/>
          <p:nvPr/>
        </p:nvCxnSpPr>
        <p:spPr>
          <a:xfrm rot="16200000" flipH="1">
            <a:off x="7108755" y="4516572"/>
            <a:ext cx="1156919" cy="291254"/>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15" name="组合 114"/>
          <p:cNvGrpSpPr/>
          <p:nvPr/>
        </p:nvGrpSpPr>
        <p:grpSpPr>
          <a:xfrm>
            <a:off x="7194659" y="3407834"/>
            <a:ext cx="700279" cy="675903"/>
            <a:chOff x="1054022" y="3090803"/>
            <a:chExt cx="700988" cy="676392"/>
          </a:xfrm>
          <a:solidFill>
            <a:srgbClr val="414455"/>
          </a:solidFill>
        </p:grpSpPr>
        <p:sp>
          <p:nvSpPr>
            <p:cNvPr id="116" name="六边形 115"/>
            <p:cNvSpPr/>
            <p:nvPr/>
          </p:nvSpPr>
          <p:spPr>
            <a:xfrm rot="5400000">
              <a:off x="1063108" y="3137451"/>
              <a:ext cx="676392" cy="583096"/>
            </a:xfrm>
            <a:prstGeom prst="hexagon">
              <a:avLst/>
            </a:prstGeom>
            <a:solidFill>
              <a:srgbClr val="2244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dirty="0">
                <a:solidFill>
                  <a:prstClr val="white"/>
                </a:solidFill>
                <a:cs typeface="+mn-ea"/>
                <a:sym typeface="+mn-lt"/>
              </a:endParaRPr>
            </a:p>
          </p:txBody>
        </p:sp>
        <p:sp>
          <p:nvSpPr>
            <p:cNvPr id="117" name="文本框 108"/>
            <p:cNvSpPr txBox="1"/>
            <p:nvPr/>
          </p:nvSpPr>
          <p:spPr>
            <a:xfrm>
              <a:off x="1054022" y="3298193"/>
              <a:ext cx="700988" cy="275789"/>
            </a:xfrm>
            <a:prstGeom prst="rect">
              <a:avLst/>
            </a:prstGeom>
            <a:noFill/>
          </p:spPr>
          <p:txBody>
            <a:bodyPr wrap="square" rtlCol="0">
              <a:spAutoFit/>
            </a:bodyPr>
            <a:lstStyle/>
            <a:p>
              <a:pPr algn="ctr" defTabSz="913765"/>
              <a:r>
                <a:rPr lang="en-US" altLang="zh-CN" sz="1200" dirty="0" smtClean="0">
                  <a:solidFill>
                    <a:prstClr val="white"/>
                  </a:solidFill>
                  <a:cs typeface="+mn-ea"/>
                  <a:sym typeface="+mn-lt"/>
                </a:rPr>
                <a:t>06</a:t>
              </a:r>
              <a:endParaRPr lang="zh-CN" altLang="en-US" sz="1200" dirty="0">
                <a:solidFill>
                  <a:prstClr val="white"/>
                </a:solidFill>
                <a:cs typeface="+mn-ea"/>
                <a:sym typeface="+mn-lt"/>
              </a:endParaRPr>
            </a:p>
          </p:txBody>
        </p:sp>
      </p:grpSp>
      <p:sp>
        <p:nvSpPr>
          <p:cNvPr id="120" name="文本框 111"/>
          <p:cNvSpPr txBox="1"/>
          <p:nvPr/>
        </p:nvSpPr>
        <p:spPr>
          <a:xfrm>
            <a:off x="7832725" y="4529455"/>
            <a:ext cx="2381250" cy="1917700"/>
          </a:xfrm>
          <a:prstGeom prst="rect">
            <a:avLst/>
          </a:prstGeom>
          <a:noFill/>
        </p:spPr>
        <p:txBody>
          <a:bodyPr wrap="square" rtlCol="0">
            <a:no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defTabSz="913765">
              <a:lnSpc>
                <a:spcPct val="150000"/>
              </a:lnSpc>
            </a:pPr>
            <a:r>
              <a:rPr lang="zh-CN" altLang="en-US" sz="1400" dirty="0">
                <a:solidFill>
                  <a:schemeClr val="tx1"/>
                </a:solidFill>
                <a:effectLst>
                  <a:outerShdw blurRad="38100" dist="19050" dir="2700000" algn="tl" rotWithShape="0">
                    <a:schemeClr val="dk1">
                      <a:alpha val="40000"/>
                    </a:schemeClr>
                  </a:outerShdw>
                </a:effectLst>
                <a:latin typeface="+mn-lt"/>
                <a:ea typeface="+mn-ea"/>
                <a:cs typeface="+mn-ea"/>
                <a:sym typeface="+mn-lt"/>
              </a:rPr>
              <a:t>第六章《大学生求职准备</a:t>
            </a:r>
            <a:r>
              <a:rPr lang="en-US" altLang="zh-CN" sz="1400" dirty="0">
                <a:solidFill>
                  <a:schemeClr val="tx1"/>
                </a:solidFill>
                <a:effectLst>
                  <a:outerShdw blurRad="38100" dist="19050" dir="2700000" algn="tl" rotWithShape="0">
                    <a:schemeClr val="dk1">
                      <a:alpha val="40000"/>
                    </a:schemeClr>
                  </a:outerShdw>
                </a:effectLst>
                <a:latin typeface="+mn-lt"/>
                <a:ea typeface="+mn-ea"/>
                <a:cs typeface="+mn-ea"/>
                <a:sym typeface="+mn-lt"/>
              </a:rPr>
              <a:t>4</a:t>
            </a:r>
            <a:r>
              <a:rPr lang="zh-CN" altLang="en-US" sz="1400" dirty="0">
                <a:solidFill>
                  <a:schemeClr val="tx1"/>
                </a:solidFill>
                <a:effectLst>
                  <a:outerShdw blurRad="38100" dist="19050" dir="2700000" algn="tl" rotWithShape="0">
                    <a:schemeClr val="dk1">
                      <a:alpha val="40000"/>
                    </a:schemeClr>
                  </a:outerShdw>
                </a:effectLst>
                <a:latin typeface="+mn-lt"/>
                <a:ea typeface="+mn-ea"/>
                <a:cs typeface="+mn-ea"/>
                <a:sym typeface="+mn-lt"/>
              </a:rPr>
              <a:t>》小组面试技巧</a:t>
            </a:r>
            <a:endParaRPr lang="zh-CN" altLang="en-US" sz="1400" dirty="0">
              <a:solidFill>
                <a:schemeClr val="tx1">
                  <a:lumMod val="75000"/>
                  <a:lumOff val="25000"/>
                </a:schemeClr>
              </a:solidFill>
              <a:latin typeface="+mn-lt"/>
              <a:ea typeface="+mn-ea"/>
              <a:cs typeface="+mn-ea"/>
              <a:sym typeface="+mn-lt"/>
            </a:endParaRPr>
          </a:p>
          <a:p>
            <a:pPr defTabSz="913765">
              <a:lnSpc>
                <a:spcPct val="150000"/>
              </a:lnSpc>
            </a:pPr>
            <a:r>
              <a:rPr lang="zh-CN" altLang="en-US" dirty="0">
                <a:solidFill>
                  <a:schemeClr val="tx1">
                    <a:lumMod val="75000"/>
                    <a:lumOff val="25000"/>
                  </a:schemeClr>
                </a:solidFill>
                <a:latin typeface="+mn-lt"/>
                <a:ea typeface="+mn-ea"/>
                <a:cs typeface="+mn-ea"/>
                <a:sym typeface="+mn-lt"/>
              </a:rPr>
              <a:t>了解群面常见考核形式，熟悉经典群面考核题型，掌握无领导小组通用角色，体验群体面试精彩瞬间。</a:t>
            </a:r>
          </a:p>
        </p:txBody>
      </p:sp>
      <p:grpSp>
        <p:nvGrpSpPr>
          <p:cNvPr id="121" name="组合 120"/>
          <p:cNvGrpSpPr/>
          <p:nvPr/>
        </p:nvGrpSpPr>
        <p:grpSpPr>
          <a:xfrm>
            <a:off x="9764112" y="3407834"/>
            <a:ext cx="681472" cy="675903"/>
            <a:chOff x="1045689" y="3090803"/>
            <a:chExt cx="682162" cy="676392"/>
          </a:xfrm>
          <a:solidFill>
            <a:srgbClr val="414455"/>
          </a:solidFill>
        </p:grpSpPr>
        <p:sp>
          <p:nvSpPr>
            <p:cNvPr id="122" name="六边形 121"/>
            <p:cNvSpPr/>
            <p:nvPr/>
          </p:nvSpPr>
          <p:spPr>
            <a:xfrm rot="5400000">
              <a:off x="1063108" y="3137451"/>
              <a:ext cx="676392" cy="583096"/>
            </a:xfrm>
            <a:prstGeom prst="hexagon">
              <a:avLst/>
            </a:prstGeom>
            <a:solidFill>
              <a:srgbClr val="2244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2000" dirty="0">
                <a:solidFill>
                  <a:prstClr val="white"/>
                </a:solidFill>
                <a:cs typeface="+mn-ea"/>
                <a:sym typeface="+mn-lt"/>
              </a:endParaRPr>
            </a:p>
          </p:txBody>
        </p:sp>
        <p:sp>
          <p:nvSpPr>
            <p:cNvPr id="123" name="文本框 114"/>
            <p:cNvSpPr txBox="1"/>
            <p:nvPr/>
          </p:nvSpPr>
          <p:spPr>
            <a:xfrm>
              <a:off x="1045689" y="3298193"/>
              <a:ext cx="682162" cy="275789"/>
            </a:xfrm>
            <a:prstGeom prst="rect">
              <a:avLst/>
            </a:prstGeom>
            <a:noFill/>
          </p:spPr>
          <p:txBody>
            <a:bodyPr wrap="square" rtlCol="0">
              <a:spAutoFit/>
            </a:bodyPr>
            <a:lstStyle/>
            <a:p>
              <a:pPr algn="ctr" defTabSz="913765"/>
              <a:r>
                <a:rPr lang="en-US" altLang="zh-CN" sz="1200" dirty="0" smtClean="0">
                  <a:solidFill>
                    <a:prstClr val="white"/>
                  </a:solidFill>
                  <a:cs typeface="+mn-ea"/>
                  <a:sym typeface="+mn-lt"/>
                </a:rPr>
                <a:t>08</a:t>
              </a:r>
              <a:endParaRPr lang="zh-CN" altLang="en-US" sz="1200" dirty="0">
                <a:solidFill>
                  <a:prstClr val="white"/>
                </a:solidFill>
                <a:cs typeface="+mn-ea"/>
                <a:sym typeface="+mn-lt"/>
              </a:endParaRPr>
            </a:p>
          </p:txBody>
        </p:sp>
      </p:grpSp>
      <p:cxnSp>
        <p:nvCxnSpPr>
          <p:cNvPr id="2" name="肘形连接符 113"/>
          <p:cNvCxnSpPr/>
          <p:nvPr/>
        </p:nvCxnSpPr>
        <p:spPr>
          <a:xfrm rot="16200000" flipH="1">
            <a:off x="9686855" y="4516572"/>
            <a:ext cx="1156919" cy="291254"/>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sp>
        <p:nvSpPr>
          <p:cNvPr id="3" name="文本框 111"/>
          <p:cNvSpPr txBox="1"/>
          <p:nvPr/>
        </p:nvSpPr>
        <p:spPr>
          <a:xfrm>
            <a:off x="10410825" y="4529455"/>
            <a:ext cx="1572895" cy="1917700"/>
          </a:xfrm>
          <a:prstGeom prst="rect">
            <a:avLst/>
          </a:prstGeom>
          <a:noFill/>
        </p:spPr>
        <p:txBody>
          <a:bodyPr wrap="square" rtlCol="0">
            <a:no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defTabSz="913765">
              <a:lnSpc>
                <a:spcPct val="150000"/>
              </a:lnSpc>
            </a:pPr>
            <a:r>
              <a:rPr lang="zh-CN" altLang="en-US" sz="1400" b="1" dirty="0">
                <a:solidFill>
                  <a:schemeClr val="tx1">
                    <a:lumMod val="75000"/>
                    <a:lumOff val="25000"/>
                  </a:schemeClr>
                </a:solidFill>
                <a:latin typeface="+mn-lt"/>
                <a:ea typeface="+mn-ea"/>
                <a:cs typeface="+mn-ea"/>
                <a:sym typeface="+mn-lt"/>
              </a:rPr>
              <a:t>第八章《国内升学与出国留学》</a:t>
            </a:r>
          </a:p>
          <a:p>
            <a:pPr defTabSz="913765">
              <a:lnSpc>
                <a:spcPct val="150000"/>
              </a:lnSpc>
            </a:pPr>
            <a:endParaRPr lang="zh-CN" altLang="en-US" b="1" dirty="0">
              <a:solidFill>
                <a:schemeClr val="tx1">
                  <a:lumMod val="75000"/>
                  <a:lumOff val="25000"/>
                </a:schemeClr>
              </a:solidFill>
              <a:latin typeface="+mn-lt"/>
              <a:ea typeface="+mn-ea"/>
              <a:cs typeface="+mn-ea"/>
              <a:sym typeface="+mn-lt"/>
            </a:endParaRPr>
          </a:p>
        </p:txBody>
      </p:sp>
    </p:spTree>
  </p:cSld>
  <p:clrMapOvr>
    <a:masterClrMapping/>
  </p:clrMapOvr>
  <p:transition/>
  <p:timing>
    <p:tnLst>
      <p:par>
        <p:cTn id="1" dur="indefinite" restart="never" nodeType="tmRoot"/>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千库网_黑白经典表盘时钟_元素编号12024440"/>
          <p:cNvPicPr>
            <a:picLocks noChangeAspect="1"/>
          </p:cNvPicPr>
          <p:nvPr/>
        </p:nvPicPr>
        <p:blipFill>
          <a:blip r:embed="rId3"/>
          <a:stretch>
            <a:fillRect/>
          </a:stretch>
        </p:blipFill>
        <p:spPr>
          <a:xfrm>
            <a:off x="413385" y="220980"/>
            <a:ext cx="2457450" cy="2457450"/>
          </a:xfrm>
          <a:prstGeom prst="rect">
            <a:avLst/>
          </a:prstGeom>
        </p:spPr>
      </p:pic>
      <p:pic>
        <p:nvPicPr>
          <p:cNvPr id="3" name="Picture 2" descr="千库网_拍摄视频框_元素编号12833167"/>
          <p:cNvPicPr>
            <a:picLocks noChangeAspect="1"/>
          </p:cNvPicPr>
          <p:nvPr/>
        </p:nvPicPr>
        <p:blipFill>
          <a:blip r:embed="rId4"/>
          <a:srcRect t="18123" b="20095"/>
          <a:stretch>
            <a:fillRect/>
          </a:stretch>
        </p:blipFill>
        <p:spPr>
          <a:xfrm>
            <a:off x="3333115" y="1060450"/>
            <a:ext cx="8390890" cy="5184140"/>
          </a:xfrm>
          <a:prstGeom prst="rect">
            <a:avLst/>
          </a:prstGeom>
        </p:spPr>
      </p:pic>
      <p:sp>
        <p:nvSpPr>
          <p:cNvPr id="18" name="Text Box 17"/>
          <p:cNvSpPr txBox="1"/>
          <p:nvPr/>
        </p:nvSpPr>
        <p:spPr>
          <a:xfrm>
            <a:off x="6821805" y="1697355"/>
            <a:ext cx="1706880" cy="398780"/>
          </a:xfrm>
          <a:prstGeom prst="rect">
            <a:avLst/>
          </a:prstGeom>
          <a:noFill/>
        </p:spPr>
        <p:txBody>
          <a:bodyPr wrap="none" rtlCol="0">
            <a:spAutoFit/>
          </a:bodyPr>
          <a:lstStyle/>
          <a:p>
            <a:r>
              <a:rPr lang="zh-CN" altLang="en-US" sz="2000"/>
              <a:t>课时分配建议</a:t>
            </a:r>
          </a:p>
        </p:txBody>
      </p:sp>
      <p:graphicFrame>
        <p:nvGraphicFramePr>
          <p:cNvPr id="24" name="Table 23"/>
          <p:cNvGraphicFramePr/>
          <p:nvPr>
            <p:custDataLst>
              <p:tags r:id="rId1"/>
            </p:custDataLst>
          </p:nvPr>
        </p:nvGraphicFramePr>
        <p:xfrm>
          <a:off x="5023485" y="2726055"/>
          <a:ext cx="5260340" cy="2260600"/>
        </p:xfrm>
        <a:graphic>
          <a:graphicData uri="http://schemas.openxmlformats.org/drawingml/2006/table">
            <a:tbl>
              <a:tblPr bandCol="1">
                <a:tableStyleId>{69CF1AB2-1976-4502-BF36-3FF5EA218861}</a:tableStyleId>
              </a:tblPr>
              <a:tblGrid>
                <a:gridCol w="3589020">
                  <a:extLst>
                    <a:ext uri="{9D8B030D-6E8A-4147-A177-3AD203B41FA5}">
                      <a16:colId xmlns:a16="http://schemas.microsoft.com/office/drawing/2014/main" val="20000"/>
                    </a:ext>
                  </a:extLst>
                </a:gridCol>
                <a:gridCol w="1671320">
                  <a:extLst>
                    <a:ext uri="{9D8B030D-6E8A-4147-A177-3AD203B41FA5}">
                      <a16:colId xmlns:a16="http://schemas.microsoft.com/office/drawing/2014/main" val="20001"/>
                    </a:ext>
                  </a:extLst>
                </a:gridCol>
              </a:tblGrid>
              <a:tr h="565150">
                <a:tc>
                  <a:txBody>
                    <a:bodyPr/>
                    <a:lstStyle/>
                    <a:p>
                      <a:pPr algn="l">
                        <a:buNone/>
                      </a:pPr>
                      <a:r>
                        <a:rPr lang="en-US" altLang="zh-CN" sz="1800"/>
                        <a:t>Part 1 </a:t>
                      </a:r>
                      <a:r>
                        <a:rPr lang="zh-CN" altLang="en-US" sz="1800"/>
                        <a:t>就业信息战 </a:t>
                      </a:r>
                    </a:p>
                  </a:txBody>
                  <a:tcPr anchor="ctr"/>
                </a:tc>
                <a:tc>
                  <a:txBody>
                    <a:bodyPr/>
                    <a:lstStyle/>
                    <a:p>
                      <a:pPr algn="r">
                        <a:buNone/>
                      </a:pPr>
                      <a:r>
                        <a:rPr lang="zh-CN" altLang="en-US" sz="1800"/>
                        <a:t>     </a:t>
                      </a:r>
                      <a:r>
                        <a:rPr lang="en-US" altLang="zh-CN" sz="1800"/>
                        <a:t>15</a:t>
                      </a:r>
                      <a:r>
                        <a:rPr lang="zh-CN" altLang="en-US" sz="1800"/>
                        <a:t>分钟</a:t>
                      </a:r>
                    </a:p>
                  </a:txBody>
                  <a:tcPr anchor="ctr"/>
                </a:tc>
                <a:extLst>
                  <a:ext uri="{0D108BD9-81ED-4DB2-BD59-A6C34878D82A}">
                    <a16:rowId xmlns:a16="http://schemas.microsoft.com/office/drawing/2014/main" val="10000"/>
                  </a:ext>
                </a:extLst>
              </a:tr>
              <a:tr h="565150">
                <a:tc>
                  <a:txBody>
                    <a:bodyPr/>
                    <a:lstStyle/>
                    <a:p>
                      <a:pPr algn="l">
                        <a:buNone/>
                      </a:pPr>
                      <a:r>
                        <a:rPr lang="en-US" altLang="zh-CN" sz="1800"/>
                        <a:t>Part 2 </a:t>
                      </a:r>
                      <a:r>
                        <a:rPr lang="zh-CN" altLang="en-US" sz="1800"/>
                        <a:t>初识</a:t>
                      </a:r>
                      <a:r>
                        <a:rPr lang="en-US" altLang="zh-CN" sz="1800"/>
                        <a:t>JD</a:t>
                      </a:r>
                      <a:r>
                        <a:rPr lang="zh-CN" altLang="en-US" sz="1800"/>
                        <a:t>分析</a:t>
                      </a:r>
                    </a:p>
                  </a:txBody>
                  <a:tcPr anchor="ctr"/>
                </a:tc>
                <a:tc>
                  <a:txBody>
                    <a:bodyPr/>
                    <a:lstStyle/>
                    <a:p>
                      <a:pPr algn="r">
                        <a:buNone/>
                      </a:pPr>
                      <a:r>
                        <a:rPr lang="en-US" altLang="zh-CN" sz="1800"/>
                        <a:t>5</a:t>
                      </a:r>
                      <a:r>
                        <a:rPr lang="zh-CN" altLang="en-US" sz="1800"/>
                        <a:t>分钟</a:t>
                      </a:r>
                    </a:p>
                  </a:txBody>
                  <a:tcPr anchor="ctr"/>
                </a:tc>
                <a:extLst>
                  <a:ext uri="{0D108BD9-81ED-4DB2-BD59-A6C34878D82A}">
                    <a16:rowId xmlns:a16="http://schemas.microsoft.com/office/drawing/2014/main" val="10001"/>
                  </a:ext>
                </a:extLst>
              </a:tr>
              <a:tr h="565150">
                <a:tc>
                  <a:txBody>
                    <a:bodyPr/>
                    <a:lstStyle/>
                    <a:p>
                      <a:pPr algn="l">
                        <a:buNone/>
                      </a:pPr>
                      <a:r>
                        <a:rPr lang="en-US" altLang="zh-CN" sz="1800"/>
                        <a:t>Part 3 </a:t>
                      </a:r>
                      <a:r>
                        <a:rPr lang="zh-CN" altLang="en-US" sz="1800"/>
                        <a:t>就业信息搜索的</a:t>
                      </a:r>
                      <a:r>
                        <a:rPr lang="en-US" altLang="zh-CN" sz="1800"/>
                        <a:t>9</a:t>
                      </a:r>
                      <a:r>
                        <a:rPr lang="zh-CN" altLang="en-US" sz="1800"/>
                        <a:t>种渠道</a:t>
                      </a:r>
                    </a:p>
                  </a:txBody>
                  <a:tcPr anchor="ctr"/>
                </a:tc>
                <a:tc>
                  <a:txBody>
                    <a:bodyPr/>
                    <a:lstStyle/>
                    <a:p>
                      <a:pPr algn="r">
                        <a:buNone/>
                      </a:pPr>
                      <a:r>
                        <a:rPr lang="en-US" altLang="zh-CN" sz="1800"/>
                        <a:t>20</a:t>
                      </a:r>
                      <a:r>
                        <a:rPr lang="zh-CN" altLang="en-US" sz="1800"/>
                        <a:t>分钟</a:t>
                      </a:r>
                    </a:p>
                  </a:txBody>
                  <a:tcPr anchor="ctr"/>
                </a:tc>
                <a:extLst>
                  <a:ext uri="{0D108BD9-81ED-4DB2-BD59-A6C34878D82A}">
                    <a16:rowId xmlns:a16="http://schemas.microsoft.com/office/drawing/2014/main" val="10002"/>
                  </a:ext>
                </a:extLst>
              </a:tr>
              <a:tr h="565150">
                <a:tc>
                  <a:txBody>
                    <a:bodyPr/>
                    <a:lstStyle/>
                    <a:p>
                      <a:pPr algn="l">
                        <a:buNone/>
                      </a:pPr>
                      <a:r>
                        <a:rPr lang="en-US" altLang="zh-CN" sz="1800"/>
                        <a:t>Part 4 </a:t>
                      </a:r>
                      <a:r>
                        <a:rPr lang="zh-CN" altLang="en-US" sz="1800"/>
                        <a:t>职业规划意识</a:t>
                      </a:r>
                    </a:p>
                  </a:txBody>
                  <a:tcPr anchor="ctr"/>
                </a:tc>
                <a:tc>
                  <a:txBody>
                    <a:bodyPr/>
                    <a:lstStyle/>
                    <a:p>
                      <a:pPr algn="r">
                        <a:lnSpc>
                          <a:spcPct val="150000"/>
                        </a:lnSpc>
                      </a:pPr>
                      <a:r>
                        <a:rPr lang="zh-CN" altLang="en-US" sz="1800"/>
                        <a:t> </a:t>
                      </a:r>
                      <a:r>
                        <a:rPr lang="en-US" altLang="zh-CN" sz="1800"/>
                        <a:t>5</a:t>
                      </a:r>
                      <a:r>
                        <a:rPr lang="zh-CN" altLang="en-US" sz="1800"/>
                        <a:t>分钟</a:t>
                      </a:r>
                    </a:p>
                  </a:txBody>
                  <a:tcPr anchor="ct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sers/apple/Desktop/WechatIMG244.pngWechatIMG244"/>
          <p:cNvPicPr>
            <a:picLocks noChangeAspect="1"/>
          </p:cNvPicPr>
          <p:nvPr/>
        </p:nvPicPr>
        <p:blipFill>
          <a:blip r:embed="rId2"/>
          <a:srcRect/>
          <a:stretch>
            <a:fillRect/>
          </a:stretch>
        </p:blipFill>
        <p:spPr>
          <a:xfrm>
            <a:off x="303530" y="249555"/>
            <a:ext cx="2806700" cy="772795"/>
          </a:xfrm>
          <a:prstGeom prst="rect">
            <a:avLst/>
          </a:prstGeom>
        </p:spPr>
      </p:pic>
      <p:pic>
        <p:nvPicPr>
          <p:cNvPr id="4" name="Picture 3" descr="/Users/apple/Desktop/南林脑图2.jpg南林脑图2"/>
          <p:cNvPicPr>
            <a:picLocks noChangeAspect="1"/>
          </p:cNvPicPr>
          <p:nvPr/>
        </p:nvPicPr>
        <p:blipFill>
          <a:blip r:embed="rId3"/>
          <a:srcRect/>
          <a:stretch>
            <a:fillRect/>
          </a:stretch>
        </p:blipFill>
        <p:spPr>
          <a:xfrm>
            <a:off x="1755140" y="1176020"/>
            <a:ext cx="9069705" cy="5166995"/>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70"/>
          <p:cNvSpPr/>
          <p:nvPr/>
        </p:nvSpPr>
        <p:spPr>
          <a:xfrm>
            <a:off x="8814278" y="523875"/>
            <a:ext cx="3377723" cy="6334125"/>
          </a:xfrm>
          <a:custGeom>
            <a:avLst/>
            <a:gdLst>
              <a:gd name="connsiteX0" fmla="*/ 3263559 w 3263559"/>
              <a:gd name="connsiteY0" fmla="*/ 0 h 6120037"/>
              <a:gd name="connsiteX1" fmla="*/ 3263559 w 3263559"/>
              <a:gd name="connsiteY1" fmla="*/ 6120037 h 6120037"/>
              <a:gd name="connsiteX2" fmla="*/ 47815 w 3263559"/>
              <a:gd name="connsiteY2" fmla="*/ 6120037 h 6120037"/>
              <a:gd name="connsiteX3" fmla="*/ 31246 w 3263559"/>
              <a:gd name="connsiteY3" fmla="*/ 5989642 h 6120037"/>
              <a:gd name="connsiteX4" fmla="*/ 0 w 3263559"/>
              <a:gd name="connsiteY4" fmla="*/ 5370863 h 6120037"/>
              <a:gd name="connsiteX5" fmla="*/ 3167244 w 3263559"/>
              <a:gd name="connsiteY5" fmla="*/ 49330 h 6120037"/>
              <a:gd name="connsiteX6" fmla="*/ 3263559 w 3263559"/>
              <a:gd name="connsiteY6" fmla="*/ 0 h 612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3559" h="6120037">
                <a:moveTo>
                  <a:pt x="3263559" y="0"/>
                </a:moveTo>
                <a:lnTo>
                  <a:pt x="3263559" y="6120037"/>
                </a:lnTo>
                <a:lnTo>
                  <a:pt x="47815" y="6120037"/>
                </a:lnTo>
                <a:lnTo>
                  <a:pt x="31246" y="5989642"/>
                </a:lnTo>
                <a:cubicBezTo>
                  <a:pt x="10584" y="5786192"/>
                  <a:pt x="0" y="5579764"/>
                  <a:pt x="0" y="5370863"/>
                </a:cubicBezTo>
                <a:cubicBezTo>
                  <a:pt x="0" y="3072954"/>
                  <a:pt x="1280691" y="1074167"/>
                  <a:pt x="3167244" y="49330"/>
                </a:cubicBezTo>
                <a:lnTo>
                  <a:pt x="3263559" y="0"/>
                </a:lnTo>
                <a:close/>
              </a:path>
            </a:pathLst>
          </a:custGeom>
          <a:solidFill>
            <a:srgbClr val="CDE3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8" name="Straight Connector 4"/>
          <p:cNvCxnSpPr/>
          <p:nvPr/>
        </p:nvCxnSpPr>
        <p:spPr>
          <a:xfrm>
            <a:off x="2647950" y="523875"/>
            <a:ext cx="8782050" cy="0"/>
          </a:xfrm>
          <a:prstGeom prst="line">
            <a:avLst/>
          </a:prstGeom>
          <a:ln>
            <a:solidFill>
              <a:srgbClr val="191410"/>
            </a:solidFill>
          </a:ln>
        </p:spPr>
        <p:style>
          <a:lnRef idx="1">
            <a:schemeClr val="accent1"/>
          </a:lnRef>
          <a:fillRef idx="0">
            <a:schemeClr val="accent1"/>
          </a:fillRef>
          <a:effectRef idx="0">
            <a:schemeClr val="accent1"/>
          </a:effectRef>
          <a:fontRef idx="minor">
            <a:schemeClr val="tx1"/>
          </a:fontRef>
        </p:style>
      </p:cxnSp>
      <p:cxnSp>
        <p:nvCxnSpPr>
          <p:cNvPr id="9" name="Straight Connector 44"/>
          <p:cNvCxnSpPr/>
          <p:nvPr/>
        </p:nvCxnSpPr>
        <p:spPr>
          <a:xfrm>
            <a:off x="4505274" y="1299629"/>
            <a:ext cx="0" cy="50196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303530" y="302895"/>
            <a:ext cx="2219960" cy="398780"/>
          </a:xfrm>
          <a:prstGeom prst="rect">
            <a:avLst/>
          </a:prstGeom>
          <a:noFill/>
        </p:spPr>
        <p:txBody>
          <a:bodyPr wrap="square" rtlCol="0">
            <a:spAutoFit/>
          </a:bodyPr>
          <a:lstStyle/>
          <a:p>
            <a:pPr algn="dist" fontAlgn="auto"/>
            <a:r>
              <a:rPr lang="zh-CN" altLang="en-US" sz="2000" noProof="1">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课程内容</a:t>
            </a:r>
          </a:p>
        </p:txBody>
      </p:sp>
      <p:sp>
        <p:nvSpPr>
          <p:cNvPr id="24" name="Rectangle: Rounded Corners 5"/>
          <p:cNvSpPr/>
          <p:nvPr/>
        </p:nvSpPr>
        <p:spPr>
          <a:xfrm>
            <a:off x="1011310" y="2432993"/>
            <a:ext cx="2776478" cy="658718"/>
          </a:xfrm>
          <a:prstGeom prst="roundRect">
            <a:avLst>
              <a:gd name="adj" fmla="val 50000"/>
            </a:avLst>
          </a:prstGeom>
          <a:solidFill>
            <a:schemeClr val="accent1"/>
          </a:solidFill>
          <a:ln w="12700" cap="flat" cmpd="sng" algn="ctr">
            <a:noFill/>
            <a:prstDash val="solid"/>
            <a:miter lim="800000"/>
          </a:ln>
          <a:effectLst>
            <a:outerShdw blurRad="279400" dist="38100" dir="2700000" algn="tl" rotWithShape="0">
              <a:prstClr val="black">
                <a:alpha val="16000"/>
              </a:prstClr>
            </a:outerShdw>
          </a:effectLst>
        </p:spPr>
        <p:txBody>
          <a:bodyPr lIns="1800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 </a:t>
            </a:r>
            <a:endParaRPr kumimoji="0" lang="id-ID" sz="2400" b="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5" name="Oval 27"/>
          <p:cNvSpPr/>
          <p:nvPr/>
        </p:nvSpPr>
        <p:spPr>
          <a:xfrm>
            <a:off x="3261725" y="2565648"/>
            <a:ext cx="393408" cy="393408"/>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26" name="Straight Arrow Connector 35"/>
          <p:cNvCxnSpPr/>
          <p:nvPr/>
        </p:nvCxnSpPr>
        <p:spPr>
          <a:xfrm>
            <a:off x="3350417" y="2762352"/>
            <a:ext cx="216024" cy="0"/>
          </a:xfrm>
          <a:prstGeom prst="straightConnector1">
            <a:avLst/>
          </a:prstGeom>
          <a:noFill/>
          <a:ln w="6350" cap="flat" cmpd="sng" algn="ctr">
            <a:solidFill>
              <a:sysClr val="window" lastClr="FFFFFF"/>
            </a:solidFill>
            <a:prstDash val="solid"/>
            <a:miter lim="800000"/>
            <a:tailEnd type="arrow" w="sm" len="sm"/>
          </a:ln>
          <a:effectLst/>
        </p:spPr>
      </p:cxnSp>
      <p:sp>
        <p:nvSpPr>
          <p:cNvPr id="27" name="文本框 26"/>
          <p:cNvSpPr txBox="1"/>
          <p:nvPr/>
        </p:nvSpPr>
        <p:spPr>
          <a:xfrm>
            <a:off x="1408070" y="2562297"/>
            <a:ext cx="1721000" cy="398780"/>
          </a:xfrm>
          <a:prstGeom prst="rect">
            <a:avLst/>
          </a:prstGeom>
          <a:noFill/>
        </p:spPr>
        <p:txBody>
          <a:bodyPr wrap="square" rtlCol="0">
            <a:spAutoFit/>
          </a:bodyPr>
          <a:lstStyle/>
          <a:p>
            <a:pPr algn="ctr"/>
            <a:r>
              <a:rPr lang="en-US" altLang="zh-CN" sz="20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01</a:t>
            </a:r>
          </a:p>
        </p:txBody>
      </p:sp>
      <p:sp>
        <p:nvSpPr>
          <p:cNvPr id="28" name="Rectangle: Rounded Corners 5"/>
          <p:cNvSpPr/>
          <p:nvPr/>
        </p:nvSpPr>
        <p:spPr>
          <a:xfrm>
            <a:off x="1011310" y="4229227"/>
            <a:ext cx="2776478" cy="658718"/>
          </a:xfrm>
          <a:prstGeom prst="roundRect">
            <a:avLst>
              <a:gd name="adj" fmla="val 50000"/>
            </a:avLst>
          </a:prstGeom>
          <a:solidFill>
            <a:schemeClr val="accent2"/>
          </a:solidFill>
          <a:ln w="12700" cap="flat" cmpd="sng" algn="ctr">
            <a:noFill/>
            <a:prstDash val="solid"/>
            <a:miter lim="800000"/>
          </a:ln>
          <a:effectLst>
            <a:outerShdw blurRad="279400" dist="38100" dir="2700000" algn="tl" rotWithShape="0">
              <a:prstClr val="black">
                <a:alpha val="16000"/>
              </a:prstClr>
            </a:outerShdw>
          </a:effectLst>
        </p:spPr>
        <p:txBody>
          <a:bodyPr lIns="1800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 </a:t>
            </a:r>
            <a:endParaRPr kumimoji="0" lang="id-ID" sz="2400" b="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9" name="Oval 27"/>
          <p:cNvSpPr/>
          <p:nvPr/>
        </p:nvSpPr>
        <p:spPr>
          <a:xfrm>
            <a:off x="3261725" y="4361882"/>
            <a:ext cx="393408" cy="393408"/>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30" name="Straight Arrow Connector 35"/>
          <p:cNvCxnSpPr/>
          <p:nvPr/>
        </p:nvCxnSpPr>
        <p:spPr>
          <a:xfrm>
            <a:off x="3350417" y="4558586"/>
            <a:ext cx="216024" cy="0"/>
          </a:xfrm>
          <a:prstGeom prst="straightConnector1">
            <a:avLst/>
          </a:prstGeom>
          <a:noFill/>
          <a:ln w="6350" cap="flat" cmpd="sng" algn="ctr">
            <a:solidFill>
              <a:sysClr val="window" lastClr="FFFFFF"/>
            </a:solidFill>
            <a:prstDash val="solid"/>
            <a:miter lim="800000"/>
            <a:tailEnd type="arrow" w="sm" len="sm"/>
          </a:ln>
          <a:effectLst/>
        </p:spPr>
      </p:cxnSp>
      <p:sp>
        <p:nvSpPr>
          <p:cNvPr id="31" name="文本框 30"/>
          <p:cNvSpPr txBox="1"/>
          <p:nvPr/>
        </p:nvSpPr>
        <p:spPr>
          <a:xfrm>
            <a:off x="1408070" y="4358531"/>
            <a:ext cx="1721000" cy="398780"/>
          </a:xfrm>
          <a:prstGeom prst="rect">
            <a:avLst/>
          </a:prstGeom>
          <a:noFill/>
        </p:spPr>
        <p:txBody>
          <a:bodyPr wrap="square" rtlCol="0">
            <a:spAutoFit/>
          </a:bodyPr>
          <a:lstStyle/>
          <a:p>
            <a:pPr algn="ctr"/>
            <a:r>
              <a:rPr lang="en-US" altLang="zh-CN" sz="20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02</a:t>
            </a:r>
          </a:p>
        </p:txBody>
      </p:sp>
      <p:sp>
        <p:nvSpPr>
          <p:cNvPr id="36" name="Rectangle: Rounded Corners 5"/>
          <p:cNvSpPr/>
          <p:nvPr/>
        </p:nvSpPr>
        <p:spPr>
          <a:xfrm>
            <a:off x="5026248" y="2493930"/>
            <a:ext cx="2776478" cy="658718"/>
          </a:xfrm>
          <a:prstGeom prst="roundRect">
            <a:avLst>
              <a:gd name="adj" fmla="val 50000"/>
            </a:avLst>
          </a:prstGeom>
          <a:solidFill>
            <a:schemeClr val="accent2"/>
          </a:solidFill>
          <a:ln w="12700" cap="flat" cmpd="sng" algn="ctr">
            <a:noFill/>
            <a:prstDash val="solid"/>
            <a:miter lim="800000"/>
          </a:ln>
          <a:effectLst>
            <a:outerShdw blurRad="279400" dist="38100" dir="2700000" algn="tl" rotWithShape="0">
              <a:prstClr val="black">
                <a:alpha val="16000"/>
              </a:prstClr>
            </a:outerShdw>
          </a:effectLst>
        </p:spPr>
        <p:txBody>
          <a:bodyPr lIns="1800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 </a:t>
            </a:r>
            <a:endParaRPr kumimoji="0" lang="id-ID" sz="2400" b="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7" name="Oval 27"/>
          <p:cNvSpPr/>
          <p:nvPr/>
        </p:nvSpPr>
        <p:spPr>
          <a:xfrm>
            <a:off x="7276663" y="2626585"/>
            <a:ext cx="393408" cy="393408"/>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38" name="Straight Arrow Connector 35"/>
          <p:cNvCxnSpPr/>
          <p:nvPr/>
        </p:nvCxnSpPr>
        <p:spPr>
          <a:xfrm>
            <a:off x="7365355" y="2823289"/>
            <a:ext cx="216024" cy="0"/>
          </a:xfrm>
          <a:prstGeom prst="straightConnector1">
            <a:avLst/>
          </a:prstGeom>
          <a:noFill/>
          <a:ln w="6350" cap="flat" cmpd="sng" algn="ctr">
            <a:solidFill>
              <a:sysClr val="window" lastClr="FFFFFF"/>
            </a:solidFill>
            <a:prstDash val="solid"/>
            <a:miter lim="800000"/>
            <a:tailEnd type="arrow" w="sm" len="sm"/>
          </a:ln>
          <a:effectLst/>
        </p:spPr>
      </p:cxnSp>
      <p:sp>
        <p:nvSpPr>
          <p:cNvPr id="39" name="文本框 38"/>
          <p:cNvSpPr txBox="1"/>
          <p:nvPr/>
        </p:nvSpPr>
        <p:spPr>
          <a:xfrm>
            <a:off x="5423008" y="2623234"/>
            <a:ext cx="1721000" cy="398780"/>
          </a:xfrm>
          <a:prstGeom prst="rect">
            <a:avLst/>
          </a:prstGeom>
          <a:noFill/>
        </p:spPr>
        <p:txBody>
          <a:bodyPr wrap="square" rtlCol="0">
            <a:spAutoFit/>
          </a:bodyPr>
          <a:lstStyle/>
          <a:p>
            <a:pPr algn="ctr"/>
            <a:r>
              <a:rPr lang="en-US" altLang="zh-CN" sz="20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03</a:t>
            </a:r>
            <a:endParaRPr lang="zh-CN" altLang="en-US" sz="20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0" name="Rectangle: Rounded Corners 5"/>
          <p:cNvSpPr/>
          <p:nvPr/>
        </p:nvSpPr>
        <p:spPr>
          <a:xfrm>
            <a:off x="5026248" y="4290164"/>
            <a:ext cx="2776478" cy="658718"/>
          </a:xfrm>
          <a:prstGeom prst="roundRect">
            <a:avLst>
              <a:gd name="adj" fmla="val 50000"/>
            </a:avLst>
          </a:prstGeom>
          <a:solidFill>
            <a:schemeClr val="accent1"/>
          </a:solidFill>
          <a:ln w="12700" cap="flat" cmpd="sng" algn="ctr">
            <a:noFill/>
            <a:prstDash val="solid"/>
            <a:miter lim="800000"/>
          </a:ln>
          <a:effectLst>
            <a:outerShdw blurRad="279400" dist="38100" dir="2700000" algn="tl" rotWithShape="0">
              <a:prstClr val="black">
                <a:alpha val="16000"/>
              </a:prstClr>
            </a:outerShdw>
          </a:effectLst>
        </p:spPr>
        <p:txBody>
          <a:bodyPr lIns="1800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 </a:t>
            </a:r>
            <a:endParaRPr kumimoji="0" lang="id-ID" sz="2400" b="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1" name="Oval 27"/>
          <p:cNvSpPr/>
          <p:nvPr/>
        </p:nvSpPr>
        <p:spPr>
          <a:xfrm>
            <a:off x="7276663" y="4422819"/>
            <a:ext cx="393408" cy="393408"/>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42" name="Straight Arrow Connector 35"/>
          <p:cNvCxnSpPr/>
          <p:nvPr/>
        </p:nvCxnSpPr>
        <p:spPr>
          <a:xfrm>
            <a:off x="7365355" y="4619523"/>
            <a:ext cx="216024" cy="0"/>
          </a:xfrm>
          <a:prstGeom prst="straightConnector1">
            <a:avLst/>
          </a:prstGeom>
          <a:noFill/>
          <a:ln w="6350" cap="flat" cmpd="sng" algn="ctr">
            <a:solidFill>
              <a:sysClr val="window" lastClr="FFFFFF"/>
            </a:solidFill>
            <a:prstDash val="solid"/>
            <a:miter lim="800000"/>
            <a:tailEnd type="arrow" w="sm" len="sm"/>
          </a:ln>
          <a:effectLst/>
        </p:spPr>
      </p:cxnSp>
      <p:sp>
        <p:nvSpPr>
          <p:cNvPr id="43" name="文本框 42"/>
          <p:cNvSpPr txBox="1"/>
          <p:nvPr/>
        </p:nvSpPr>
        <p:spPr>
          <a:xfrm>
            <a:off x="5423008" y="4419468"/>
            <a:ext cx="1721000" cy="398780"/>
          </a:xfrm>
          <a:prstGeom prst="rect">
            <a:avLst/>
          </a:prstGeom>
          <a:noFill/>
        </p:spPr>
        <p:txBody>
          <a:bodyPr wrap="square" rtlCol="0">
            <a:spAutoFit/>
          </a:bodyPr>
          <a:lstStyle/>
          <a:p>
            <a:pPr algn="ctr"/>
            <a:r>
              <a:rPr lang="en-US" altLang="zh-CN" sz="20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04</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0071" y="769370"/>
            <a:ext cx="4831043" cy="5843133"/>
          </a:xfrm>
          <a:prstGeom prst="rect">
            <a:avLst/>
          </a:prstGeom>
        </p:spPr>
      </p:pic>
      <p:sp>
        <p:nvSpPr>
          <p:cNvPr id="32" name="文本框 31"/>
          <p:cNvSpPr txBox="1"/>
          <p:nvPr/>
        </p:nvSpPr>
        <p:spPr>
          <a:xfrm>
            <a:off x="1068837" y="3390161"/>
            <a:ext cx="2333671" cy="460375"/>
          </a:xfrm>
          <a:prstGeom prst="rect">
            <a:avLst/>
          </a:prstGeom>
          <a:noFill/>
        </p:spPr>
        <p:txBody>
          <a:bodyPr wrap="square" rtlCol="0">
            <a:spAutoFit/>
          </a:bodyPr>
          <a:lstStyle/>
          <a:p>
            <a:pPr algn="dist"/>
            <a:r>
              <a:rPr lang="zh-CN" altLang="en-US" sz="2400" b="1"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就业信息战</a:t>
            </a:r>
          </a:p>
        </p:txBody>
      </p:sp>
      <p:sp>
        <p:nvSpPr>
          <p:cNvPr id="44" name="文本框 43"/>
          <p:cNvSpPr txBox="1"/>
          <p:nvPr/>
        </p:nvSpPr>
        <p:spPr>
          <a:xfrm>
            <a:off x="5100955" y="3439795"/>
            <a:ext cx="3544570" cy="460375"/>
          </a:xfrm>
          <a:prstGeom prst="rect">
            <a:avLst/>
          </a:prstGeom>
          <a:noFill/>
        </p:spPr>
        <p:txBody>
          <a:bodyPr wrap="square" rtlCol="0">
            <a:spAutoFit/>
          </a:bodyPr>
          <a:lstStyle/>
          <a:p>
            <a:pPr algn="dist"/>
            <a:r>
              <a:rPr lang="zh-CN" altLang="en-US" sz="24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就业信息搜索的</a:t>
            </a:r>
            <a:r>
              <a:rPr lang="en-US" altLang="zh-CN" sz="24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9</a:t>
            </a:r>
            <a:r>
              <a:rPr lang="zh-CN" altLang="en-US" sz="24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种渠道</a:t>
            </a:r>
          </a:p>
        </p:txBody>
      </p:sp>
      <p:sp>
        <p:nvSpPr>
          <p:cNvPr id="46" name="文本框 45"/>
          <p:cNvSpPr txBox="1"/>
          <p:nvPr/>
        </p:nvSpPr>
        <p:spPr>
          <a:xfrm>
            <a:off x="1068070" y="5171440"/>
            <a:ext cx="2400300" cy="460375"/>
          </a:xfrm>
          <a:prstGeom prst="rect">
            <a:avLst/>
          </a:prstGeom>
          <a:noFill/>
        </p:spPr>
        <p:txBody>
          <a:bodyPr wrap="square" rtlCol="0">
            <a:spAutoFit/>
          </a:bodyPr>
          <a:lstStyle/>
          <a:p>
            <a:pPr algn="dist"/>
            <a:r>
              <a:rPr lang="zh-CN" altLang="en-US" sz="2400" b="1">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初识</a:t>
            </a:r>
            <a:r>
              <a:rPr lang="en-US" altLang="zh-CN" sz="2400" b="1">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JD</a:t>
            </a:r>
            <a:r>
              <a:rPr lang="zh-CN" altLang="en-US" sz="2400" b="1">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分析</a:t>
            </a:r>
          </a:p>
        </p:txBody>
      </p:sp>
      <p:sp>
        <p:nvSpPr>
          <p:cNvPr id="48" name="文本框 47"/>
          <p:cNvSpPr txBox="1"/>
          <p:nvPr/>
        </p:nvSpPr>
        <p:spPr>
          <a:xfrm>
            <a:off x="5074920" y="5220970"/>
            <a:ext cx="2595245" cy="460375"/>
          </a:xfrm>
          <a:prstGeom prst="rect">
            <a:avLst/>
          </a:prstGeom>
          <a:noFill/>
        </p:spPr>
        <p:txBody>
          <a:bodyPr wrap="square" rtlCol="0">
            <a:spAutoFit/>
          </a:bodyPr>
          <a:lstStyle/>
          <a:p>
            <a:pPr algn="dist"/>
            <a:r>
              <a:rPr lang="zh-CN" altLang="en-US" sz="2400" b="1">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职业规划意识</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bldLst>
      <p:bldP spid="21" grpId="0"/>
      <p:bldP spid="24" grpId="0" bldLvl="0" animBg="1"/>
      <p:bldP spid="25" grpId="0" bldLvl="0" animBg="1"/>
      <p:bldP spid="27" grpId="0"/>
      <p:bldP spid="28" grpId="0" bldLvl="0" animBg="1"/>
      <p:bldP spid="29" grpId="0" bldLvl="0" animBg="1"/>
      <p:bldP spid="31" grpId="0"/>
      <p:bldP spid="36" grpId="0" bldLvl="0" animBg="1"/>
      <p:bldP spid="37" grpId="0" bldLvl="0" animBg="1"/>
      <p:bldP spid="39" grpId="0"/>
      <p:bldP spid="40" grpId="0" bldLvl="0" animBg="1"/>
      <p:bldP spid="41" grpId="0" bldLvl="0" animBg="1"/>
      <p:bldP spid="43" grpId="0"/>
      <p:bldP spid="32" grpId="0"/>
      <p:bldP spid="44" grpId="0"/>
      <p:bldP spid="46" grpId="0"/>
      <p:bldP spid="4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840568" y="1441469"/>
            <a:ext cx="3622683" cy="3975061"/>
            <a:chOff x="3581400" y="1143000"/>
            <a:chExt cx="4465320" cy="4899661"/>
          </a:xfrm>
          <a:solidFill>
            <a:schemeClr val="accent1"/>
          </a:solidFill>
        </p:grpSpPr>
        <p:sp>
          <p:nvSpPr>
            <p:cNvPr id="3" name="L 形 2"/>
            <p:cNvSpPr/>
            <p:nvPr/>
          </p:nvSpPr>
          <p:spPr>
            <a:xfrm rot="10800000" flipH="1">
              <a:off x="3931920" y="1143000"/>
              <a:ext cx="2971800" cy="3672840"/>
            </a:xfrm>
            <a:prstGeom prst="corner">
              <a:avLst>
                <a:gd name="adj1" fmla="val 6923"/>
                <a:gd name="adj2" fmla="val 74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 name="L 形 3"/>
            <p:cNvSpPr/>
            <p:nvPr/>
          </p:nvSpPr>
          <p:spPr>
            <a:xfrm flipH="1">
              <a:off x="4693920" y="2369820"/>
              <a:ext cx="2971800" cy="3672840"/>
            </a:xfrm>
            <a:prstGeom prst="corner">
              <a:avLst>
                <a:gd name="adj1" fmla="val 6410"/>
                <a:gd name="adj2" fmla="val 53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6" name="直接连接符 5"/>
            <p:cNvCxnSpPr/>
            <p:nvPr/>
          </p:nvCxnSpPr>
          <p:spPr>
            <a:xfrm flipV="1">
              <a:off x="6949440" y="1143000"/>
              <a:ext cx="1097280" cy="1064362"/>
            </a:xfrm>
            <a:prstGeom prst="line">
              <a:avLst/>
            </a:prstGeom>
            <a:grpFill/>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3581400" y="4978299"/>
              <a:ext cx="1097280" cy="1064362"/>
            </a:xfrm>
            <a:prstGeom prst="line">
              <a:avLst/>
            </a:prstGeom>
            <a:grpFill/>
            <a:ln w="1270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2606695" y="2321004"/>
            <a:ext cx="2238351" cy="2215991"/>
          </a:xfrm>
          <a:prstGeom prst="rect">
            <a:avLst/>
          </a:prstGeom>
          <a:noFill/>
        </p:spPr>
        <p:txBody>
          <a:bodyPr wrap="square" rtlCol="0">
            <a:spAutoFit/>
          </a:bodyPr>
          <a:lstStyle/>
          <a:p>
            <a:r>
              <a:rPr lang="en-US" altLang="zh-CN" sz="13800" dirty="0">
                <a:solidFill>
                  <a:schemeClr val="tx1">
                    <a:lumMod val="75000"/>
                    <a:lumOff val="25000"/>
                  </a:schemeClr>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sym typeface="思源黑体 CN Normal" panose="020B0400000000000000" pitchFamily="34" charset="-122"/>
              </a:rPr>
              <a:t>01</a:t>
            </a:r>
            <a:endParaRPr lang="zh-CN" altLang="en-US" sz="13800" dirty="0">
              <a:solidFill>
                <a:schemeClr val="tx1">
                  <a:lumMod val="75000"/>
                  <a:lumOff val="25000"/>
                </a:schemeClr>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sym typeface="思源黑体 CN Normal" panose="020B0400000000000000" pitchFamily="34" charset="-122"/>
            </a:endParaRPr>
          </a:p>
        </p:txBody>
      </p:sp>
      <p:sp>
        <p:nvSpPr>
          <p:cNvPr id="12" name="文本框 11"/>
          <p:cNvSpPr txBox="1"/>
          <p:nvPr/>
        </p:nvSpPr>
        <p:spPr>
          <a:xfrm>
            <a:off x="6346187" y="3005365"/>
            <a:ext cx="5548451" cy="1106805"/>
          </a:xfrm>
          <a:prstGeom prst="rect">
            <a:avLst/>
          </a:prstGeom>
          <a:noFill/>
        </p:spPr>
        <p:txBody>
          <a:bodyPr wrap="square" rtlCol="0">
            <a:spAutoFit/>
          </a:bodyPr>
          <a:lstStyle/>
          <a:p>
            <a:r>
              <a:rPr lang="zh-CN" altLang="en-US" sz="6600" b="1"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就业信息战</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bldLst>
      <p:bldP spid="10"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圆角 16"/>
          <p:cNvSpPr/>
          <p:nvPr/>
        </p:nvSpPr>
        <p:spPr>
          <a:xfrm>
            <a:off x="4330700" y="1670685"/>
            <a:ext cx="3531235" cy="614680"/>
          </a:xfrm>
          <a:prstGeom prst="roundRect">
            <a:avLst>
              <a:gd name="adj" fmla="val 50000"/>
            </a:avLst>
          </a:prstGeom>
          <a:gradFill flip="none" rotWithShape="1">
            <a:gsLst>
              <a:gs pos="0">
                <a:schemeClr val="accent2"/>
              </a:gs>
              <a:gs pos="70000">
                <a:schemeClr val="accent2">
                  <a:lumMod val="75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400" dirty="0">
                <a:solidFill>
                  <a:prstClr val="white"/>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就业信息的四个维度</a:t>
            </a:r>
          </a:p>
        </p:txBody>
      </p:sp>
      <p:grpSp>
        <p:nvGrpSpPr>
          <p:cNvPr id="59" name="组合 58"/>
          <p:cNvGrpSpPr/>
          <p:nvPr/>
        </p:nvGrpSpPr>
        <p:grpSpPr>
          <a:xfrm>
            <a:off x="2540000" y="2668368"/>
            <a:ext cx="3505200" cy="689113"/>
            <a:chOff x="1326639" y="3740150"/>
            <a:chExt cx="3630917" cy="664585"/>
          </a:xfrm>
        </p:grpSpPr>
        <p:sp>
          <p:nvSpPr>
            <p:cNvPr id="60" name="矩形 59"/>
            <p:cNvSpPr/>
            <p:nvPr/>
          </p:nvSpPr>
          <p:spPr>
            <a:xfrm>
              <a:off x="1326639" y="3959522"/>
              <a:ext cx="3630917" cy="445213"/>
            </a:xfrm>
            <a:prstGeom prst="rect">
              <a:avLst/>
            </a:prstGeom>
          </p:spPr>
          <p:txBody>
            <a:bodyPr wrap="square" lIns="0" tIns="0" rIns="0" bIns="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就业信息的定义</a:t>
              </a:r>
            </a:p>
          </p:txBody>
        </p:sp>
        <p:sp>
          <p:nvSpPr>
            <p:cNvPr id="61" name="矩形: 圆角 60"/>
            <p:cNvSpPr/>
            <p:nvPr/>
          </p:nvSpPr>
          <p:spPr>
            <a:xfrm>
              <a:off x="2678547" y="3740150"/>
              <a:ext cx="927101" cy="57150"/>
            </a:xfrm>
            <a:prstGeom prst="roundRect">
              <a:avLst>
                <a:gd name="adj" fmla="val 50000"/>
              </a:avLst>
            </a:prstGeom>
            <a:gradFill flip="none" rotWithShape="1">
              <a:gsLst>
                <a:gs pos="0">
                  <a:schemeClr val="accent2"/>
                </a:gs>
                <a:gs pos="70000">
                  <a:schemeClr val="accent2">
                    <a:lumMod val="75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68" name="组合 67"/>
          <p:cNvGrpSpPr/>
          <p:nvPr/>
        </p:nvGrpSpPr>
        <p:grpSpPr>
          <a:xfrm>
            <a:off x="2527300" y="4243168"/>
            <a:ext cx="3530600" cy="689113"/>
            <a:chOff x="1313484" y="3740150"/>
            <a:chExt cx="3657228" cy="664585"/>
          </a:xfrm>
        </p:grpSpPr>
        <p:sp>
          <p:nvSpPr>
            <p:cNvPr id="69" name="矩形 68"/>
            <p:cNvSpPr/>
            <p:nvPr/>
          </p:nvSpPr>
          <p:spPr>
            <a:xfrm>
              <a:off x="1313484" y="3959522"/>
              <a:ext cx="3657228" cy="445213"/>
            </a:xfrm>
            <a:prstGeom prst="rect">
              <a:avLst/>
            </a:prstGeom>
          </p:spPr>
          <p:txBody>
            <a:bodyPr wrap="square" lIns="0" tIns="0" rIns="0" bIns="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信息素养</a:t>
              </a:r>
            </a:p>
          </p:txBody>
        </p:sp>
        <p:sp>
          <p:nvSpPr>
            <p:cNvPr id="70" name="矩形: 圆角 69"/>
            <p:cNvSpPr/>
            <p:nvPr/>
          </p:nvSpPr>
          <p:spPr>
            <a:xfrm>
              <a:off x="2678547" y="3740150"/>
              <a:ext cx="927101" cy="57150"/>
            </a:xfrm>
            <a:prstGeom prst="roundRect">
              <a:avLst>
                <a:gd name="adj" fmla="val 50000"/>
              </a:avLst>
            </a:prstGeom>
            <a:gradFill flip="none" rotWithShape="1">
              <a:gsLst>
                <a:gs pos="0">
                  <a:schemeClr val="accent2"/>
                </a:gs>
                <a:gs pos="70000">
                  <a:schemeClr val="accent2">
                    <a:lumMod val="75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71" name="组合 70"/>
          <p:cNvGrpSpPr/>
          <p:nvPr/>
        </p:nvGrpSpPr>
        <p:grpSpPr>
          <a:xfrm>
            <a:off x="7645400" y="2668369"/>
            <a:ext cx="3505200" cy="689113"/>
            <a:chOff x="1326639" y="3740150"/>
            <a:chExt cx="3630917" cy="664585"/>
          </a:xfrm>
        </p:grpSpPr>
        <p:sp>
          <p:nvSpPr>
            <p:cNvPr id="72" name="矩形 71"/>
            <p:cNvSpPr/>
            <p:nvPr/>
          </p:nvSpPr>
          <p:spPr>
            <a:xfrm>
              <a:off x="1326639" y="3959522"/>
              <a:ext cx="3630917" cy="445213"/>
            </a:xfrm>
            <a:prstGeom prst="rect">
              <a:avLst/>
            </a:prstGeom>
          </p:spPr>
          <p:txBody>
            <a:bodyPr wrap="square" lIns="0" tIns="0" rIns="0" bIns="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信息检索能力</a:t>
              </a:r>
            </a:p>
          </p:txBody>
        </p:sp>
        <p:sp>
          <p:nvSpPr>
            <p:cNvPr id="73" name="矩形: 圆角 72"/>
            <p:cNvSpPr/>
            <p:nvPr/>
          </p:nvSpPr>
          <p:spPr>
            <a:xfrm>
              <a:off x="2678547" y="3740150"/>
              <a:ext cx="927101" cy="57150"/>
            </a:xfrm>
            <a:prstGeom prst="roundRect">
              <a:avLst>
                <a:gd name="adj" fmla="val 50000"/>
              </a:avLst>
            </a:prstGeom>
            <a:gradFill flip="none" rotWithShape="1">
              <a:gsLst>
                <a:gs pos="0">
                  <a:schemeClr val="accent2"/>
                </a:gs>
                <a:gs pos="70000">
                  <a:schemeClr val="accent2">
                    <a:lumMod val="75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74" name="组合 73"/>
          <p:cNvGrpSpPr/>
          <p:nvPr/>
        </p:nvGrpSpPr>
        <p:grpSpPr>
          <a:xfrm>
            <a:off x="7645400" y="4243168"/>
            <a:ext cx="3505200" cy="689113"/>
            <a:chOff x="1326639" y="3740150"/>
            <a:chExt cx="3630917" cy="664585"/>
          </a:xfrm>
        </p:grpSpPr>
        <p:sp>
          <p:nvSpPr>
            <p:cNvPr id="75" name="矩形 74"/>
            <p:cNvSpPr/>
            <p:nvPr/>
          </p:nvSpPr>
          <p:spPr>
            <a:xfrm>
              <a:off x="1326639" y="3959522"/>
              <a:ext cx="3630917" cy="445213"/>
            </a:xfrm>
            <a:prstGeom prst="rect">
              <a:avLst/>
            </a:prstGeom>
          </p:spPr>
          <p:txBody>
            <a:bodyPr wrap="square" lIns="0" tIns="0" rIns="0" bIns="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信息决策风格测试</a:t>
              </a:r>
            </a:p>
          </p:txBody>
        </p:sp>
        <p:sp>
          <p:nvSpPr>
            <p:cNvPr id="76" name="矩形: 圆角 75"/>
            <p:cNvSpPr/>
            <p:nvPr/>
          </p:nvSpPr>
          <p:spPr>
            <a:xfrm>
              <a:off x="2678547" y="3740150"/>
              <a:ext cx="927101" cy="57150"/>
            </a:xfrm>
            <a:prstGeom prst="roundRect">
              <a:avLst>
                <a:gd name="adj" fmla="val 50000"/>
              </a:avLst>
            </a:prstGeom>
            <a:gradFill flip="none" rotWithShape="1">
              <a:gsLst>
                <a:gs pos="0">
                  <a:schemeClr val="accent2"/>
                </a:gs>
                <a:gs pos="70000">
                  <a:schemeClr val="accent2">
                    <a:lumMod val="75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77" name="文本框 76"/>
          <p:cNvSpPr txBox="1"/>
          <p:nvPr/>
        </p:nvSpPr>
        <p:spPr>
          <a:xfrm>
            <a:off x="6223000" y="2704062"/>
            <a:ext cx="1193800" cy="55372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chemeClr val="accent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02.</a:t>
            </a:r>
            <a:endParaRPr kumimoji="0" lang="zh-CN" altLang="en-US" sz="3600" b="0" i="0" u="none" strike="noStrike" kern="1200" cap="none" spc="0" normalizeH="0" baseline="0" noProof="0" dirty="0">
              <a:ln>
                <a:noFill/>
              </a:ln>
              <a:solidFill>
                <a:schemeClr val="accent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8" name="文本框 77"/>
          <p:cNvSpPr txBox="1"/>
          <p:nvPr/>
        </p:nvSpPr>
        <p:spPr>
          <a:xfrm>
            <a:off x="6223000" y="4240762"/>
            <a:ext cx="1193800" cy="55372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chemeClr val="accent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04.</a:t>
            </a:r>
            <a:endParaRPr kumimoji="0" lang="zh-CN" altLang="en-US" sz="3600" b="0" i="0" u="none" strike="noStrike" kern="1200" cap="none" spc="0" normalizeH="0" baseline="0" noProof="0" dirty="0">
              <a:ln>
                <a:noFill/>
              </a:ln>
              <a:solidFill>
                <a:schemeClr val="accent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9" name="文本框 78"/>
          <p:cNvSpPr txBox="1"/>
          <p:nvPr/>
        </p:nvSpPr>
        <p:spPr>
          <a:xfrm>
            <a:off x="1143000" y="2704062"/>
            <a:ext cx="1193800" cy="55372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chemeClr val="accent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01.</a:t>
            </a:r>
            <a:endParaRPr kumimoji="0" lang="zh-CN" altLang="en-US" sz="3600" b="0" i="0" u="none" strike="noStrike" kern="1200" cap="none" spc="0" normalizeH="0" baseline="0" noProof="0" dirty="0">
              <a:ln>
                <a:noFill/>
              </a:ln>
              <a:solidFill>
                <a:schemeClr val="accent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0" name="文本框 79"/>
          <p:cNvSpPr txBox="1"/>
          <p:nvPr/>
        </p:nvSpPr>
        <p:spPr>
          <a:xfrm>
            <a:off x="1143000" y="4240762"/>
            <a:ext cx="1193800" cy="55372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chemeClr val="accent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03.</a:t>
            </a:r>
            <a:endParaRPr kumimoji="0" lang="zh-CN" altLang="en-US" sz="3600" b="0" i="0" u="none" strike="noStrike" kern="1200" cap="none" spc="0" normalizeH="0" baseline="0" noProof="0" dirty="0">
              <a:ln>
                <a:noFill/>
              </a:ln>
              <a:solidFill>
                <a:schemeClr val="accent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 name="Text Box 2"/>
          <p:cNvSpPr txBox="1"/>
          <p:nvPr/>
        </p:nvSpPr>
        <p:spPr>
          <a:xfrm>
            <a:off x="353060" y="320040"/>
            <a:ext cx="1960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2.1 </a:t>
            </a:r>
            <a:r>
              <a:rPr lang="zh-CN" altLang="en-US" sz="2000">
                <a:solidFill>
                  <a:schemeClr val="accent1"/>
                </a:solidFill>
                <a:effectLst>
                  <a:outerShdw blurRad="38100" dist="25400" dir="5400000" algn="ctr" rotWithShape="0">
                    <a:srgbClr val="6E747A">
                      <a:alpha val="43000"/>
                    </a:srgbClr>
                  </a:outerShdw>
                </a:effectLst>
              </a:rPr>
              <a:t>就业信息战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bldLst>
      <p:bldP spid="17" grpId="0" bldLvl="0" animBg="1"/>
      <p:bldP spid="77" grpId="0"/>
      <p:bldP spid="78" grpId="0"/>
      <p:bldP spid="79" grpId="0"/>
      <p:bldP spid="8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ers/apple/Desktop/WechatIMG244.pngWechatIMG244"/>
          <p:cNvPicPr>
            <a:picLocks noChangeAspect="1"/>
          </p:cNvPicPr>
          <p:nvPr/>
        </p:nvPicPr>
        <p:blipFill>
          <a:blip r:embed="rId2"/>
          <a:srcRect/>
          <a:stretch>
            <a:fillRect/>
          </a:stretch>
        </p:blipFill>
        <p:spPr>
          <a:xfrm>
            <a:off x="303530" y="249555"/>
            <a:ext cx="2806700" cy="772795"/>
          </a:xfrm>
          <a:prstGeom prst="rect">
            <a:avLst/>
          </a:prstGeom>
        </p:spPr>
      </p:pic>
      <p:sp>
        <p:nvSpPr>
          <p:cNvPr id="3" name="文本框 46"/>
          <p:cNvSpPr txBox="1"/>
          <p:nvPr/>
        </p:nvSpPr>
        <p:spPr>
          <a:xfrm>
            <a:off x="2078990" y="2040255"/>
            <a:ext cx="8033385" cy="2584450"/>
          </a:xfrm>
          <a:prstGeom prst="rect">
            <a:avLst/>
          </a:prstGeom>
          <a:noFill/>
        </p:spPr>
        <p:txBody>
          <a:bodyPr wrap="square" rtlCol="0">
            <a:spAutoFit/>
          </a:bodyPr>
          <a:lstStyle/>
          <a:p>
            <a:pPr algn="ctr">
              <a:lnSpc>
                <a:spcPct val="150000"/>
              </a:lnSpc>
            </a:pPr>
            <a:r>
              <a:rPr lang="zh-CN" altLang="en-US" sz="5400" b="1" dirty="0">
                <a:solidFill>
                  <a:srgbClr val="3F4358"/>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第一章《就业指导概述</a:t>
            </a:r>
            <a:r>
              <a:rPr lang="en-US" altLang="zh-CN" sz="5400" b="1" dirty="0">
                <a:solidFill>
                  <a:srgbClr val="3F4358"/>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1</a:t>
            </a:r>
            <a:r>
              <a:rPr lang="zh-CN" altLang="en-US" sz="5400" b="1" dirty="0">
                <a:solidFill>
                  <a:srgbClr val="3F4358"/>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p>
          <a:p>
            <a:pPr algn="ctr">
              <a:lnSpc>
                <a:spcPct val="150000"/>
              </a:lnSpc>
            </a:pPr>
            <a:r>
              <a:rPr lang="zh-CN" altLang="en-US" sz="5400" b="1" dirty="0">
                <a:solidFill>
                  <a:srgbClr val="3F4358"/>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就业形势与就业意识唤醒</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5160009" y="2522309"/>
            <a:ext cx="6218149" cy="2748102"/>
            <a:chOff x="1189866" y="2421642"/>
            <a:chExt cx="7862693" cy="2159675"/>
          </a:xfrm>
        </p:grpSpPr>
        <p:grpSp>
          <p:nvGrpSpPr>
            <p:cNvPr id="11" name="组合 10"/>
            <p:cNvGrpSpPr/>
            <p:nvPr/>
          </p:nvGrpSpPr>
          <p:grpSpPr>
            <a:xfrm rot="16200000">
              <a:off x="4041375" y="-429867"/>
              <a:ext cx="2159675" cy="7862693"/>
              <a:chOff x="1131383" y="3409405"/>
              <a:chExt cx="2159675" cy="7862693"/>
            </a:xfrm>
          </p:grpSpPr>
          <p:sp>
            <p:nvSpPr>
              <p:cNvPr id="33" name="矩形: 圆角 32"/>
              <p:cNvSpPr/>
              <p:nvPr/>
            </p:nvSpPr>
            <p:spPr>
              <a:xfrm>
                <a:off x="1131383" y="3409405"/>
                <a:ext cx="2159675" cy="7862693"/>
              </a:xfrm>
              <a:prstGeom prst="round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0" name="矩形: 圆角 9"/>
              <p:cNvSpPr/>
              <p:nvPr/>
            </p:nvSpPr>
            <p:spPr>
              <a:xfrm>
                <a:off x="1851274" y="3457045"/>
                <a:ext cx="719892" cy="5925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34" name="矩形 33"/>
            <p:cNvSpPr/>
            <p:nvPr/>
          </p:nvSpPr>
          <p:spPr>
            <a:xfrm>
              <a:off x="1585716" y="2498990"/>
              <a:ext cx="6461271" cy="1741126"/>
            </a:xfrm>
            <a:prstGeom prst="rect">
              <a:avLst/>
            </a:prstGeom>
          </p:spPr>
          <p:txBody>
            <a:bodyPr wrap="square" lIns="0" tIns="0" rIns="0" bIns="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就业信息是指</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对毕业生就业具有一定价值的有关就业的资料和情报</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，就业信息可分为称为宏观信息和微观信息。</a:t>
              </a: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宏观信息</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:毕业生就业的总体形势、社会对人才需求、就业政策、就业活动、就业法规等。</a:t>
              </a:r>
            </a:p>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600" b="1" dirty="0">
                  <a:solidFill>
                    <a:prstClr val="black">
                      <a:lumMod val="75000"/>
                      <a:lumOff val="25000"/>
                    </a:prst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微观信息:</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单位性质、单位特色、专业要求、行业现状及发展前景、岗位描述、用人单位提供的条件。</a:t>
              </a:r>
            </a:p>
          </p:txBody>
        </p:sp>
      </p:grpSp>
      <p:sp>
        <p:nvSpPr>
          <p:cNvPr id="3" name="Text Box 2"/>
          <p:cNvSpPr txBox="1"/>
          <p:nvPr/>
        </p:nvSpPr>
        <p:spPr>
          <a:xfrm>
            <a:off x="353060" y="320040"/>
            <a:ext cx="2722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2.1.1 </a:t>
            </a:r>
            <a:r>
              <a:rPr lang="zh-CN" altLang="en-US" sz="2000">
                <a:solidFill>
                  <a:schemeClr val="accent1"/>
                </a:solidFill>
                <a:effectLst>
                  <a:outerShdw blurRad="38100" dist="25400" dir="5400000" algn="ctr" rotWithShape="0">
                    <a:srgbClr val="6E747A">
                      <a:alpha val="43000"/>
                    </a:srgbClr>
                  </a:outerShdw>
                </a:effectLst>
              </a:rPr>
              <a:t>就业信息的定义</a:t>
            </a:r>
          </a:p>
        </p:txBody>
      </p:sp>
      <p:pic>
        <p:nvPicPr>
          <p:cNvPr id="2" name="Picture 1" descr="千库网_公司企业报表PNG元素_元素编号12133959"/>
          <p:cNvPicPr>
            <a:picLocks noChangeAspect="1"/>
          </p:cNvPicPr>
          <p:nvPr/>
        </p:nvPicPr>
        <p:blipFill>
          <a:blip r:embed="rId3"/>
          <a:stretch>
            <a:fillRect/>
          </a:stretch>
        </p:blipFill>
        <p:spPr>
          <a:xfrm>
            <a:off x="582295" y="1328420"/>
            <a:ext cx="4827905" cy="482790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2468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2.1.2 </a:t>
            </a:r>
            <a:r>
              <a:rPr lang="zh-CN" altLang="en-US" sz="2000">
                <a:solidFill>
                  <a:schemeClr val="accent1"/>
                </a:solidFill>
                <a:effectLst>
                  <a:outerShdw blurRad="38100" dist="25400" dir="5400000" algn="ctr" rotWithShape="0">
                    <a:srgbClr val="6E747A">
                      <a:alpha val="43000"/>
                    </a:srgbClr>
                  </a:outerShdw>
                </a:effectLst>
              </a:rPr>
              <a:t>信息检索能力</a:t>
            </a:r>
          </a:p>
        </p:txBody>
      </p:sp>
      <p:sp>
        <p:nvSpPr>
          <p:cNvPr id="5" name="Text Box 4"/>
          <p:cNvSpPr txBox="1"/>
          <p:nvPr/>
        </p:nvSpPr>
        <p:spPr>
          <a:xfrm>
            <a:off x="10024745" y="6390640"/>
            <a:ext cx="2018665" cy="275590"/>
          </a:xfrm>
          <a:prstGeom prst="rect">
            <a:avLst/>
          </a:prstGeom>
          <a:noFill/>
        </p:spPr>
        <p:txBody>
          <a:bodyPr wrap="none" rtlCol="0">
            <a:spAutoFit/>
          </a:bodyPr>
          <a:lstStyle/>
          <a:p>
            <a:r>
              <a:rPr lang="zh-CN" altLang="en-US" sz="1200">
                <a:solidFill>
                  <a:schemeClr val="bg1">
                    <a:lumMod val="65000"/>
                  </a:schemeClr>
                </a:solidFill>
                <a:latin typeface="Arial Italic" panose="020B0704020202090204" charset="0"/>
                <a:cs typeface="Arial Italic" panose="020B0704020202090204" charset="0"/>
              </a:rPr>
              <a:t>数据来源：</a:t>
            </a:r>
            <a:r>
              <a:rPr lang="en-US" altLang="zh-CN" sz="1200">
                <a:solidFill>
                  <a:schemeClr val="bg1">
                    <a:lumMod val="65000"/>
                  </a:schemeClr>
                </a:solidFill>
                <a:latin typeface="Arial Italic" panose="020B0704020202090204" charset="0"/>
                <a:cs typeface="Arial Italic" panose="020B0704020202090204" charset="0"/>
              </a:rPr>
              <a:t>www.51job.com</a:t>
            </a:r>
          </a:p>
        </p:txBody>
      </p:sp>
      <p:pic>
        <p:nvPicPr>
          <p:cNvPr id="2" name="Picture 1"/>
          <p:cNvPicPr>
            <a:picLocks noChangeAspect="1"/>
          </p:cNvPicPr>
          <p:nvPr/>
        </p:nvPicPr>
        <p:blipFill>
          <a:blip r:embed="rId3"/>
          <a:stretch>
            <a:fillRect/>
          </a:stretch>
        </p:blipFill>
        <p:spPr>
          <a:xfrm>
            <a:off x="1688465" y="1352550"/>
            <a:ext cx="8814435" cy="4152900"/>
          </a:xfrm>
          <a:prstGeom prst="rect">
            <a:avLst/>
          </a:prstGeom>
        </p:spPr>
      </p:pic>
      <p:sp>
        <p:nvSpPr>
          <p:cNvPr id="7" name="Text Box 6"/>
          <p:cNvSpPr txBox="1"/>
          <p:nvPr/>
        </p:nvSpPr>
        <p:spPr>
          <a:xfrm>
            <a:off x="3204210" y="6022340"/>
            <a:ext cx="6355080" cy="368300"/>
          </a:xfrm>
          <a:prstGeom prst="rect">
            <a:avLst/>
          </a:prstGeom>
          <a:noFill/>
        </p:spPr>
        <p:txBody>
          <a:bodyPr wrap="none" rtlCol="0" anchor="t">
            <a:spAutoFit/>
          </a:bodyPr>
          <a:lstStyle/>
          <a:p>
            <a:r>
              <a:rPr lang="zh-CN" altLang="en-US" noProof="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当你想要获取就业信息时，你知道该如何更高效的找到它么？</a:t>
            </a:r>
            <a:endParaRPr 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1960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2.1.3 </a:t>
            </a:r>
            <a:r>
              <a:rPr lang="zh-CN" altLang="en-US" sz="2000">
                <a:solidFill>
                  <a:schemeClr val="accent1"/>
                </a:solidFill>
                <a:effectLst>
                  <a:outerShdw blurRad="38100" dist="25400" dir="5400000" algn="ctr" rotWithShape="0">
                    <a:srgbClr val="6E747A">
                      <a:alpha val="43000"/>
                    </a:srgbClr>
                  </a:outerShdw>
                </a:effectLst>
              </a:rPr>
              <a:t>信息素养</a:t>
            </a:r>
          </a:p>
        </p:txBody>
      </p:sp>
      <p:grpSp>
        <p:nvGrpSpPr>
          <p:cNvPr id="16" name="组合 15"/>
          <p:cNvGrpSpPr/>
          <p:nvPr/>
        </p:nvGrpSpPr>
        <p:grpSpPr>
          <a:xfrm>
            <a:off x="4488179" y="2522309"/>
            <a:ext cx="6218149" cy="2748102"/>
            <a:chOff x="1189866" y="2421642"/>
            <a:chExt cx="7862693" cy="2159675"/>
          </a:xfrm>
        </p:grpSpPr>
        <p:grpSp>
          <p:nvGrpSpPr>
            <p:cNvPr id="11" name="组合 10"/>
            <p:cNvGrpSpPr/>
            <p:nvPr/>
          </p:nvGrpSpPr>
          <p:grpSpPr>
            <a:xfrm rot="16200000">
              <a:off x="4041375" y="-429867"/>
              <a:ext cx="2159675" cy="7862693"/>
              <a:chOff x="1131383" y="3409405"/>
              <a:chExt cx="2159675" cy="7862693"/>
            </a:xfrm>
          </p:grpSpPr>
          <p:sp>
            <p:nvSpPr>
              <p:cNvPr id="33" name="矩形: 圆角 32"/>
              <p:cNvSpPr/>
              <p:nvPr/>
            </p:nvSpPr>
            <p:spPr>
              <a:xfrm>
                <a:off x="1131383" y="3409405"/>
                <a:ext cx="2159675" cy="7862693"/>
              </a:xfrm>
              <a:prstGeom prst="round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0" name="矩形: 圆角 9"/>
              <p:cNvSpPr/>
              <p:nvPr/>
            </p:nvSpPr>
            <p:spPr>
              <a:xfrm>
                <a:off x="1851274" y="3457045"/>
                <a:ext cx="719892" cy="5925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34" name="矩形 33"/>
            <p:cNvSpPr/>
            <p:nvPr/>
          </p:nvSpPr>
          <p:spPr>
            <a:xfrm>
              <a:off x="1585716" y="2498990"/>
              <a:ext cx="6461271" cy="2031563"/>
            </a:xfrm>
            <a:prstGeom prst="rect">
              <a:avLst/>
            </a:prstGeom>
          </p:spPr>
          <p:txBody>
            <a:bodyPr wrap="square" lIns="0" tIns="0" rIns="0" bIns="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信息素养</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（Information Literacy）”的本质是全球信息化需要人们具备的一种基本</a:t>
              </a:r>
              <a:r>
                <a:rPr lang="zh-CN" altLang="en-US" sz="1600" b="1" dirty="0">
                  <a:solidFill>
                    <a:prstClr val="black">
                      <a:lumMod val="75000"/>
                      <a:lumOff val="25000"/>
                    </a:prst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能力</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。信息素养这一概念是信息产业协会主席保罗·泽考斯基于1974年在美国提出的。简单的定义来自1989年美国图书协会（American Library Association, ALA），它</a:t>
              </a:r>
              <a:r>
                <a:rPr lang="zh-CN" altLang="en-US" sz="1600" b="1" dirty="0">
                  <a:solidFill>
                    <a:prstClr val="black">
                      <a:lumMod val="75000"/>
                      <a:lumOff val="25000"/>
                    </a:prst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包括：文化素养、信息意识和信息技能三个层面</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r>
                <a:rPr lang="zh-CN" altLang="en-US" sz="1600" b="1" dirty="0">
                  <a:solidFill>
                    <a:prstClr val="black">
                      <a:lumMod val="75000"/>
                      <a:lumOff val="25000"/>
                    </a:prst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能够判断什么时候需要信息，并且懂得如何去获取信息，如何去评价和有效利用所需的信息。</a:t>
              </a:r>
            </a:p>
          </p:txBody>
        </p:sp>
      </p:grpSp>
      <p:sp>
        <p:nvSpPr>
          <p:cNvPr id="17" name="矩形: 圆角 16"/>
          <p:cNvSpPr/>
          <p:nvPr/>
        </p:nvSpPr>
        <p:spPr>
          <a:xfrm>
            <a:off x="10118773" y="3193415"/>
            <a:ext cx="1481407" cy="1405890"/>
          </a:xfrm>
          <a:prstGeom prst="roundRect">
            <a:avLst/>
          </a:prstGeom>
          <a:gradFill flip="none" rotWithShape="1">
            <a:gsLst>
              <a:gs pos="0">
                <a:schemeClr val="accent2"/>
              </a:gs>
              <a:gs pos="70000">
                <a:schemeClr val="accent2">
                  <a:lumMod val="75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800" dirty="0">
                <a:solidFill>
                  <a:prstClr val="white"/>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信息</a:t>
            </a:r>
          </a:p>
          <a:p>
            <a:pPr lvl="0" algn="ctr">
              <a:defRPr/>
            </a:pPr>
            <a:r>
              <a:rPr lang="zh-CN" altLang="en-US" sz="2800" dirty="0">
                <a:solidFill>
                  <a:prstClr val="white"/>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素养</a:t>
            </a:r>
          </a:p>
        </p:txBody>
      </p:sp>
      <p:pic>
        <p:nvPicPr>
          <p:cNvPr id="4" name="Picture 3" descr="千库网_大数据软件信息_元素编号12818564"/>
          <p:cNvPicPr>
            <a:picLocks noChangeAspect="1"/>
          </p:cNvPicPr>
          <p:nvPr/>
        </p:nvPicPr>
        <p:blipFill>
          <a:blip r:embed="rId3"/>
          <a:stretch>
            <a:fillRect/>
          </a:stretch>
        </p:blipFill>
        <p:spPr>
          <a:xfrm>
            <a:off x="535940" y="1710690"/>
            <a:ext cx="3903980" cy="414591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bldLst>
      <p:bldP spid="17"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2976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2.1.4 </a:t>
            </a:r>
            <a:r>
              <a:rPr lang="zh-CN" altLang="en-US" sz="2000">
                <a:solidFill>
                  <a:schemeClr val="accent1"/>
                </a:solidFill>
                <a:effectLst>
                  <a:outerShdw blurRad="38100" dist="25400" dir="5400000" algn="ctr" rotWithShape="0">
                    <a:srgbClr val="6E747A">
                      <a:alpha val="43000"/>
                    </a:srgbClr>
                  </a:outerShdw>
                </a:effectLst>
              </a:rPr>
              <a:t>信息决策风格测试</a:t>
            </a:r>
          </a:p>
        </p:txBody>
      </p:sp>
      <p:sp>
        <p:nvSpPr>
          <p:cNvPr id="188419" name="Text Box 188418"/>
          <p:cNvSpPr txBox="1"/>
          <p:nvPr/>
        </p:nvSpPr>
        <p:spPr>
          <a:xfrm>
            <a:off x="3793490" y="1496695"/>
            <a:ext cx="7987030" cy="675640"/>
          </a:xfrm>
          <a:prstGeom prst="rect">
            <a:avLst/>
          </a:prstGeom>
          <a:solidFill>
            <a:schemeClr val="accent2">
              <a:lumMod val="20000"/>
              <a:lumOff val="80000"/>
            </a:schemeClr>
          </a:solidFill>
          <a:ln w="9525">
            <a:noFill/>
          </a:ln>
        </p:spPr>
        <p:txBody>
          <a:bodyPr wrap="square">
            <a:spAutoFit/>
          </a:bodyPr>
          <a:lstStyle/>
          <a:p>
            <a:pPr>
              <a:spcBef>
                <a:spcPct val="50000"/>
              </a:spcBef>
              <a:buClr>
                <a:schemeClr val="bg1"/>
              </a:buClr>
            </a:pPr>
            <a:r>
              <a:rPr lang="en-US" altLang="zh-CN" sz="2000" dirty="0">
                <a:solidFill>
                  <a:srgbClr val="000000"/>
                </a:solidFill>
                <a:latin typeface="华康圆体W3" panose="020F0309000000000000" charset="-122"/>
                <a:ea typeface="华康圆体W3" panose="020F0309000000000000" charset="-122"/>
                <a:cs typeface="华康圆体W3" panose="020F0309000000000000" charset="-122"/>
              </a:rPr>
              <a:t>    </a:t>
            </a:r>
            <a:r>
              <a:rPr lang="zh-CN" altLang="en-US" b="1" dirty="0">
                <a:solidFill>
                  <a:srgbClr val="000066"/>
                </a:solidFill>
                <a:latin typeface="华康圆体W3" panose="020F0309000000000000" charset="-122"/>
                <a:ea typeface="华康圆体W3" panose="020F0309000000000000" charset="-122"/>
                <a:cs typeface="华康圆体W3" panose="020F0309000000000000" charset="-122"/>
              </a:rPr>
              <a:t>路边有一片桃树林，假如你可以进入摘桃子，但只许前进不许后退，只能摘一次，要摘一个最大的，你会怎么办？</a:t>
            </a:r>
          </a:p>
        </p:txBody>
      </p:sp>
      <p:sp>
        <p:nvSpPr>
          <p:cNvPr id="188420" name="Text Box 188419"/>
          <p:cNvSpPr txBox="1"/>
          <p:nvPr/>
        </p:nvSpPr>
        <p:spPr>
          <a:xfrm>
            <a:off x="4009390" y="2690495"/>
            <a:ext cx="7752715" cy="645160"/>
          </a:xfrm>
          <a:prstGeom prst="rect">
            <a:avLst/>
          </a:prstGeom>
          <a:noFill/>
          <a:ln w="9525">
            <a:noFill/>
          </a:ln>
        </p:spPr>
        <p:txBody>
          <a:bodyPr wrap="square">
            <a:spAutoFit/>
          </a:bodyPr>
          <a:lstStyle/>
          <a:p>
            <a:pPr>
              <a:spcBef>
                <a:spcPct val="50000"/>
              </a:spcBef>
              <a:buClr>
                <a:schemeClr val="bg1"/>
              </a:buClr>
            </a:pPr>
            <a:r>
              <a:rPr lang="en-US" altLang="zh-CN" b="1" dirty="0">
                <a:solidFill>
                  <a:srgbClr val="000066"/>
                </a:solidFill>
                <a:latin typeface="华康圆体W3" panose="020F0309000000000000" charset="-122"/>
                <a:ea typeface="华康圆体W3" panose="020F0309000000000000" charset="-122"/>
                <a:cs typeface="华康圆体W3" panose="020F0309000000000000" charset="-122"/>
              </a:rPr>
              <a:t>A. </a:t>
            </a:r>
            <a:r>
              <a:rPr lang="zh-CN" altLang="en-US" b="1" dirty="0">
                <a:solidFill>
                  <a:srgbClr val="000066"/>
                </a:solidFill>
                <a:latin typeface="华康圆体W3" panose="020F0309000000000000" charset="-122"/>
                <a:ea typeface="华康圆体W3" panose="020F0309000000000000" charset="-122"/>
                <a:cs typeface="华康圆体W3" panose="020F0309000000000000" charset="-122"/>
              </a:rPr>
              <a:t>对视野内的桃子进行比较，形成一个大概的标准，再根据这个标准选择最大的桃子。</a:t>
            </a:r>
          </a:p>
        </p:txBody>
      </p:sp>
      <p:sp>
        <p:nvSpPr>
          <p:cNvPr id="188421" name="Text Box 188420"/>
          <p:cNvSpPr txBox="1"/>
          <p:nvPr/>
        </p:nvSpPr>
        <p:spPr>
          <a:xfrm>
            <a:off x="4009390" y="3631565"/>
            <a:ext cx="7752715" cy="368300"/>
          </a:xfrm>
          <a:prstGeom prst="rect">
            <a:avLst/>
          </a:prstGeom>
          <a:noFill/>
          <a:ln w="9525">
            <a:noFill/>
          </a:ln>
        </p:spPr>
        <p:txBody>
          <a:bodyPr wrap="square">
            <a:spAutoFit/>
          </a:bodyPr>
          <a:lstStyle/>
          <a:p>
            <a:pPr>
              <a:spcBef>
                <a:spcPct val="50000"/>
              </a:spcBef>
              <a:buClr>
                <a:schemeClr val="bg1"/>
              </a:buClr>
            </a:pPr>
            <a:r>
              <a:rPr lang="en-US" altLang="zh-CN" b="1" dirty="0">
                <a:solidFill>
                  <a:srgbClr val="000066"/>
                </a:solidFill>
                <a:latin typeface="华康圆体W3" panose="020F0309000000000000" charset="-122"/>
                <a:ea typeface="华康圆体W3" panose="020F0309000000000000" charset="-122"/>
                <a:cs typeface="华康圆体W3" panose="020F0309000000000000" charset="-122"/>
              </a:rPr>
              <a:t>B. “</a:t>
            </a:r>
            <a:r>
              <a:rPr lang="zh-CN" altLang="en-US" b="1" dirty="0">
                <a:solidFill>
                  <a:srgbClr val="000066"/>
                </a:solidFill>
                <a:latin typeface="华康圆体W3" panose="020F0309000000000000" charset="-122"/>
                <a:ea typeface="华康圆体W3" panose="020F0309000000000000" charset="-122"/>
                <a:cs typeface="华康圆体W3" panose="020F0309000000000000" charset="-122"/>
              </a:rPr>
              <a:t>我感觉这个大！”就摘这个了。</a:t>
            </a:r>
          </a:p>
        </p:txBody>
      </p:sp>
      <p:sp>
        <p:nvSpPr>
          <p:cNvPr id="188422" name="Text Box 188421"/>
          <p:cNvSpPr txBox="1"/>
          <p:nvPr/>
        </p:nvSpPr>
        <p:spPr>
          <a:xfrm>
            <a:off x="4009390" y="4130040"/>
            <a:ext cx="7752715" cy="645160"/>
          </a:xfrm>
          <a:prstGeom prst="rect">
            <a:avLst/>
          </a:prstGeom>
          <a:noFill/>
          <a:ln w="9525">
            <a:noFill/>
          </a:ln>
        </p:spPr>
        <p:txBody>
          <a:bodyPr wrap="square">
            <a:spAutoFit/>
          </a:bodyPr>
          <a:lstStyle/>
          <a:p>
            <a:pPr>
              <a:spcBef>
                <a:spcPct val="50000"/>
              </a:spcBef>
              <a:buClr>
                <a:schemeClr val="bg1"/>
              </a:buClr>
            </a:pPr>
            <a:r>
              <a:rPr lang="en-US" altLang="zh-CN" b="1" dirty="0">
                <a:solidFill>
                  <a:srgbClr val="000066"/>
                </a:solidFill>
                <a:latin typeface="华康圆体W3" panose="020F0309000000000000" charset="-122"/>
                <a:ea typeface="华康圆体W3" panose="020F0309000000000000" charset="-122"/>
                <a:cs typeface="华康圆体W3" panose="020F0309000000000000" charset="-122"/>
              </a:rPr>
              <a:t>C. “</a:t>
            </a:r>
            <a:r>
              <a:rPr lang="zh-CN" altLang="en-US" b="1" dirty="0">
                <a:solidFill>
                  <a:srgbClr val="000066"/>
                </a:solidFill>
                <a:latin typeface="华康圆体W3" panose="020F0309000000000000" charset="-122"/>
                <a:ea typeface="华康圆体W3" panose="020F0309000000000000" charset="-122"/>
                <a:cs typeface="华康圆体W3" panose="020F0309000000000000" charset="-122"/>
              </a:rPr>
              <a:t>去问看果园的人，让他告诉我什么样的最大！”或者问旁边的人什么样的最大。</a:t>
            </a:r>
          </a:p>
        </p:txBody>
      </p:sp>
      <p:sp>
        <p:nvSpPr>
          <p:cNvPr id="188423" name="Text Box 188422"/>
          <p:cNvSpPr txBox="1"/>
          <p:nvPr/>
        </p:nvSpPr>
        <p:spPr>
          <a:xfrm>
            <a:off x="4009390" y="4998720"/>
            <a:ext cx="7752715" cy="368300"/>
          </a:xfrm>
          <a:prstGeom prst="rect">
            <a:avLst/>
          </a:prstGeom>
          <a:noFill/>
          <a:ln w="9525">
            <a:noFill/>
          </a:ln>
        </p:spPr>
        <p:txBody>
          <a:bodyPr wrap="square">
            <a:spAutoFit/>
          </a:bodyPr>
          <a:lstStyle/>
          <a:p>
            <a:pPr>
              <a:spcBef>
                <a:spcPct val="50000"/>
              </a:spcBef>
              <a:buClr>
                <a:schemeClr val="bg1"/>
              </a:buClr>
            </a:pPr>
            <a:r>
              <a:rPr lang="en-US" altLang="zh-CN" b="1" dirty="0">
                <a:solidFill>
                  <a:srgbClr val="000066"/>
                </a:solidFill>
                <a:latin typeface="华康圆体W3" panose="020F0309000000000000" charset="-122"/>
                <a:ea typeface="华康圆体W3" panose="020F0309000000000000" charset="-122"/>
                <a:cs typeface="华康圆体W3" panose="020F0309000000000000" charset="-122"/>
              </a:rPr>
              <a:t>D. </a:t>
            </a:r>
            <a:r>
              <a:rPr lang="zh-CN" altLang="en-US" b="1" dirty="0">
                <a:solidFill>
                  <a:srgbClr val="000066"/>
                </a:solidFill>
                <a:latin typeface="华康圆体W3" panose="020F0309000000000000" charset="-122"/>
                <a:ea typeface="华康圆体W3" panose="020F0309000000000000" charset="-122"/>
                <a:cs typeface="华康圆体W3" panose="020F0309000000000000" charset="-122"/>
              </a:rPr>
              <a:t>先别管了，走到最后再说吧。</a:t>
            </a:r>
          </a:p>
        </p:txBody>
      </p:sp>
      <p:sp>
        <p:nvSpPr>
          <p:cNvPr id="188424" name="Text Box 188423"/>
          <p:cNvSpPr txBox="1"/>
          <p:nvPr/>
        </p:nvSpPr>
        <p:spPr>
          <a:xfrm>
            <a:off x="4009390" y="5503545"/>
            <a:ext cx="7752715" cy="368300"/>
          </a:xfrm>
          <a:prstGeom prst="rect">
            <a:avLst/>
          </a:prstGeom>
          <a:noFill/>
          <a:ln w="9525">
            <a:noFill/>
          </a:ln>
        </p:spPr>
        <p:txBody>
          <a:bodyPr wrap="square">
            <a:spAutoFit/>
          </a:bodyPr>
          <a:lstStyle/>
          <a:p>
            <a:pPr>
              <a:spcBef>
                <a:spcPct val="50000"/>
              </a:spcBef>
              <a:buClr>
                <a:schemeClr val="bg1"/>
              </a:buClr>
            </a:pPr>
            <a:r>
              <a:rPr lang="en-US" altLang="zh-CN" b="1" dirty="0">
                <a:solidFill>
                  <a:srgbClr val="000066"/>
                </a:solidFill>
                <a:latin typeface="华康圆体W3" panose="020F0309000000000000" charset="-122"/>
                <a:ea typeface="华康圆体W3" panose="020F0309000000000000" charset="-122"/>
                <a:cs typeface="华康圆体W3" panose="020F0309000000000000" charset="-122"/>
              </a:rPr>
              <a:t>E. </a:t>
            </a:r>
            <a:r>
              <a:rPr lang="zh-CN" altLang="en-US" b="1" dirty="0">
                <a:solidFill>
                  <a:srgbClr val="000066"/>
                </a:solidFill>
                <a:latin typeface="华康圆体W3" panose="020F0309000000000000" charset="-122"/>
                <a:ea typeface="华康圆体W3" panose="020F0309000000000000" charset="-122"/>
                <a:cs typeface="华康圆体W3" panose="020F0309000000000000" charset="-122"/>
              </a:rPr>
              <a:t>反复斟酌方案，迟迟不能出发或前进。</a:t>
            </a:r>
          </a:p>
        </p:txBody>
      </p:sp>
      <p:pic>
        <p:nvPicPr>
          <p:cNvPr id="8" name="Picture 7" descr="千库网_夏季粉色桃子元气满满表情包_元素编号12454928"/>
          <p:cNvPicPr>
            <a:picLocks noChangeAspect="1"/>
          </p:cNvPicPr>
          <p:nvPr/>
        </p:nvPicPr>
        <p:blipFill>
          <a:blip r:embed="rId3"/>
          <a:stretch>
            <a:fillRect/>
          </a:stretch>
        </p:blipFill>
        <p:spPr>
          <a:xfrm>
            <a:off x="353060" y="2289810"/>
            <a:ext cx="3332480" cy="333248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bldLst>
      <p:bldP spid="188419" grpId="0" bldLvl="0" animBg="1"/>
      <p:bldP spid="188420" grpId="0"/>
      <p:bldP spid="188421" grpId="0"/>
      <p:bldP spid="188422" grpId="0"/>
      <p:bldP spid="188423" grpId="0"/>
      <p:bldP spid="1884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AutoShape 3"/>
          <p:cNvSpPr>
            <a:spLocks noChangeArrowheads="1"/>
          </p:cNvSpPr>
          <p:nvPr/>
        </p:nvSpPr>
        <p:spPr bwMode="auto">
          <a:xfrm>
            <a:off x="1220154" y="1745298"/>
            <a:ext cx="1225551" cy="649288"/>
          </a:xfrm>
          <a:prstGeom prst="cube">
            <a:avLst>
              <a:gd name="adj" fmla="val 25000"/>
            </a:avLst>
          </a:prstGeom>
          <a:solidFill>
            <a:schemeClr val="accent4"/>
          </a:solidFill>
          <a:ln w="9525">
            <a:solidFill>
              <a:schemeClr val="accent1">
                <a:lumMod val="90000"/>
              </a:schemeClr>
            </a:solidFill>
            <a:miter lim="800000"/>
          </a:ln>
          <a:effectLst/>
        </p:spPr>
        <p:txBody>
          <a:bodyPr wrap="none" anchor="ctr"/>
          <a:lstStyle/>
          <a:p>
            <a:pPr algn="ctr"/>
            <a:r>
              <a:rPr lang="zh-CN" altLang="en-US" sz="2400" dirty="0">
                <a:solidFill>
                  <a:srgbClr val="FFFFFF"/>
                </a:solidFill>
                <a:latin typeface="Arial" panose="020B0604020202020204" pitchFamily="34" charset="0"/>
                <a:ea typeface="汉仪旗黑-55简" panose="00020600040101010101" charset="-122"/>
              </a:rPr>
              <a:t>理智型</a:t>
            </a:r>
          </a:p>
        </p:txBody>
      </p:sp>
      <p:sp>
        <p:nvSpPr>
          <p:cNvPr id="186372" name="AutoShape 4"/>
          <p:cNvSpPr/>
          <p:nvPr/>
        </p:nvSpPr>
        <p:spPr>
          <a:xfrm>
            <a:off x="1220154" y="4232593"/>
            <a:ext cx="1368425" cy="504825"/>
          </a:xfrm>
          <a:prstGeom prst="cube">
            <a:avLst>
              <a:gd name="adj" fmla="val 25000"/>
            </a:avLst>
          </a:prstGeom>
          <a:solidFill>
            <a:srgbClr val="FF00FF"/>
          </a:solidFill>
          <a:ln w="9525" cap="flat" cmpd="sng">
            <a:solidFill>
              <a:srgbClr val="000000"/>
            </a:solidFill>
            <a:prstDash val="solid"/>
            <a:miter/>
            <a:headEnd type="none" w="med" len="med"/>
            <a:tailEnd type="none" w="med" len="med"/>
          </a:ln>
        </p:spPr>
        <p:txBody>
          <a:bodyPr wrap="none" anchor="ctr"/>
          <a:lstStyle/>
          <a:p>
            <a:pPr algn="ctr"/>
            <a:r>
              <a:rPr lang="zh-CN" altLang="en-US" sz="2400" dirty="0">
                <a:solidFill>
                  <a:schemeClr val="bg1"/>
                </a:solidFill>
                <a:latin typeface="Arial" panose="020B0604020202020204" pitchFamily="34" charset="0"/>
                <a:ea typeface="汉仪旗黑-55简" panose="00020600040101010101" charset="-122"/>
              </a:rPr>
              <a:t>回避型</a:t>
            </a:r>
          </a:p>
        </p:txBody>
      </p:sp>
      <p:sp>
        <p:nvSpPr>
          <p:cNvPr id="186373" name="AutoShape 10"/>
          <p:cNvSpPr/>
          <p:nvPr/>
        </p:nvSpPr>
        <p:spPr>
          <a:xfrm>
            <a:off x="1220154" y="3426460"/>
            <a:ext cx="1439863" cy="433388"/>
          </a:xfrm>
          <a:prstGeom prst="cube">
            <a:avLst>
              <a:gd name="adj" fmla="val 25000"/>
            </a:avLst>
          </a:prstGeom>
          <a:solidFill>
            <a:srgbClr val="000080"/>
          </a:solidFill>
          <a:ln w="9525" cap="flat" cmpd="sng">
            <a:solidFill>
              <a:srgbClr val="000000"/>
            </a:solidFill>
            <a:prstDash val="solid"/>
            <a:miter/>
            <a:headEnd type="none" w="med" len="med"/>
            <a:tailEnd type="none" w="med" len="med"/>
          </a:ln>
        </p:spPr>
        <p:txBody>
          <a:bodyPr wrap="none" anchor="ctr"/>
          <a:lstStyle/>
          <a:p>
            <a:pPr algn="ctr"/>
            <a:r>
              <a:rPr lang="zh-CN" altLang="en-US" sz="2400" dirty="0">
                <a:solidFill>
                  <a:srgbClr val="FFFF00"/>
                </a:solidFill>
                <a:latin typeface="Arial" panose="020B0604020202020204" pitchFamily="34" charset="0"/>
                <a:ea typeface="汉仪旗黑-55简" panose="00020600040101010101" charset="-122"/>
              </a:rPr>
              <a:t>依赖型</a:t>
            </a:r>
          </a:p>
        </p:txBody>
      </p:sp>
      <p:sp>
        <p:nvSpPr>
          <p:cNvPr id="186374" name="AutoShape 11"/>
          <p:cNvSpPr/>
          <p:nvPr/>
        </p:nvSpPr>
        <p:spPr>
          <a:xfrm>
            <a:off x="1220154" y="5061268"/>
            <a:ext cx="1295400" cy="504825"/>
          </a:xfrm>
          <a:prstGeom prst="cube">
            <a:avLst>
              <a:gd name="adj" fmla="val 25000"/>
            </a:avLst>
          </a:prstGeom>
          <a:solidFill>
            <a:srgbClr val="FFFF00"/>
          </a:solidFill>
          <a:ln w="9525" cap="flat" cmpd="sng">
            <a:solidFill>
              <a:srgbClr val="000000"/>
            </a:solidFill>
            <a:prstDash val="solid"/>
            <a:miter/>
            <a:headEnd type="none" w="med" len="med"/>
            <a:tailEnd type="none" w="med" len="med"/>
          </a:ln>
        </p:spPr>
        <p:txBody>
          <a:bodyPr wrap="none" anchor="ctr"/>
          <a:lstStyle/>
          <a:p>
            <a:pPr algn="ctr"/>
            <a:r>
              <a:rPr lang="zh-CN" altLang="en-US" sz="2400" dirty="0">
                <a:solidFill>
                  <a:srgbClr val="FF0000"/>
                </a:solidFill>
                <a:latin typeface="Arial" panose="020B0604020202020204" pitchFamily="34" charset="0"/>
                <a:ea typeface="汉仪旗黑-55简" panose="00020600040101010101" charset="-122"/>
              </a:rPr>
              <a:t>犹豫型</a:t>
            </a:r>
          </a:p>
        </p:txBody>
      </p:sp>
      <p:sp>
        <p:nvSpPr>
          <p:cNvPr id="186375" name="AutoShape 12"/>
          <p:cNvSpPr/>
          <p:nvPr/>
        </p:nvSpPr>
        <p:spPr>
          <a:xfrm>
            <a:off x="1220154" y="2671129"/>
            <a:ext cx="1439863" cy="504825"/>
          </a:xfrm>
          <a:prstGeom prst="cube">
            <a:avLst>
              <a:gd name="adj" fmla="val 25000"/>
            </a:avLst>
          </a:prstGeom>
          <a:solidFill>
            <a:srgbClr val="CCCCFF"/>
          </a:solidFill>
          <a:ln w="9525" cap="flat" cmpd="sng">
            <a:solidFill>
              <a:srgbClr val="000000"/>
            </a:solidFill>
            <a:prstDash val="solid"/>
            <a:miter/>
            <a:headEnd type="none" w="med" len="med"/>
            <a:tailEnd type="none" w="med" len="med"/>
          </a:ln>
        </p:spPr>
        <p:txBody>
          <a:bodyPr wrap="none" anchor="ctr"/>
          <a:lstStyle/>
          <a:p>
            <a:pPr algn="ctr"/>
            <a:r>
              <a:rPr lang="zh-CN" altLang="en-US" sz="2400" dirty="0">
                <a:solidFill>
                  <a:srgbClr val="3E3E5C"/>
                </a:solidFill>
                <a:latin typeface="Arial" panose="020B0604020202020204" pitchFamily="34" charset="0"/>
                <a:ea typeface="汉仪旗黑-55简" panose="00020600040101010101" charset="-122"/>
              </a:rPr>
              <a:t>直觉型</a:t>
            </a:r>
          </a:p>
        </p:txBody>
      </p:sp>
      <p:sp>
        <p:nvSpPr>
          <p:cNvPr id="3" name="Text Box 2"/>
          <p:cNvSpPr txBox="1"/>
          <p:nvPr/>
        </p:nvSpPr>
        <p:spPr>
          <a:xfrm>
            <a:off x="353060" y="320040"/>
            <a:ext cx="2976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2.1.4 </a:t>
            </a:r>
            <a:r>
              <a:rPr lang="zh-CN" altLang="en-US" sz="2000">
                <a:solidFill>
                  <a:schemeClr val="accent1"/>
                </a:solidFill>
                <a:effectLst>
                  <a:outerShdw blurRad="38100" dist="25400" dir="5400000" algn="ctr" rotWithShape="0">
                    <a:srgbClr val="6E747A">
                      <a:alpha val="43000"/>
                    </a:srgbClr>
                  </a:outerShdw>
                </a:effectLst>
              </a:rPr>
              <a:t>信息决策风格测试</a:t>
            </a:r>
          </a:p>
        </p:txBody>
      </p:sp>
      <p:sp>
        <p:nvSpPr>
          <p:cNvPr id="189443" name="Text Box 189442"/>
          <p:cNvSpPr txBox="1"/>
          <p:nvPr/>
        </p:nvSpPr>
        <p:spPr>
          <a:xfrm>
            <a:off x="2927668" y="1817689"/>
            <a:ext cx="8675687" cy="398780"/>
          </a:xfrm>
          <a:prstGeom prst="rect">
            <a:avLst/>
          </a:prstGeom>
          <a:noFill/>
          <a:ln w="9525">
            <a:noFill/>
          </a:ln>
        </p:spPr>
        <p:txBody>
          <a:bodyPr>
            <a:spAutoFit/>
          </a:bodyPr>
          <a:lstStyle/>
          <a:p>
            <a:pPr algn="l">
              <a:spcBef>
                <a:spcPct val="50000"/>
              </a:spcBef>
              <a:buClr>
                <a:schemeClr val="bg1"/>
              </a:buClr>
            </a:pPr>
            <a:r>
              <a:rPr lang="en-US" altLang="zh-CN" sz="2000" b="1">
                <a:solidFill>
                  <a:srgbClr val="000066"/>
                </a:solidFill>
                <a:latin typeface="Arial" panose="020B0604020202020204" pitchFamily="34" charset="0"/>
                <a:ea typeface="汉仪旗黑-55简" panose="00020600040101010101" charset="-122"/>
              </a:rPr>
              <a:t>A.</a:t>
            </a:r>
            <a:r>
              <a:rPr lang="en-US" altLang="zh-CN" sz="2000" b="1">
                <a:solidFill>
                  <a:srgbClr val="000000"/>
                </a:solidFill>
                <a:latin typeface="Arial" panose="020B0604020202020204" pitchFamily="34" charset="0"/>
                <a:ea typeface="汉仪旗黑-55简" panose="00020600040101010101" charset="-122"/>
              </a:rPr>
              <a:t> </a:t>
            </a:r>
            <a:r>
              <a:rPr lang="zh-CN" altLang="en-US" sz="2000" b="1" dirty="0">
                <a:solidFill>
                  <a:srgbClr val="E70C07"/>
                </a:solidFill>
                <a:latin typeface="Arial" panose="020B0604020202020204" pitchFamily="34" charset="0"/>
                <a:ea typeface="汉仪旗黑-55简" panose="00020600040101010101" charset="-122"/>
              </a:rPr>
              <a:t>理智型：</a:t>
            </a:r>
            <a:r>
              <a:rPr lang="zh-CN" altLang="en-US" sz="2000" b="1" dirty="0">
                <a:solidFill>
                  <a:srgbClr val="000066"/>
                </a:solidFill>
                <a:latin typeface="Arial" panose="020B0604020202020204" pitchFamily="34" charset="0"/>
                <a:ea typeface="汉仪旗黑-55简" panose="00020600040101010101" charset="-122"/>
              </a:rPr>
              <a:t>强调综合全面的收集信息、理智的思考和冷静的判断分析。</a:t>
            </a:r>
            <a:endParaRPr lang="zh-CN" altLang="en-US" sz="2000" b="1">
              <a:solidFill>
                <a:srgbClr val="000066"/>
              </a:solidFill>
              <a:latin typeface="Arial" panose="020B0604020202020204" pitchFamily="34" charset="0"/>
              <a:ea typeface="汉仪旗黑-55简" panose="00020600040101010101" charset="-122"/>
            </a:endParaRPr>
          </a:p>
        </p:txBody>
      </p:sp>
      <p:sp>
        <p:nvSpPr>
          <p:cNvPr id="189444" name="Text Box 189443"/>
          <p:cNvSpPr txBox="1"/>
          <p:nvPr/>
        </p:nvSpPr>
        <p:spPr>
          <a:xfrm>
            <a:off x="2927668" y="2536825"/>
            <a:ext cx="8675687" cy="860425"/>
          </a:xfrm>
          <a:prstGeom prst="rect">
            <a:avLst/>
          </a:prstGeom>
          <a:noFill/>
          <a:ln w="9525">
            <a:noFill/>
          </a:ln>
        </p:spPr>
        <p:txBody>
          <a:bodyPr>
            <a:spAutoFit/>
          </a:bodyPr>
          <a:lstStyle/>
          <a:p>
            <a:pPr algn="l">
              <a:spcBef>
                <a:spcPct val="50000"/>
              </a:spcBef>
              <a:buClr>
                <a:schemeClr val="bg1"/>
              </a:buClr>
            </a:pPr>
            <a:r>
              <a:rPr lang="en-US" altLang="zh-CN" sz="2000" b="1">
                <a:solidFill>
                  <a:srgbClr val="000066"/>
                </a:solidFill>
                <a:latin typeface="Arial" panose="020B0604020202020204" pitchFamily="34" charset="0"/>
                <a:ea typeface="汉仪旗黑-55简" panose="00020600040101010101" charset="-122"/>
              </a:rPr>
              <a:t>B.</a:t>
            </a:r>
            <a:r>
              <a:rPr lang="en-US" altLang="zh-CN" sz="2000" b="1">
                <a:solidFill>
                  <a:schemeClr val="tx2"/>
                </a:solidFill>
                <a:latin typeface="Arial" panose="020B0604020202020204" pitchFamily="34" charset="0"/>
                <a:ea typeface="汉仪旗黑-55简" panose="00020600040101010101" charset="-122"/>
              </a:rPr>
              <a:t> </a:t>
            </a:r>
            <a:r>
              <a:rPr lang="zh-CN" altLang="en-US" sz="2000" b="1" dirty="0">
                <a:solidFill>
                  <a:srgbClr val="E70C07"/>
                </a:solidFill>
                <a:latin typeface="Arial" panose="020B0604020202020204" pitchFamily="34" charset="0"/>
                <a:ea typeface="汉仪旗黑-55简" panose="00020600040101010101" charset="-122"/>
              </a:rPr>
              <a:t>直觉型：</a:t>
            </a:r>
            <a:r>
              <a:rPr lang="zh-CN" altLang="en-US" sz="2000" b="1" dirty="0">
                <a:solidFill>
                  <a:srgbClr val="000066"/>
                </a:solidFill>
                <a:latin typeface="Arial" panose="020B0604020202020204" pitchFamily="34" charset="0"/>
                <a:ea typeface="汉仪旗黑-55简" panose="00020600040101010101" charset="-122"/>
              </a:rPr>
              <a:t>以自我判断为导向，在信息有限时能够快速做出决策，发现错</a:t>
            </a:r>
          </a:p>
          <a:p>
            <a:pPr algn="l">
              <a:spcBef>
                <a:spcPct val="50000"/>
              </a:spcBef>
              <a:buClr>
                <a:schemeClr val="bg1"/>
              </a:buClr>
            </a:pPr>
            <a:r>
              <a:rPr lang="zh-CN" altLang="en-US" sz="2000" b="1" dirty="0">
                <a:solidFill>
                  <a:srgbClr val="000066"/>
                </a:solidFill>
                <a:latin typeface="Arial" panose="020B0604020202020204" pitchFamily="34" charset="0"/>
                <a:ea typeface="汉仪旗黑-55简" panose="00020600040101010101" charset="-122"/>
              </a:rPr>
              <a:t>误时能迅速改变决策。</a:t>
            </a:r>
            <a:endParaRPr lang="zh-CN" altLang="en-US" sz="2000" b="1">
              <a:solidFill>
                <a:srgbClr val="000066"/>
              </a:solidFill>
              <a:latin typeface="Arial" panose="020B0604020202020204" pitchFamily="34" charset="0"/>
              <a:ea typeface="汉仪旗黑-55简" panose="00020600040101010101" charset="-122"/>
            </a:endParaRPr>
          </a:p>
        </p:txBody>
      </p:sp>
      <p:sp>
        <p:nvSpPr>
          <p:cNvPr id="189445" name="Text Box 189444"/>
          <p:cNvSpPr txBox="1"/>
          <p:nvPr/>
        </p:nvSpPr>
        <p:spPr>
          <a:xfrm>
            <a:off x="2927668" y="3473450"/>
            <a:ext cx="8675687" cy="398780"/>
          </a:xfrm>
          <a:prstGeom prst="rect">
            <a:avLst/>
          </a:prstGeom>
          <a:noFill/>
          <a:ln w="9525">
            <a:noFill/>
          </a:ln>
        </p:spPr>
        <p:txBody>
          <a:bodyPr>
            <a:spAutoFit/>
          </a:bodyPr>
          <a:lstStyle/>
          <a:p>
            <a:pPr algn="l">
              <a:spcBef>
                <a:spcPct val="50000"/>
              </a:spcBef>
              <a:buClr>
                <a:schemeClr val="bg1"/>
              </a:buClr>
            </a:pPr>
            <a:r>
              <a:rPr lang="en-US" altLang="zh-CN" sz="2000" b="1">
                <a:solidFill>
                  <a:srgbClr val="000066"/>
                </a:solidFill>
                <a:latin typeface="Arial" panose="020B0604020202020204" pitchFamily="34" charset="0"/>
                <a:ea typeface="汉仪旗黑-55简" panose="00020600040101010101" charset="-122"/>
              </a:rPr>
              <a:t>C.</a:t>
            </a:r>
            <a:r>
              <a:rPr lang="en-US" altLang="zh-CN" sz="2000" b="1">
                <a:solidFill>
                  <a:srgbClr val="000000"/>
                </a:solidFill>
                <a:latin typeface="Arial" panose="020B0604020202020204" pitchFamily="34" charset="0"/>
                <a:ea typeface="汉仪旗黑-55简" panose="00020600040101010101" charset="-122"/>
              </a:rPr>
              <a:t> </a:t>
            </a:r>
            <a:r>
              <a:rPr lang="zh-CN" altLang="en-US" sz="2000" b="1" dirty="0">
                <a:solidFill>
                  <a:srgbClr val="E70C07"/>
                </a:solidFill>
                <a:latin typeface="Arial" panose="020B0604020202020204" pitchFamily="34" charset="0"/>
                <a:ea typeface="汉仪旗黑-55简" panose="00020600040101010101" charset="-122"/>
              </a:rPr>
              <a:t>依赖型：</a:t>
            </a:r>
            <a:r>
              <a:rPr lang="zh-CN" altLang="en-US" sz="2000" b="1" dirty="0">
                <a:solidFill>
                  <a:srgbClr val="000066"/>
                </a:solidFill>
                <a:latin typeface="Arial" panose="020B0604020202020204" pitchFamily="34" charset="0"/>
                <a:ea typeface="汉仪旗黑-55简" panose="00020600040101010101" charset="-122"/>
              </a:rPr>
              <a:t>倾向采用他人建议与支援，往往不能承担自己做决策的责任。</a:t>
            </a:r>
            <a:endParaRPr lang="zh-CN" altLang="en-US" sz="2000" b="1">
              <a:solidFill>
                <a:srgbClr val="000066"/>
              </a:solidFill>
              <a:latin typeface="Arial" panose="020B0604020202020204" pitchFamily="34" charset="0"/>
              <a:ea typeface="汉仪旗黑-55简" panose="00020600040101010101" charset="-122"/>
            </a:endParaRPr>
          </a:p>
        </p:txBody>
      </p:sp>
      <p:sp>
        <p:nvSpPr>
          <p:cNvPr id="189446" name="Text Box 189445"/>
          <p:cNvSpPr txBox="1"/>
          <p:nvPr/>
        </p:nvSpPr>
        <p:spPr>
          <a:xfrm>
            <a:off x="2927668" y="4121150"/>
            <a:ext cx="8675687" cy="860425"/>
          </a:xfrm>
          <a:prstGeom prst="rect">
            <a:avLst/>
          </a:prstGeom>
          <a:noFill/>
          <a:ln w="9525">
            <a:noFill/>
          </a:ln>
        </p:spPr>
        <p:txBody>
          <a:bodyPr>
            <a:spAutoFit/>
          </a:bodyPr>
          <a:lstStyle/>
          <a:p>
            <a:pPr algn="l">
              <a:spcBef>
                <a:spcPct val="50000"/>
              </a:spcBef>
              <a:buClr>
                <a:schemeClr val="bg1"/>
              </a:buClr>
            </a:pPr>
            <a:r>
              <a:rPr lang="en-US" altLang="zh-CN" sz="2000" b="1">
                <a:solidFill>
                  <a:srgbClr val="000066"/>
                </a:solidFill>
                <a:latin typeface="Arial" panose="020B0604020202020204" pitchFamily="34" charset="0"/>
                <a:ea typeface="汉仪旗黑-55简" panose="00020600040101010101" charset="-122"/>
              </a:rPr>
              <a:t>D.</a:t>
            </a:r>
            <a:r>
              <a:rPr lang="en-US" altLang="zh-CN" sz="2000" b="1">
                <a:solidFill>
                  <a:srgbClr val="000000"/>
                </a:solidFill>
                <a:latin typeface="Arial" panose="020B0604020202020204" pitchFamily="34" charset="0"/>
                <a:ea typeface="汉仪旗黑-55简" panose="00020600040101010101" charset="-122"/>
              </a:rPr>
              <a:t> </a:t>
            </a:r>
            <a:r>
              <a:rPr lang="zh-CN" altLang="en-US" sz="2000" b="1" dirty="0">
                <a:solidFill>
                  <a:srgbClr val="E70C07"/>
                </a:solidFill>
                <a:latin typeface="Arial" panose="020B0604020202020204" pitchFamily="34" charset="0"/>
                <a:ea typeface="汉仪旗黑-55简" panose="00020600040101010101" charset="-122"/>
              </a:rPr>
              <a:t>回避型：</a:t>
            </a:r>
            <a:r>
              <a:rPr lang="zh-CN" altLang="en-US" sz="2000" b="1" dirty="0">
                <a:solidFill>
                  <a:srgbClr val="000066"/>
                </a:solidFill>
                <a:latin typeface="Arial" panose="020B0604020202020204" pitchFamily="34" charset="0"/>
                <a:ea typeface="汉仪旗黑-55简" panose="00020600040101010101" charset="-122"/>
              </a:rPr>
              <a:t>拖延不果断，倾向于不考虑未来的方向，不知道自己的目标，</a:t>
            </a:r>
          </a:p>
          <a:p>
            <a:pPr algn="l">
              <a:spcBef>
                <a:spcPct val="50000"/>
              </a:spcBef>
              <a:buClr>
                <a:schemeClr val="bg1"/>
              </a:buClr>
            </a:pPr>
            <a:r>
              <a:rPr lang="zh-CN" altLang="en-US" sz="2000" b="1" dirty="0">
                <a:solidFill>
                  <a:srgbClr val="000066"/>
                </a:solidFill>
                <a:latin typeface="Arial" panose="020B0604020202020204" pitchFamily="34" charset="0"/>
                <a:ea typeface="汉仪旗黑-55简" panose="00020600040101010101" charset="-122"/>
              </a:rPr>
              <a:t>也不思考，也不寻求帮助。</a:t>
            </a:r>
            <a:endParaRPr lang="zh-CN" altLang="en-US" sz="2000" b="1">
              <a:solidFill>
                <a:srgbClr val="000066"/>
              </a:solidFill>
              <a:latin typeface="Arial" panose="020B0604020202020204" pitchFamily="34" charset="0"/>
              <a:ea typeface="汉仪旗黑-55简" panose="00020600040101010101" charset="-122"/>
            </a:endParaRPr>
          </a:p>
        </p:txBody>
      </p:sp>
      <p:sp>
        <p:nvSpPr>
          <p:cNvPr id="189447" name="Text Box 189446"/>
          <p:cNvSpPr txBox="1"/>
          <p:nvPr/>
        </p:nvSpPr>
        <p:spPr>
          <a:xfrm>
            <a:off x="2927668" y="5057775"/>
            <a:ext cx="8675687" cy="706755"/>
          </a:xfrm>
          <a:prstGeom prst="rect">
            <a:avLst/>
          </a:prstGeom>
          <a:noFill/>
          <a:ln w="9525">
            <a:noFill/>
          </a:ln>
        </p:spPr>
        <p:txBody>
          <a:bodyPr>
            <a:spAutoFit/>
          </a:bodyPr>
          <a:lstStyle/>
          <a:p>
            <a:pPr algn="l">
              <a:spcBef>
                <a:spcPct val="50000"/>
              </a:spcBef>
              <a:buClr>
                <a:schemeClr val="bg1"/>
              </a:buClr>
            </a:pPr>
            <a:r>
              <a:rPr lang="en-US" altLang="zh-CN" sz="2000" b="1">
                <a:solidFill>
                  <a:srgbClr val="000066"/>
                </a:solidFill>
                <a:latin typeface="Arial" panose="020B0604020202020204" pitchFamily="34" charset="0"/>
                <a:ea typeface="汉仪旗黑-55简" panose="00020600040101010101" charset="-122"/>
              </a:rPr>
              <a:t>E.</a:t>
            </a:r>
            <a:r>
              <a:rPr lang="en-US" altLang="zh-CN" sz="2000" b="1">
                <a:solidFill>
                  <a:srgbClr val="000000"/>
                </a:solidFill>
                <a:latin typeface="Arial" panose="020B0604020202020204" pitchFamily="34" charset="0"/>
                <a:ea typeface="汉仪旗黑-55简" panose="00020600040101010101" charset="-122"/>
              </a:rPr>
              <a:t> </a:t>
            </a:r>
            <a:r>
              <a:rPr lang="zh-CN" altLang="en-US" sz="2000" b="1" dirty="0">
                <a:solidFill>
                  <a:srgbClr val="E70C07"/>
                </a:solidFill>
                <a:latin typeface="Arial" panose="020B0604020202020204" pitchFamily="34" charset="0"/>
                <a:ea typeface="汉仪旗黑-55简" panose="00020600040101010101" charset="-122"/>
              </a:rPr>
              <a:t>犹豫型：</a:t>
            </a:r>
            <a:r>
              <a:rPr lang="zh-CN" altLang="en-US" sz="2000" b="1" dirty="0">
                <a:solidFill>
                  <a:srgbClr val="000066"/>
                </a:solidFill>
                <a:latin typeface="Arial" panose="020B0604020202020204" pitchFamily="34" charset="0"/>
                <a:ea typeface="汉仪旗黑-55简" panose="00020600040101010101" charset="-122"/>
              </a:rPr>
              <a:t>选择的项目太多，无法取舍，精神处于挣扎的状态，下不了决心，但往往这种状态的人能收集充分完整的信息。</a:t>
            </a:r>
          </a:p>
        </p:txBody>
      </p:sp>
    </p:spTree>
    <p:custDataLst>
      <p:tags r:id="rId1"/>
    </p:custDataLst>
  </p:cSld>
  <p:clrMapOvr>
    <a:masterClrMapping/>
  </p:clrMapOvr>
  <p:transition/>
  <p:timing>
    <p:tnLst>
      <p:par>
        <p:cTn id="1" dur="indefinite" restart="never" nodeType="tmRoot"/>
      </p:par>
    </p:tnLst>
    <p:bldLst>
      <p:bldP spid="77827" grpId="0" bldLvl="0" animBg="1"/>
      <p:bldP spid="186372" grpId="0" bldLvl="0" animBg="1"/>
      <p:bldP spid="186373" grpId="0" bldLvl="0" animBg="1"/>
      <p:bldP spid="186374" grpId="0" bldLvl="0" animBg="1"/>
      <p:bldP spid="186375"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p:nvPr/>
        </p:nvGraphicFramePr>
        <p:xfrm>
          <a:off x="612140" y="1236133"/>
          <a:ext cx="11018520" cy="4792980"/>
        </p:xfrm>
        <a:graphic>
          <a:graphicData uri="http://schemas.openxmlformats.org/drawingml/2006/table">
            <a:tbl>
              <a:tblPr firstRow="1" bandRow="1">
                <a:tableStyleId>{5C22544A-7EE6-4342-B048-85BDC9FD1C3A}</a:tableStyleId>
              </a:tblPr>
              <a:tblGrid>
                <a:gridCol w="1224280">
                  <a:extLst>
                    <a:ext uri="{9D8B030D-6E8A-4147-A177-3AD203B41FA5}">
                      <a16:colId xmlns:a16="http://schemas.microsoft.com/office/drawing/2014/main" val="20000"/>
                    </a:ext>
                  </a:extLst>
                </a:gridCol>
                <a:gridCol w="1224280">
                  <a:extLst>
                    <a:ext uri="{9D8B030D-6E8A-4147-A177-3AD203B41FA5}">
                      <a16:colId xmlns:a16="http://schemas.microsoft.com/office/drawing/2014/main" val="20001"/>
                    </a:ext>
                  </a:extLst>
                </a:gridCol>
                <a:gridCol w="1224280">
                  <a:extLst>
                    <a:ext uri="{9D8B030D-6E8A-4147-A177-3AD203B41FA5}">
                      <a16:colId xmlns:a16="http://schemas.microsoft.com/office/drawing/2014/main" val="20002"/>
                    </a:ext>
                  </a:extLst>
                </a:gridCol>
                <a:gridCol w="1224280">
                  <a:extLst>
                    <a:ext uri="{9D8B030D-6E8A-4147-A177-3AD203B41FA5}">
                      <a16:colId xmlns:a16="http://schemas.microsoft.com/office/drawing/2014/main" val="20003"/>
                    </a:ext>
                  </a:extLst>
                </a:gridCol>
                <a:gridCol w="1224280">
                  <a:extLst>
                    <a:ext uri="{9D8B030D-6E8A-4147-A177-3AD203B41FA5}">
                      <a16:colId xmlns:a16="http://schemas.microsoft.com/office/drawing/2014/main" val="20004"/>
                    </a:ext>
                  </a:extLst>
                </a:gridCol>
                <a:gridCol w="1224280">
                  <a:extLst>
                    <a:ext uri="{9D8B030D-6E8A-4147-A177-3AD203B41FA5}">
                      <a16:colId xmlns:a16="http://schemas.microsoft.com/office/drawing/2014/main" val="20005"/>
                    </a:ext>
                  </a:extLst>
                </a:gridCol>
                <a:gridCol w="1224280">
                  <a:extLst>
                    <a:ext uri="{9D8B030D-6E8A-4147-A177-3AD203B41FA5}">
                      <a16:colId xmlns:a16="http://schemas.microsoft.com/office/drawing/2014/main" val="20006"/>
                    </a:ext>
                  </a:extLst>
                </a:gridCol>
                <a:gridCol w="1224280">
                  <a:extLst>
                    <a:ext uri="{9D8B030D-6E8A-4147-A177-3AD203B41FA5}">
                      <a16:colId xmlns:a16="http://schemas.microsoft.com/office/drawing/2014/main" val="20007"/>
                    </a:ext>
                  </a:extLst>
                </a:gridCol>
                <a:gridCol w="1224280">
                  <a:extLst>
                    <a:ext uri="{9D8B030D-6E8A-4147-A177-3AD203B41FA5}">
                      <a16:colId xmlns:a16="http://schemas.microsoft.com/office/drawing/2014/main" val="20008"/>
                    </a:ext>
                  </a:extLst>
                </a:gridCol>
              </a:tblGrid>
              <a:tr h="487680">
                <a:tc rowSpan="2">
                  <a:txBody>
                    <a:bodyPr/>
                    <a:lstStyle/>
                    <a:p>
                      <a:pPr algn="ctr">
                        <a:buNone/>
                      </a:pPr>
                      <a:r>
                        <a:rPr lang="zh-CN" altLang="en-US" sz="2000"/>
                        <a:t>类型</a:t>
                      </a:r>
                    </a:p>
                  </a:txBody>
                  <a:tcPr marL="121920" marR="121920" marT="60960" marB="60960" anchor="ctr">
                    <a:solidFill>
                      <a:schemeClr val="accent2">
                        <a:lumMod val="40000"/>
                        <a:lumOff val="60000"/>
                      </a:schemeClr>
                    </a:solidFill>
                  </a:tcPr>
                </a:tc>
                <a:tc gridSpan="2">
                  <a:txBody>
                    <a:bodyPr/>
                    <a:lstStyle/>
                    <a:p>
                      <a:pPr algn="ctr">
                        <a:buNone/>
                      </a:pPr>
                      <a:r>
                        <a:rPr lang="zh-CN" altLang="en-US" sz="2000"/>
                        <a:t>时间</a:t>
                      </a:r>
                    </a:p>
                  </a:txBody>
                  <a:tcPr marL="121920" marR="121920" marT="60960" marB="60960" anchor="ctr">
                    <a:solidFill>
                      <a:schemeClr val="accent2">
                        <a:lumMod val="40000"/>
                        <a:lumOff val="60000"/>
                      </a:schemeClr>
                    </a:solidFill>
                  </a:tcPr>
                </a:tc>
                <a:tc hMerge="1">
                  <a:txBody>
                    <a:bodyPr/>
                    <a:lstStyle/>
                    <a:p>
                      <a:endParaRPr lang="zh-CN"/>
                    </a:p>
                  </a:txBody>
                  <a:tcPr/>
                </a:tc>
                <a:tc gridSpan="2">
                  <a:txBody>
                    <a:bodyPr/>
                    <a:lstStyle/>
                    <a:p>
                      <a:pPr algn="ctr">
                        <a:buNone/>
                      </a:pPr>
                      <a:r>
                        <a:rPr lang="en-US" altLang="zh-CN" sz="2000"/>
                        <a:t>※</a:t>
                      </a:r>
                      <a:r>
                        <a:rPr lang="zh-CN" altLang="en-US" sz="2000"/>
                        <a:t>信息</a:t>
                      </a:r>
                      <a:endParaRPr lang="en-US" altLang="zh-CN" sz="2000"/>
                    </a:p>
                  </a:txBody>
                  <a:tcPr marL="121920" marR="121920" marT="60960" marB="60960" anchor="ctr">
                    <a:solidFill>
                      <a:schemeClr val="accent2">
                        <a:lumMod val="40000"/>
                        <a:lumOff val="60000"/>
                      </a:schemeClr>
                    </a:solidFill>
                  </a:tcPr>
                </a:tc>
                <a:tc hMerge="1">
                  <a:txBody>
                    <a:bodyPr/>
                    <a:lstStyle/>
                    <a:p>
                      <a:endParaRPr lang="zh-CN"/>
                    </a:p>
                  </a:txBody>
                  <a:tcPr/>
                </a:tc>
                <a:tc gridSpan="2">
                  <a:txBody>
                    <a:bodyPr/>
                    <a:lstStyle/>
                    <a:p>
                      <a:pPr algn="ctr">
                        <a:buNone/>
                      </a:pPr>
                      <a:r>
                        <a:rPr lang="zh-CN" altLang="en-US" sz="2000"/>
                        <a:t>自主</a:t>
                      </a:r>
                    </a:p>
                  </a:txBody>
                  <a:tcPr marL="121920" marR="121920" marT="60960" marB="60960" anchor="ctr">
                    <a:solidFill>
                      <a:schemeClr val="accent2">
                        <a:lumMod val="40000"/>
                        <a:lumOff val="60000"/>
                      </a:schemeClr>
                    </a:solidFill>
                  </a:tcPr>
                </a:tc>
                <a:tc hMerge="1">
                  <a:txBody>
                    <a:bodyPr/>
                    <a:lstStyle/>
                    <a:p>
                      <a:endParaRPr lang="zh-CN"/>
                    </a:p>
                  </a:txBody>
                  <a:tcPr/>
                </a:tc>
                <a:tc gridSpan="2">
                  <a:txBody>
                    <a:bodyPr/>
                    <a:lstStyle/>
                    <a:p>
                      <a:pPr algn="ctr">
                        <a:buNone/>
                      </a:pPr>
                      <a:r>
                        <a:rPr lang="zh-CN" altLang="en-US" sz="2000"/>
                        <a:t>稳定</a:t>
                      </a:r>
                    </a:p>
                  </a:txBody>
                  <a:tcPr marL="121920" marR="121920" marT="60960" marB="60960" anchor="ctr">
                    <a:solidFill>
                      <a:schemeClr val="accent2">
                        <a:lumMod val="40000"/>
                        <a:lumOff val="60000"/>
                      </a:schemeClr>
                    </a:solidFill>
                  </a:tcPr>
                </a:tc>
                <a:tc hMerge="1">
                  <a:txBody>
                    <a:bodyPr/>
                    <a:lstStyle/>
                    <a:p>
                      <a:endParaRPr lang="zh-CN"/>
                    </a:p>
                  </a:txBody>
                  <a:tcPr/>
                </a:tc>
                <a:extLst>
                  <a:ext uri="{0D108BD9-81ED-4DB2-BD59-A6C34878D82A}">
                    <a16:rowId xmlns:a16="http://schemas.microsoft.com/office/drawing/2014/main" val="10000"/>
                  </a:ext>
                </a:extLst>
              </a:tr>
              <a:tr h="487680">
                <a:tc vMerge="1">
                  <a:txBody>
                    <a:bodyPr/>
                    <a:lstStyle/>
                    <a:p>
                      <a:endParaRPr lang="zh-CN"/>
                    </a:p>
                  </a:txBody>
                  <a:tcPr/>
                </a:tc>
                <a:tc>
                  <a:txBody>
                    <a:bodyPr/>
                    <a:lstStyle/>
                    <a:p>
                      <a:pPr algn="ctr">
                        <a:buNone/>
                      </a:pPr>
                      <a:r>
                        <a:rPr lang="zh-CN" altLang="en-US" sz="2000"/>
                        <a:t>提前</a:t>
                      </a:r>
                    </a:p>
                  </a:txBody>
                  <a:tcPr marL="121920" marR="121920" marT="60960" marB="60960" anchor="ctr"/>
                </a:tc>
                <a:tc>
                  <a:txBody>
                    <a:bodyPr/>
                    <a:lstStyle/>
                    <a:p>
                      <a:pPr algn="ctr">
                        <a:buNone/>
                      </a:pPr>
                      <a:r>
                        <a:rPr lang="zh-CN" altLang="en-US" sz="2000"/>
                        <a:t>延迟</a:t>
                      </a:r>
                    </a:p>
                  </a:txBody>
                  <a:tcPr marL="121920" marR="121920" marT="60960" marB="60960" anchor="ctr"/>
                </a:tc>
                <a:tc>
                  <a:txBody>
                    <a:bodyPr/>
                    <a:lstStyle/>
                    <a:p>
                      <a:pPr algn="ctr">
                        <a:buNone/>
                      </a:pPr>
                      <a:r>
                        <a:rPr lang="zh-CN" altLang="en-US" sz="2000"/>
                        <a:t>充分</a:t>
                      </a:r>
                    </a:p>
                  </a:txBody>
                  <a:tcPr marL="121920" marR="121920" marT="60960" marB="60960" anchor="ctr"/>
                </a:tc>
                <a:tc>
                  <a:txBody>
                    <a:bodyPr/>
                    <a:lstStyle/>
                    <a:p>
                      <a:pPr algn="ctr">
                        <a:buNone/>
                      </a:pPr>
                      <a:r>
                        <a:rPr lang="zh-CN" altLang="en-US" sz="2000"/>
                        <a:t>缺乏</a:t>
                      </a:r>
                    </a:p>
                  </a:txBody>
                  <a:tcPr marL="121920" marR="121920" marT="60960" marB="60960" anchor="ctr"/>
                </a:tc>
                <a:tc>
                  <a:txBody>
                    <a:bodyPr/>
                    <a:lstStyle/>
                    <a:p>
                      <a:pPr algn="ctr">
                        <a:buNone/>
                      </a:pPr>
                      <a:r>
                        <a:rPr lang="zh-CN" altLang="en-US" sz="2000"/>
                        <a:t>自主</a:t>
                      </a:r>
                    </a:p>
                  </a:txBody>
                  <a:tcPr marL="121920" marR="121920" marT="60960" marB="60960" anchor="ctr"/>
                </a:tc>
                <a:tc>
                  <a:txBody>
                    <a:bodyPr/>
                    <a:lstStyle/>
                    <a:p>
                      <a:pPr algn="ctr">
                        <a:buNone/>
                      </a:pPr>
                      <a:r>
                        <a:rPr lang="zh-CN" altLang="en-US" sz="2000"/>
                        <a:t>依赖</a:t>
                      </a:r>
                    </a:p>
                  </a:txBody>
                  <a:tcPr marL="121920" marR="121920" marT="60960" marB="60960" anchor="ctr"/>
                </a:tc>
                <a:tc>
                  <a:txBody>
                    <a:bodyPr/>
                    <a:lstStyle/>
                    <a:p>
                      <a:pPr algn="ctr">
                        <a:buNone/>
                      </a:pPr>
                      <a:r>
                        <a:rPr lang="zh-CN" altLang="en-US" sz="2000"/>
                        <a:t>一致</a:t>
                      </a:r>
                    </a:p>
                  </a:txBody>
                  <a:tcPr marL="121920" marR="121920" marT="60960" marB="60960" anchor="ctr"/>
                </a:tc>
                <a:tc>
                  <a:txBody>
                    <a:bodyPr/>
                    <a:lstStyle/>
                    <a:p>
                      <a:pPr algn="ctr">
                        <a:buNone/>
                      </a:pPr>
                      <a:r>
                        <a:rPr lang="zh-CN" altLang="en-US" sz="2000"/>
                        <a:t>易变</a:t>
                      </a:r>
                    </a:p>
                  </a:txBody>
                  <a:tcPr marL="121920" marR="121920" marT="60960" marB="60960" anchor="ctr"/>
                </a:tc>
                <a:extLst>
                  <a:ext uri="{0D108BD9-81ED-4DB2-BD59-A6C34878D82A}">
                    <a16:rowId xmlns:a16="http://schemas.microsoft.com/office/drawing/2014/main" val="10001"/>
                  </a:ext>
                </a:extLst>
              </a:tr>
              <a:tr h="763270">
                <a:tc>
                  <a:txBody>
                    <a:bodyPr/>
                    <a:lstStyle/>
                    <a:p>
                      <a:pPr algn="ctr">
                        <a:buNone/>
                      </a:pPr>
                      <a:r>
                        <a:rPr lang="zh-CN" altLang="en-US" sz="2000"/>
                        <a:t>理智型</a:t>
                      </a:r>
                    </a:p>
                  </a:txBody>
                  <a:tcPr marL="121920" marR="121920" marT="60960" marB="60960" anchor="ctr"/>
                </a:tc>
                <a:tc>
                  <a:txBody>
                    <a:bodyPr/>
                    <a:lstStyle/>
                    <a:p>
                      <a:pPr algn="ctr">
                        <a:buNone/>
                      </a:pPr>
                      <a:r>
                        <a:rPr lang="zh-CN" altLang="en-US" sz="2000"/>
                        <a:t>☆</a:t>
                      </a:r>
                    </a:p>
                  </a:txBody>
                  <a:tcPr marL="121920" marR="121920" marT="60960" marB="60960" anchor="ctr"/>
                </a:tc>
                <a:tc>
                  <a:txBody>
                    <a:bodyPr/>
                    <a:lstStyle/>
                    <a:p>
                      <a:pPr algn="ctr">
                        <a:buNone/>
                      </a:pPr>
                      <a:endParaRPr lang="en-US" sz="2000"/>
                    </a:p>
                  </a:txBody>
                  <a:tcPr marL="121920" marR="121920" marT="60960" marB="60960" anchor="ctr"/>
                </a:tc>
                <a:tc>
                  <a:txBody>
                    <a:bodyPr/>
                    <a:lstStyle/>
                    <a:p>
                      <a:pPr algn="ctr">
                        <a:buNone/>
                      </a:pPr>
                      <a:r>
                        <a:rPr lang="zh-CN" altLang="en-US" sz="2000">
                          <a:sym typeface="+mn-ea"/>
                        </a:rPr>
                        <a:t>☆</a:t>
                      </a:r>
                    </a:p>
                  </a:txBody>
                  <a:tcPr marL="121920" marR="121920" marT="60960" marB="60960" anchor="ctr"/>
                </a:tc>
                <a:tc>
                  <a:txBody>
                    <a:bodyPr/>
                    <a:lstStyle/>
                    <a:p>
                      <a:pPr algn="ctr">
                        <a:buNone/>
                      </a:pPr>
                      <a:endParaRPr lang="en-US" sz="2000"/>
                    </a:p>
                  </a:txBody>
                  <a:tcPr marL="121920" marR="121920" marT="60960" marB="60960" anchor="ctr"/>
                </a:tc>
                <a:tc>
                  <a:txBody>
                    <a:bodyPr/>
                    <a:lstStyle/>
                    <a:p>
                      <a:pPr algn="ctr">
                        <a:buNone/>
                      </a:pPr>
                      <a:r>
                        <a:rPr lang="zh-CN" altLang="en-US" sz="2000">
                          <a:sym typeface="+mn-ea"/>
                        </a:rPr>
                        <a:t>☆</a:t>
                      </a:r>
                    </a:p>
                  </a:txBody>
                  <a:tcPr marL="121920" marR="121920" marT="60960" marB="60960" anchor="ctr"/>
                </a:tc>
                <a:tc>
                  <a:txBody>
                    <a:bodyPr/>
                    <a:lstStyle/>
                    <a:p>
                      <a:pPr algn="ctr">
                        <a:buNone/>
                      </a:pPr>
                      <a:endParaRPr lang="en-US" sz="2000"/>
                    </a:p>
                  </a:txBody>
                  <a:tcPr marL="121920" marR="121920" marT="60960" marB="60960" anchor="ctr"/>
                </a:tc>
                <a:tc>
                  <a:txBody>
                    <a:bodyPr/>
                    <a:lstStyle/>
                    <a:p>
                      <a:pPr algn="ctr">
                        <a:buNone/>
                      </a:pPr>
                      <a:r>
                        <a:rPr lang="zh-CN" altLang="en-US" sz="2000">
                          <a:sym typeface="+mn-ea"/>
                        </a:rPr>
                        <a:t>☆</a:t>
                      </a:r>
                    </a:p>
                  </a:txBody>
                  <a:tcPr marL="121920" marR="121920" marT="60960" marB="60960" anchor="ctr"/>
                </a:tc>
                <a:tc>
                  <a:txBody>
                    <a:bodyPr/>
                    <a:lstStyle/>
                    <a:p>
                      <a:pPr algn="ctr">
                        <a:buNone/>
                      </a:pPr>
                      <a:endParaRPr lang="en-US" sz="2000"/>
                    </a:p>
                  </a:txBody>
                  <a:tcPr marL="121920" marR="121920" marT="60960" marB="60960" anchor="ctr"/>
                </a:tc>
                <a:extLst>
                  <a:ext uri="{0D108BD9-81ED-4DB2-BD59-A6C34878D82A}">
                    <a16:rowId xmlns:a16="http://schemas.microsoft.com/office/drawing/2014/main" val="10002"/>
                  </a:ext>
                </a:extLst>
              </a:tr>
              <a:tr h="763905">
                <a:tc>
                  <a:txBody>
                    <a:bodyPr/>
                    <a:lstStyle/>
                    <a:p>
                      <a:pPr algn="ctr">
                        <a:buNone/>
                      </a:pPr>
                      <a:r>
                        <a:rPr lang="zh-CN" altLang="en-US" sz="2000"/>
                        <a:t>直觉型</a:t>
                      </a:r>
                    </a:p>
                  </a:txBody>
                  <a:tcPr marL="121920" marR="121920" marT="60960" marB="60960" anchor="ctr"/>
                </a:tc>
                <a:tc>
                  <a:txBody>
                    <a:bodyPr/>
                    <a:lstStyle/>
                    <a:p>
                      <a:pPr algn="ctr">
                        <a:buNone/>
                      </a:pPr>
                      <a:r>
                        <a:rPr lang="zh-CN" altLang="en-US" sz="2000">
                          <a:sym typeface="+mn-ea"/>
                        </a:rPr>
                        <a:t>☆</a:t>
                      </a:r>
                    </a:p>
                  </a:txBody>
                  <a:tcPr marL="121920" marR="121920" marT="60960" marB="60960" anchor="ctr"/>
                </a:tc>
                <a:tc>
                  <a:txBody>
                    <a:bodyPr/>
                    <a:lstStyle/>
                    <a:p>
                      <a:pPr algn="ctr">
                        <a:buNone/>
                      </a:pPr>
                      <a:endParaRPr lang="en-US" sz="2000"/>
                    </a:p>
                  </a:txBody>
                  <a:tcPr marL="121920" marR="121920" marT="60960" marB="60960" anchor="ctr"/>
                </a:tc>
                <a:tc>
                  <a:txBody>
                    <a:bodyPr/>
                    <a:lstStyle/>
                    <a:p>
                      <a:pPr algn="ctr">
                        <a:buNone/>
                      </a:pPr>
                      <a:endParaRPr lang="en-US" sz="2000"/>
                    </a:p>
                  </a:txBody>
                  <a:tcPr marL="121920" marR="121920" marT="60960" marB="60960" anchor="ctr"/>
                </a:tc>
                <a:tc>
                  <a:txBody>
                    <a:bodyPr/>
                    <a:lstStyle/>
                    <a:p>
                      <a:pPr algn="ctr">
                        <a:buNone/>
                      </a:pPr>
                      <a:r>
                        <a:rPr lang="zh-CN" altLang="en-US" sz="2000">
                          <a:sym typeface="+mn-ea"/>
                        </a:rPr>
                        <a:t>☆</a:t>
                      </a:r>
                    </a:p>
                  </a:txBody>
                  <a:tcPr marL="121920" marR="121920" marT="60960" marB="60960" anchor="ctr"/>
                </a:tc>
                <a:tc>
                  <a:txBody>
                    <a:bodyPr/>
                    <a:lstStyle/>
                    <a:p>
                      <a:pPr algn="ctr">
                        <a:buNone/>
                      </a:pPr>
                      <a:r>
                        <a:rPr lang="zh-CN" altLang="en-US" sz="2000">
                          <a:sym typeface="+mn-ea"/>
                        </a:rPr>
                        <a:t>☆</a:t>
                      </a:r>
                    </a:p>
                  </a:txBody>
                  <a:tcPr marL="121920" marR="121920" marT="60960" marB="60960" anchor="ctr"/>
                </a:tc>
                <a:tc>
                  <a:txBody>
                    <a:bodyPr/>
                    <a:lstStyle/>
                    <a:p>
                      <a:pPr algn="ctr">
                        <a:buNone/>
                      </a:pPr>
                      <a:endParaRPr lang="en-US" sz="2000"/>
                    </a:p>
                  </a:txBody>
                  <a:tcPr marL="121920" marR="121920" marT="60960" marB="60960" anchor="ctr"/>
                </a:tc>
                <a:tc>
                  <a:txBody>
                    <a:bodyPr/>
                    <a:lstStyle/>
                    <a:p>
                      <a:pPr algn="ctr">
                        <a:buNone/>
                      </a:pPr>
                      <a:r>
                        <a:rPr lang="zh-CN" altLang="en-US" sz="2000">
                          <a:sym typeface="+mn-ea"/>
                        </a:rPr>
                        <a:t>☆</a:t>
                      </a:r>
                    </a:p>
                  </a:txBody>
                  <a:tcPr marL="121920" marR="121920" marT="60960" marB="60960" anchor="ctr"/>
                </a:tc>
                <a:tc>
                  <a:txBody>
                    <a:bodyPr/>
                    <a:lstStyle/>
                    <a:p>
                      <a:pPr algn="ctr">
                        <a:buNone/>
                      </a:pPr>
                      <a:endParaRPr lang="en-US" sz="2000"/>
                    </a:p>
                  </a:txBody>
                  <a:tcPr marL="121920" marR="121920" marT="60960" marB="60960" anchor="ctr"/>
                </a:tc>
                <a:extLst>
                  <a:ext uri="{0D108BD9-81ED-4DB2-BD59-A6C34878D82A}">
                    <a16:rowId xmlns:a16="http://schemas.microsoft.com/office/drawing/2014/main" val="10003"/>
                  </a:ext>
                </a:extLst>
              </a:tr>
              <a:tr h="763270">
                <a:tc>
                  <a:txBody>
                    <a:bodyPr/>
                    <a:lstStyle/>
                    <a:p>
                      <a:pPr algn="ctr">
                        <a:buNone/>
                      </a:pPr>
                      <a:r>
                        <a:rPr lang="zh-CN" altLang="en-US" sz="2000"/>
                        <a:t>依赖型</a:t>
                      </a:r>
                    </a:p>
                  </a:txBody>
                  <a:tcPr marL="121920" marR="121920" marT="60960" marB="60960" anchor="ctr"/>
                </a:tc>
                <a:tc>
                  <a:txBody>
                    <a:bodyPr/>
                    <a:lstStyle/>
                    <a:p>
                      <a:pPr algn="ctr">
                        <a:buNone/>
                      </a:pPr>
                      <a:endParaRPr lang="en-US" sz="2000"/>
                    </a:p>
                  </a:txBody>
                  <a:tcPr marL="121920" marR="121920" marT="60960" marB="60960" anchor="ctr"/>
                </a:tc>
                <a:tc>
                  <a:txBody>
                    <a:bodyPr/>
                    <a:lstStyle/>
                    <a:p>
                      <a:pPr algn="ctr">
                        <a:buNone/>
                      </a:pPr>
                      <a:r>
                        <a:rPr lang="zh-CN" altLang="en-US" sz="2000">
                          <a:sym typeface="+mn-ea"/>
                        </a:rPr>
                        <a:t>☆</a:t>
                      </a:r>
                    </a:p>
                  </a:txBody>
                  <a:tcPr marL="121920" marR="121920" marT="60960" marB="60960" anchor="ctr"/>
                </a:tc>
                <a:tc>
                  <a:txBody>
                    <a:bodyPr/>
                    <a:lstStyle/>
                    <a:p>
                      <a:pPr algn="ctr">
                        <a:buNone/>
                      </a:pPr>
                      <a:endParaRPr lang="en-US" sz="2000"/>
                    </a:p>
                  </a:txBody>
                  <a:tcPr marL="121920" marR="121920" marT="60960" marB="60960" anchor="ctr"/>
                </a:tc>
                <a:tc>
                  <a:txBody>
                    <a:bodyPr/>
                    <a:lstStyle/>
                    <a:p>
                      <a:pPr algn="ctr">
                        <a:buNone/>
                      </a:pPr>
                      <a:r>
                        <a:rPr lang="zh-CN" altLang="en-US" sz="2000">
                          <a:sym typeface="+mn-ea"/>
                        </a:rPr>
                        <a:t>☆</a:t>
                      </a:r>
                    </a:p>
                  </a:txBody>
                  <a:tcPr marL="121920" marR="121920" marT="60960" marB="60960" anchor="ctr"/>
                </a:tc>
                <a:tc>
                  <a:txBody>
                    <a:bodyPr/>
                    <a:lstStyle/>
                    <a:p>
                      <a:pPr algn="ctr">
                        <a:buNone/>
                      </a:pPr>
                      <a:endParaRPr lang="en-US" sz="2000"/>
                    </a:p>
                  </a:txBody>
                  <a:tcPr marL="121920" marR="121920" marT="60960" marB="60960" anchor="ctr"/>
                </a:tc>
                <a:tc>
                  <a:txBody>
                    <a:bodyPr/>
                    <a:lstStyle/>
                    <a:p>
                      <a:pPr algn="ctr">
                        <a:buNone/>
                      </a:pPr>
                      <a:r>
                        <a:rPr lang="zh-CN" altLang="en-US" sz="2000">
                          <a:sym typeface="+mn-ea"/>
                        </a:rPr>
                        <a:t>☆</a:t>
                      </a:r>
                    </a:p>
                  </a:txBody>
                  <a:tcPr marL="121920" marR="121920" marT="60960" marB="60960" anchor="ctr"/>
                </a:tc>
                <a:tc>
                  <a:txBody>
                    <a:bodyPr/>
                    <a:lstStyle/>
                    <a:p>
                      <a:pPr algn="ctr">
                        <a:buNone/>
                      </a:pPr>
                      <a:r>
                        <a:rPr lang="zh-CN" altLang="en-US" sz="2000">
                          <a:sym typeface="+mn-ea"/>
                        </a:rPr>
                        <a:t>☆</a:t>
                      </a:r>
                    </a:p>
                  </a:txBody>
                  <a:tcPr marL="121920" marR="121920" marT="60960" marB="60960" anchor="ctr"/>
                </a:tc>
                <a:tc>
                  <a:txBody>
                    <a:bodyPr/>
                    <a:lstStyle/>
                    <a:p>
                      <a:pPr algn="ctr">
                        <a:buNone/>
                      </a:pPr>
                      <a:endParaRPr lang="en-US" sz="2000"/>
                    </a:p>
                  </a:txBody>
                  <a:tcPr marL="121920" marR="121920" marT="60960" marB="60960" anchor="ctr"/>
                </a:tc>
                <a:extLst>
                  <a:ext uri="{0D108BD9-81ED-4DB2-BD59-A6C34878D82A}">
                    <a16:rowId xmlns:a16="http://schemas.microsoft.com/office/drawing/2014/main" val="10004"/>
                  </a:ext>
                </a:extLst>
              </a:tr>
              <a:tr h="763905">
                <a:tc>
                  <a:txBody>
                    <a:bodyPr/>
                    <a:lstStyle/>
                    <a:p>
                      <a:pPr algn="ctr">
                        <a:buNone/>
                      </a:pPr>
                      <a:r>
                        <a:rPr lang="zh-CN" altLang="en-US" sz="2000"/>
                        <a:t>回避型</a:t>
                      </a:r>
                    </a:p>
                  </a:txBody>
                  <a:tcPr marL="121920" marR="121920" marT="60960" marB="60960" anchor="ctr"/>
                </a:tc>
                <a:tc>
                  <a:txBody>
                    <a:bodyPr/>
                    <a:lstStyle/>
                    <a:p>
                      <a:pPr algn="ctr">
                        <a:buNone/>
                      </a:pPr>
                      <a:endParaRPr lang="en-US" sz="2000"/>
                    </a:p>
                  </a:txBody>
                  <a:tcPr marL="121920" marR="121920" marT="60960" marB="60960" anchor="ctr"/>
                </a:tc>
                <a:tc>
                  <a:txBody>
                    <a:bodyPr/>
                    <a:lstStyle/>
                    <a:p>
                      <a:pPr algn="ctr">
                        <a:buNone/>
                      </a:pPr>
                      <a:r>
                        <a:rPr lang="zh-CN" altLang="en-US" sz="2000">
                          <a:sym typeface="+mn-ea"/>
                        </a:rPr>
                        <a:t>☆</a:t>
                      </a:r>
                    </a:p>
                  </a:txBody>
                  <a:tcPr marL="121920" marR="121920" marT="60960" marB="60960" anchor="ctr"/>
                </a:tc>
                <a:tc>
                  <a:txBody>
                    <a:bodyPr/>
                    <a:lstStyle/>
                    <a:p>
                      <a:pPr algn="ctr">
                        <a:buNone/>
                      </a:pPr>
                      <a:endParaRPr lang="en-US" sz="2000"/>
                    </a:p>
                  </a:txBody>
                  <a:tcPr marL="121920" marR="121920" marT="60960" marB="60960" anchor="ctr"/>
                </a:tc>
                <a:tc>
                  <a:txBody>
                    <a:bodyPr/>
                    <a:lstStyle/>
                    <a:p>
                      <a:pPr algn="ctr">
                        <a:buNone/>
                      </a:pPr>
                      <a:r>
                        <a:rPr lang="zh-CN" altLang="en-US" sz="2000">
                          <a:sym typeface="+mn-ea"/>
                        </a:rPr>
                        <a:t>☆</a:t>
                      </a:r>
                    </a:p>
                  </a:txBody>
                  <a:tcPr marL="121920" marR="121920" marT="60960" marB="60960" anchor="ctr"/>
                </a:tc>
                <a:tc>
                  <a:txBody>
                    <a:bodyPr/>
                    <a:lstStyle/>
                    <a:p>
                      <a:pPr algn="ctr">
                        <a:buNone/>
                      </a:pPr>
                      <a:endParaRPr lang="en-US" sz="2000"/>
                    </a:p>
                  </a:txBody>
                  <a:tcPr marL="121920" marR="121920" marT="60960" marB="60960" anchor="ctr"/>
                </a:tc>
                <a:tc>
                  <a:txBody>
                    <a:bodyPr/>
                    <a:lstStyle/>
                    <a:p>
                      <a:pPr algn="ctr">
                        <a:buNone/>
                      </a:pPr>
                      <a:r>
                        <a:rPr lang="zh-CN" altLang="en-US" sz="2000">
                          <a:sym typeface="+mn-ea"/>
                        </a:rPr>
                        <a:t>☆</a:t>
                      </a:r>
                    </a:p>
                  </a:txBody>
                  <a:tcPr marL="121920" marR="121920" marT="60960" marB="60960" anchor="ctr"/>
                </a:tc>
                <a:tc>
                  <a:txBody>
                    <a:bodyPr/>
                    <a:lstStyle/>
                    <a:p>
                      <a:pPr algn="ctr">
                        <a:buNone/>
                      </a:pPr>
                      <a:endParaRPr lang="en-US" sz="2000"/>
                    </a:p>
                  </a:txBody>
                  <a:tcPr marL="121920" marR="121920" marT="60960" marB="60960" anchor="ctr"/>
                </a:tc>
                <a:tc>
                  <a:txBody>
                    <a:bodyPr/>
                    <a:lstStyle/>
                    <a:p>
                      <a:pPr algn="ctr">
                        <a:buNone/>
                      </a:pPr>
                      <a:r>
                        <a:rPr lang="zh-CN" altLang="en-US" sz="2000">
                          <a:sym typeface="+mn-ea"/>
                        </a:rPr>
                        <a:t>☆</a:t>
                      </a:r>
                    </a:p>
                  </a:txBody>
                  <a:tcPr marL="121920" marR="121920" marT="60960" marB="60960" anchor="ctr"/>
                </a:tc>
                <a:extLst>
                  <a:ext uri="{0D108BD9-81ED-4DB2-BD59-A6C34878D82A}">
                    <a16:rowId xmlns:a16="http://schemas.microsoft.com/office/drawing/2014/main" val="10005"/>
                  </a:ext>
                </a:extLst>
              </a:tr>
              <a:tr h="763270">
                <a:tc>
                  <a:txBody>
                    <a:bodyPr/>
                    <a:lstStyle/>
                    <a:p>
                      <a:pPr algn="ctr">
                        <a:buNone/>
                      </a:pPr>
                      <a:r>
                        <a:rPr lang="zh-CN" altLang="en-US" sz="2000"/>
                        <a:t>犹豫型</a:t>
                      </a:r>
                    </a:p>
                  </a:txBody>
                  <a:tcPr marL="121920" marR="121920" marT="60960" marB="60960" anchor="ctr"/>
                </a:tc>
                <a:tc>
                  <a:txBody>
                    <a:bodyPr/>
                    <a:lstStyle/>
                    <a:p>
                      <a:pPr algn="ctr">
                        <a:buNone/>
                      </a:pPr>
                      <a:endParaRPr lang="en-US" sz="2000"/>
                    </a:p>
                  </a:txBody>
                  <a:tcPr marL="121920" marR="121920" marT="60960" marB="60960" anchor="ctr"/>
                </a:tc>
                <a:tc>
                  <a:txBody>
                    <a:bodyPr/>
                    <a:lstStyle/>
                    <a:p>
                      <a:pPr algn="ctr">
                        <a:buNone/>
                      </a:pPr>
                      <a:r>
                        <a:rPr lang="zh-CN" altLang="en-US" sz="2000">
                          <a:sym typeface="+mn-ea"/>
                        </a:rPr>
                        <a:t>☆</a:t>
                      </a:r>
                    </a:p>
                  </a:txBody>
                  <a:tcPr marL="121920" marR="121920" marT="60960" marB="60960" anchor="ctr"/>
                </a:tc>
                <a:tc>
                  <a:txBody>
                    <a:bodyPr/>
                    <a:lstStyle/>
                    <a:p>
                      <a:pPr algn="ctr">
                        <a:buNone/>
                      </a:pPr>
                      <a:r>
                        <a:rPr lang="zh-CN" altLang="en-US" sz="2000">
                          <a:sym typeface="+mn-ea"/>
                        </a:rPr>
                        <a:t>☆</a:t>
                      </a:r>
                    </a:p>
                  </a:txBody>
                  <a:tcPr marL="121920" marR="121920" marT="60960" marB="60960" anchor="ctr"/>
                </a:tc>
                <a:tc>
                  <a:txBody>
                    <a:bodyPr/>
                    <a:lstStyle/>
                    <a:p>
                      <a:pPr algn="ctr">
                        <a:buNone/>
                      </a:pPr>
                      <a:endParaRPr lang="en-US" sz="2000"/>
                    </a:p>
                  </a:txBody>
                  <a:tcPr marL="121920" marR="121920" marT="60960" marB="60960" anchor="ctr"/>
                </a:tc>
                <a:tc>
                  <a:txBody>
                    <a:bodyPr/>
                    <a:lstStyle/>
                    <a:p>
                      <a:pPr algn="ctr">
                        <a:buNone/>
                      </a:pPr>
                      <a:r>
                        <a:rPr lang="zh-CN" altLang="en-US" sz="2000">
                          <a:sym typeface="+mn-ea"/>
                        </a:rPr>
                        <a:t>☆</a:t>
                      </a:r>
                    </a:p>
                  </a:txBody>
                  <a:tcPr marL="121920" marR="121920" marT="60960" marB="60960" anchor="ctr"/>
                </a:tc>
                <a:tc>
                  <a:txBody>
                    <a:bodyPr/>
                    <a:lstStyle/>
                    <a:p>
                      <a:pPr algn="ctr">
                        <a:buNone/>
                      </a:pPr>
                      <a:endParaRPr lang="en-US" sz="2000"/>
                    </a:p>
                  </a:txBody>
                  <a:tcPr marL="121920" marR="121920" marT="60960" marB="60960" anchor="ctr"/>
                </a:tc>
                <a:tc>
                  <a:txBody>
                    <a:bodyPr/>
                    <a:lstStyle/>
                    <a:p>
                      <a:pPr algn="ctr">
                        <a:buNone/>
                      </a:pPr>
                      <a:endParaRPr lang="en-US" sz="2000"/>
                    </a:p>
                  </a:txBody>
                  <a:tcPr marL="121920" marR="121920" marT="60960" marB="60960" anchor="ctr"/>
                </a:tc>
                <a:tc>
                  <a:txBody>
                    <a:bodyPr/>
                    <a:lstStyle/>
                    <a:p>
                      <a:pPr algn="ctr">
                        <a:buNone/>
                      </a:pPr>
                      <a:r>
                        <a:rPr lang="zh-CN" altLang="en-US" sz="2000">
                          <a:sym typeface="+mn-ea"/>
                        </a:rPr>
                        <a:t>☆</a:t>
                      </a:r>
                    </a:p>
                  </a:txBody>
                  <a:tcPr marL="121920" marR="121920" marT="60960" marB="60960" anchor="ctr"/>
                </a:tc>
                <a:extLst>
                  <a:ext uri="{0D108BD9-81ED-4DB2-BD59-A6C34878D82A}">
                    <a16:rowId xmlns:a16="http://schemas.microsoft.com/office/drawing/2014/main" val="10006"/>
                  </a:ext>
                </a:extLst>
              </a:tr>
            </a:tbl>
          </a:graphicData>
        </a:graphic>
      </p:graphicFrame>
      <p:sp>
        <p:nvSpPr>
          <p:cNvPr id="5" name="Text Box 4"/>
          <p:cNvSpPr txBox="1"/>
          <p:nvPr/>
        </p:nvSpPr>
        <p:spPr>
          <a:xfrm>
            <a:off x="4759960" y="6162040"/>
            <a:ext cx="2722880" cy="398780"/>
          </a:xfrm>
          <a:prstGeom prst="rect">
            <a:avLst/>
          </a:prstGeom>
          <a:noFill/>
        </p:spPr>
        <p:txBody>
          <a:bodyPr wrap="none" rtlCol="0">
            <a:spAutoFit/>
          </a:bodyPr>
          <a:lstStyle/>
          <a:p>
            <a:r>
              <a:rPr lang="zh-CN" altLang="en-US" sz="2000"/>
              <a:t>五种决策风格差异比较</a:t>
            </a:r>
          </a:p>
        </p:txBody>
      </p:sp>
      <p:sp>
        <p:nvSpPr>
          <p:cNvPr id="3" name="Text Box 2"/>
          <p:cNvSpPr txBox="1"/>
          <p:nvPr/>
        </p:nvSpPr>
        <p:spPr>
          <a:xfrm>
            <a:off x="353060" y="320040"/>
            <a:ext cx="2976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2.1.4 </a:t>
            </a:r>
            <a:r>
              <a:rPr lang="zh-CN" altLang="en-US" sz="2000">
                <a:solidFill>
                  <a:schemeClr val="accent1"/>
                </a:solidFill>
                <a:effectLst>
                  <a:outerShdw blurRad="38100" dist="25400" dir="5400000" algn="ctr" rotWithShape="0">
                    <a:srgbClr val="6E747A">
                      <a:alpha val="43000"/>
                    </a:srgbClr>
                  </a:outerShdw>
                </a:effectLst>
              </a:rPr>
              <a:t>信息决策风格测试</a:t>
            </a:r>
          </a:p>
        </p:txBody>
      </p:sp>
    </p:spTree>
    <p:custDataLst>
      <p:tags r:id="rId1"/>
    </p:custData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88975" y="2070100"/>
            <a:ext cx="7680325" cy="3784600"/>
          </a:xfrm>
          <a:prstGeom prst="rect">
            <a:avLst/>
          </a:prstGeom>
          <a:noFill/>
        </p:spPr>
        <p:txBody>
          <a:bodyPr wrap="square" rtlCol="0">
            <a:spAutoFit/>
          </a:bodyPr>
          <a:lstStyle/>
          <a:p>
            <a:pPr algn="l">
              <a:spcBef>
                <a:spcPct val="50000"/>
              </a:spcBef>
              <a:buClr>
                <a:schemeClr val="hlink"/>
              </a:buClr>
              <a:buFont typeface="Wingdings" panose="05000000000000000000" pitchFamily="2" charset="2"/>
              <a:buNone/>
            </a:pPr>
            <a:r>
              <a:rPr lang="en-US" altLang="zh-CN" sz="2000" dirty="0">
                <a:solidFill>
                  <a:schemeClr val="tx1"/>
                </a:solidFill>
                <a:latin typeface="Arial" panose="020B0604020202020204" pitchFamily="34" charset="0"/>
                <a:ea typeface="汉仪旗黑-55简" panose="00020600040101010101" charset="-122"/>
                <a:sym typeface="+mn-ea"/>
              </a:rPr>
              <a:t>1.</a:t>
            </a:r>
            <a:r>
              <a:rPr lang="zh-CN" altLang="en-US" sz="2000" dirty="0">
                <a:solidFill>
                  <a:schemeClr val="tx1"/>
                </a:solidFill>
                <a:latin typeface="Arial" panose="020B0604020202020204" pitchFamily="34" charset="0"/>
                <a:ea typeface="汉仪旗黑-55简" panose="00020600040101010101" charset="-122"/>
                <a:sym typeface="+mn-ea"/>
              </a:rPr>
              <a:t>回想迄今为止在你人生中你所做的三个重大决定，按以下几个部分进行描述：</a:t>
            </a:r>
            <a:endParaRPr lang="en-US" altLang="zh-CN" sz="2000">
              <a:solidFill>
                <a:schemeClr val="tx1"/>
              </a:solidFill>
              <a:latin typeface="Arial" panose="020B0604020202020204" pitchFamily="34" charset="0"/>
              <a:ea typeface="汉仪旗黑-55简" panose="00020600040101010101" charset="-122"/>
            </a:endParaRPr>
          </a:p>
          <a:p>
            <a:pPr lvl="1" algn="l">
              <a:buNone/>
            </a:pPr>
            <a:r>
              <a:rPr lang="zh-CN" altLang="en-US" sz="2000" dirty="0">
                <a:solidFill>
                  <a:schemeClr val="tx1"/>
                </a:solidFill>
                <a:latin typeface="Arial" panose="020B0604020202020204" pitchFamily="34" charset="0"/>
                <a:ea typeface="汉仪旗黑-55简" panose="00020600040101010101" charset="-122"/>
                <a:sym typeface="+mn-ea"/>
              </a:rPr>
              <a:t>当时的目标或情境是什么？</a:t>
            </a:r>
            <a:endParaRPr lang="zh-CN" altLang="en-US" sz="2000" dirty="0">
              <a:solidFill>
                <a:schemeClr val="tx1"/>
              </a:solidFill>
              <a:latin typeface="Arial" panose="020B0604020202020204" pitchFamily="34" charset="0"/>
              <a:ea typeface="汉仪旗黑-55简" panose="00020600040101010101" charset="-122"/>
            </a:endParaRPr>
          </a:p>
          <a:p>
            <a:pPr lvl="1" algn="l">
              <a:buNone/>
            </a:pPr>
            <a:r>
              <a:rPr lang="zh-CN" altLang="en-US" sz="2000" dirty="0">
                <a:solidFill>
                  <a:schemeClr val="tx1"/>
                </a:solidFill>
                <a:latin typeface="Arial" panose="020B0604020202020204" pitchFamily="34" charset="0"/>
                <a:ea typeface="汉仪旗黑-55简" panose="00020600040101010101" charset="-122"/>
                <a:sym typeface="+mn-ea"/>
              </a:rPr>
              <a:t>你所拥有的选择是什么？</a:t>
            </a:r>
            <a:endParaRPr lang="zh-CN" altLang="en-US" sz="2000" dirty="0">
              <a:solidFill>
                <a:schemeClr val="tx1"/>
              </a:solidFill>
              <a:latin typeface="Arial" panose="020B0604020202020204" pitchFamily="34" charset="0"/>
              <a:ea typeface="汉仪旗黑-55简" panose="00020600040101010101" charset="-122"/>
            </a:endParaRPr>
          </a:p>
          <a:p>
            <a:pPr lvl="1" algn="l">
              <a:buNone/>
            </a:pPr>
            <a:r>
              <a:rPr lang="zh-CN" altLang="en-US" sz="2000" dirty="0">
                <a:solidFill>
                  <a:schemeClr val="tx1"/>
                </a:solidFill>
                <a:latin typeface="Arial" panose="020B0604020202020204" pitchFamily="34" charset="0"/>
                <a:ea typeface="汉仪旗黑-55简" panose="00020600040101010101" charset="-122"/>
                <a:sym typeface="+mn-ea"/>
              </a:rPr>
              <a:t>你做出了什么样的选择？你做出该选择的依据是什么？</a:t>
            </a:r>
            <a:endParaRPr lang="zh-CN" altLang="en-US" sz="2000" dirty="0">
              <a:solidFill>
                <a:schemeClr val="tx1"/>
              </a:solidFill>
              <a:latin typeface="Arial" panose="020B0604020202020204" pitchFamily="34" charset="0"/>
              <a:ea typeface="汉仪旗黑-55简" panose="00020600040101010101" charset="-122"/>
            </a:endParaRPr>
          </a:p>
          <a:p>
            <a:pPr lvl="1" algn="l">
              <a:buNone/>
            </a:pPr>
            <a:r>
              <a:rPr lang="zh-CN" altLang="en-US" sz="2000" dirty="0">
                <a:solidFill>
                  <a:schemeClr val="tx1"/>
                </a:solidFill>
                <a:latin typeface="Arial" panose="020B0604020202020204" pitchFamily="34" charset="0"/>
                <a:ea typeface="汉仪旗黑-55简" panose="00020600040101010101" charset="-122"/>
                <a:sym typeface="+mn-ea"/>
              </a:rPr>
              <a:t>现在你对当时的选择有什么评价？</a:t>
            </a:r>
            <a:endParaRPr lang="zh-CN" altLang="en-US" sz="2000" dirty="0">
              <a:solidFill>
                <a:schemeClr val="tx1"/>
              </a:solidFill>
              <a:latin typeface="Arial" panose="020B0604020202020204" pitchFamily="34" charset="0"/>
              <a:ea typeface="汉仪旗黑-55简" panose="00020600040101010101" charset="-122"/>
            </a:endParaRPr>
          </a:p>
          <a:p>
            <a:pPr algn="l">
              <a:buNone/>
            </a:pPr>
            <a:endParaRPr lang="zh-CN" altLang="en-US" sz="2000" dirty="0">
              <a:solidFill>
                <a:schemeClr val="tx1"/>
              </a:solidFill>
              <a:latin typeface="Arial" panose="020B0604020202020204" pitchFamily="34" charset="0"/>
              <a:ea typeface="汉仪旗黑-55简" panose="00020600040101010101" charset="-122"/>
            </a:endParaRPr>
          </a:p>
          <a:p>
            <a:pPr algn="l">
              <a:buNone/>
            </a:pPr>
            <a:r>
              <a:rPr lang="en-US" altLang="zh-CN" sz="2000" dirty="0">
                <a:solidFill>
                  <a:schemeClr val="tx1"/>
                </a:solidFill>
                <a:latin typeface="Arial" panose="020B0604020202020204" pitchFamily="34" charset="0"/>
                <a:ea typeface="汉仪旗黑-55简" panose="00020600040101010101" charset="-122"/>
                <a:sym typeface="+mn-ea"/>
              </a:rPr>
              <a:t>2. </a:t>
            </a:r>
            <a:r>
              <a:rPr lang="zh-CN" altLang="en-US" sz="2000" dirty="0">
                <a:solidFill>
                  <a:schemeClr val="tx1"/>
                </a:solidFill>
                <a:latin typeface="Arial" panose="020B0604020202020204" pitchFamily="34" charset="0"/>
                <a:ea typeface="汉仪旗黑-55简" panose="00020600040101010101" charset="-122"/>
                <a:sym typeface="+mn-ea"/>
              </a:rPr>
              <a:t>当完成对三个重大决定的描述之后，再综合分析一下，上述三个事件中的决策中对信息的处理有什么共同之处，从中可以看出你在的信息决策风格，并思考以后对信息处理的提升点。</a:t>
            </a:r>
          </a:p>
          <a:p>
            <a:pPr algn="l">
              <a:buNone/>
            </a:pPr>
            <a:endParaRPr lang="en-US" altLang="zh-CN" sz="2000" dirty="0">
              <a:solidFill>
                <a:schemeClr val="tx1"/>
              </a:solidFill>
              <a:latin typeface="Arial" panose="020B0604020202020204" pitchFamily="34" charset="0"/>
              <a:ea typeface="汉仪旗黑-55简" panose="00020600040101010101" charset="-122"/>
              <a:sym typeface="+mn-ea"/>
            </a:endParaRPr>
          </a:p>
          <a:p>
            <a:pPr algn="l">
              <a:buNone/>
            </a:pPr>
            <a:r>
              <a:rPr lang="en-US" altLang="zh-CN" sz="2000" dirty="0">
                <a:solidFill>
                  <a:schemeClr val="tx1"/>
                </a:solidFill>
                <a:latin typeface="Arial" panose="020B0604020202020204" pitchFamily="34" charset="0"/>
                <a:ea typeface="汉仪旗黑-55简" panose="00020600040101010101" charset="-122"/>
                <a:sym typeface="+mn-ea"/>
              </a:rPr>
              <a:t>3.</a:t>
            </a:r>
            <a:r>
              <a:rPr lang="zh-CN" altLang="en-US" sz="2000" dirty="0">
                <a:solidFill>
                  <a:schemeClr val="tx1"/>
                </a:solidFill>
                <a:latin typeface="Arial" panose="020B0604020202020204" pitchFamily="34" charset="0"/>
                <a:ea typeface="汉仪旗黑-55简" panose="00020600040101010101" charset="-122"/>
                <a:sym typeface="+mn-ea"/>
              </a:rPr>
              <a:t>请</a:t>
            </a:r>
            <a:r>
              <a:rPr lang="en-US" altLang="zh-CN" sz="2000" dirty="0">
                <a:solidFill>
                  <a:schemeClr val="tx1"/>
                </a:solidFill>
                <a:latin typeface="Arial" panose="020B0604020202020204" pitchFamily="34" charset="0"/>
                <a:ea typeface="汉仪旗黑-55简" panose="00020600040101010101" charset="-122"/>
                <a:sym typeface="+mn-ea"/>
              </a:rPr>
              <a:t>1-2</a:t>
            </a:r>
            <a:r>
              <a:rPr lang="zh-CN" altLang="en-US" sz="2000" dirty="0">
                <a:solidFill>
                  <a:schemeClr val="tx1"/>
                </a:solidFill>
                <a:latin typeface="Arial" panose="020B0604020202020204" pitchFamily="34" charset="0"/>
                <a:ea typeface="汉仪旗黑-55简" panose="00020600040101010101" charset="-122"/>
                <a:sym typeface="+mn-ea"/>
              </a:rPr>
              <a:t>位同学进行分享。</a:t>
            </a:r>
          </a:p>
        </p:txBody>
      </p:sp>
      <p:pic>
        <p:nvPicPr>
          <p:cNvPr id="3" name="Picture 2" descr="&amp;pky96108884755&amp;"/>
          <p:cNvPicPr>
            <a:picLocks noChangeAspect="1"/>
          </p:cNvPicPr>
          <p:nvPr/>
        </p:nvPicPr>
        <p:blipFill>
          <a:blip r:embed="rId4"/>
          <a:stretch>
            <a:fillRect/>
          </a:stretch>
        </p:blipFill>
        <p:spPr>
          <a:xfrm>
            <a:off x="9637607" y="3082713"/>
            <a:ext cx="2414693" cy="3627120"/>
          </a:xfrm>
          <a:prstGeom prst="rect">
            <a:avLst/>
          </a:prstGeom>
        </p:spPr>
      </p:pic>
      <p:sp>
        <p:nvSpPr>
          <p:cNvPr id="4" name="Text Box 3"/>
          <p:cNvSpPr txBox="1"/>
          <p:nvPr/>
        </p:nvSpPr>
        <p:spPr>
          <a:xfrm>
            <a:off x="688975" y="1434253"/>
            <a:ext cx="2217420" cy="501650"/>
          </a:xfrm>
          <a:prstGeom prst="rect">
            <a:avLst/>
          </a:prstGeom>
          <a:noFill/>
        </p:spPr>
        <p:txBody>
          <a:bodyPr wrap="none" rtlCol="0">
            <a:spAutoFit/>
          </a:bodyPr>
          <a:lstStyle/>
          <a:p>
            <a:r>
              <a:rPr lang="zh-CN" altLang="en-US" sz="2665"/>
              <a:t>思考并分享：</a:t>
            </a:r>
          </a:p>
        </p:txBody>
      </p:sp>
      <p:sp>
        <p:nvSpPr>
          <p:cNvPr id="5" name="Text Box 4"/>
          <p:cNvSpPr txBox="1"/>
          <p:nvPr/>
        </p:nvSpPr>
        <p:spPr>
          <a:xfrm>
            <a:off x="353060" y="320040"/>
            <a:ext cx="2976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2.1.4 </a:t>
            </a:r>
            <a:r>
              <a:rPr lang="zh-CN" altLang="en-US" sz="2000">
                <a:solidFill>
                  <a:schemeClr val="accent1"/>
                </a:solidFill>
                <a:effectLst>
                  <a:outerShdw blurRad="38100" dist="25400" dir="5400000" algn="ctr" rotWithShape="0">
                    <a:srgbClr val="6E747A">
                      <a:alpha val="43000"/>
                    </a:srgbClr>
                  </a:outerShdw>
                </a:effectLst>
              </a:rPr>
              <a:t>信息决策风格测试</a:t>
            </a:r>
          </a:p>
        </p:txBody>
      </p:sp>
    </p:spTree>
    <p:custDataLst>
      <p:tags r:id="rId1"/>
    </p:custData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840568" y="1441469"/>
            <a:ext cx="3622683" cy="3975061"/>
            <a:chOff x="3581400" y="1143000"/>
            <a:chExt cx="4465320" cy="4899661"/>
          </a:xfrm>
          <a:solidFill>
            <a:schemeClr val="accent1"/>
          </a:solidFill>
        </p:grpSpPr>
        <p:sp>
          <p:nvSpPr>
            <p:cNvPr id="3" name="L 形 2"/>
            <p:cNvSpPr/>
            <p:nvPr/>
          </p:nvSpPr>
          <p:spPr>
            <a:xfrm rot="10800000" flipH="1">
              <a:off x="3931920" y="1143000"/>
              <a:ext cx="2971800" cy="3672840"/>
            </a:xfrm>
            <a:prstGeom prst="corner">
              <a:avLst>
                <a:gd name="adj1" fmla="val 6923"/>
                <a:gd name="adj2" fmla="val 74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 name="L 形 3"/>
            <p:cNvSpPr/>
            <p:nvPr/>
          </p:nvSpPr>
          <p:spPr>
            <a:xfrm flipH="1">
              <a:off x="4693920" y="2369820"/>
              <a:ext cx="2971800" cy="3672840"/>
            </a:xfrm>
            <a:prstGeom prst="corner">
              <a:avLst>
                <a:gd name="adj1" fmla="val 6410"/>
                <a:gd name="adj2" fmla="val 53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6" name="直接连接符 5"/>
            <p:cNvCxnSpPr/>
            <p:nvPr/>
          </p:nvCxnSpPr>
          <p:spPr>
            <a:xfrm flipV="1">
              <a:off x="6949440" y="1143000"/>
              <a:ext cx="1097280" cy="1064362"/>
            </a:xfrm>
            <a:prstGeom prst="line">
              <a:avLst/>
            </a:prstGeom>
            <a:grpFill/>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3581400" y="4978299"/>
              <a:ext cx="1097280" cy="1064362"/>
            </a:xfrm>
            <a:prstGeom prst="line">
              <a:avLst/>
            </a:prstGeom>
            <a:grpFill/>
            <a:ln w="1270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2504440" y="2320925"/>
            <a:ext cx="2340610" cy="2214880"/>
          </a:xfrm>
          <a:prstGeom prst="rect">
            <a:avLst/>
          </a:prstGeom>
          <a:noFill/>
        </p:spPr>
        <p:txBody>
          <a:bodyPr wrap="square" rtlCol="0">
            <a:spAutoFit/>
          </a:bodyPr>
          <a:lstStyle/>
          <a:p>
            <a:r>
              <a:rPr lang="en-US" altLang="zh-CN" sz="13800">
                <a:solidFill>
                  <a:schemeClr val="tx1">
                    <a:lumMod val="75000"/>
                    <a:lumOff val="25000"/>
                  </a:schemeClr>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sym typeface="思源黑体 CN Normal" panose="020B0400000000000000" pitchFamily="34" charset="-122"/>
              </a:rPr>
              <a:t>02</a:t>
            </a:r>
            <a:endParaRPr lang="zh-CN" altLang="en-US" sz="13800" dirty="0">
              <a:solidFill>
                <a:schemeClr val="tx1">
                  <a:lumMod val="75000"/>
                  <a:lumOff val="25000"/>
                </a:schemeClr>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sym typeface="思源黑体 CN Normal" panose="020B0400000000000000" pitchFamily="34" charset="-122"/>
            </a:endParaRPr>
          </a:p>
        </p:txBody>
      </p:sp>
      <p:sp>
        <p:nvSpPr>
          <p:cNvPr id="12" name="文本框 11"/>
          <p:cNvSpPr txBox="1"/>
          <p:nvPr/>
        </p:nvSpPr>
        <p:spPr>
          <a:xfrm>
            <a:off x="6299197" y="3062515"/>
            <a:ext cx="5548451" cy="1106805"/>
          </a:xfrm>
          <a:prstGeom prst="rect">
            <a:avLst/>
          </a:prstGeom>
          <a:noFill/>
        </p:spPr>
        <p:txBody>
          <a:bodyPr wrap="square" rtlCol="0">
            <a:spAutoFit/>
          </a:bodyPr>
          <a:lstStyle/>
          <a:p>
            <a:pPr algn="l"/>
            <a:r>
              <a:rPr lang="zh-CN" altLang="en-US" sz="6600" b="1">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初识</a:t>
            </a:r>
            <a:r>
              <a:rPr lang="en-US" altLang="zh-CN" sz="6600" b="1">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JD</a:t>
            </a:r>
            <a:r>
              <a:rPr lang="zh-CN" altLang="en-US" sz="6600" b="1">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分析</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bldLst>
      <p:bldP spid="10"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53060" y="320040"/>
            <a:ext cx="1715135"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2.2.1 </a:t>
            </a:r>
            <a:r>
              <a:rPr lang="en-US" altLang="zh-CN" sz="2000">
                <a:solidFill>
                  <a:schemeClr val="accent1"/>
                </a:solidFill>
                <a:effectLst>
                  <a:outerShdw blurRad="38100" dist="25400" dir="5400000" algn="ctr" rotWithShape="0">
                    <a:srgbClr val="6E747A">
                      <a:alpha val="43000"/>
                    </a:srgbClr>
                  </a:outerShdw>
                </a:effectLst>
              </a:rPr>
              <a:t>JD</a:t>
            </a:r>
            <a:r>
              <a:rPr lang="zh-CN" altLang="en-US" sz="2000">
                <a:solidFill>
                  <a:schemeClr val="accent1"/>
                </a:solidFill>
                <a:effectLst>
                  <a:outerShdw blurRad="38100" dist="25400" dir="5400000" algn="ctr" rotWithShape="0">
                    <a:srgbClr val="6E747A">
                      <a:alpha val="43000"/>
                    </a:srgbClr>
                  </a:outerShdw>
                </a:effectLst>
              </a:rPr>
              <a:t>定义</a:t>
            </a:r>
          </a:p>
        </p:txBody>
      </p:sp>
      <p:grpSp>
        <p:nvGrpSpPr>
          <p:cNvPr id="4" name="组合 15"/>
          <p:cNvGrpSpPr/>
          <p:nvPr/>
        </p:nvGrpSpPr>
        <p:grpSpPr>
          <a:xfrm>
            <a:off x="4488180" y="1543685"/>
            <a:ext cx="6513830" cy="4226560"/>
            <a:chOff x="1189866" y="2421642"/>
            <a:chExt cx="7862693" cy="2159675"/>
          </a:xfrm>
        </p:grpSpPr>
        <p:grpSp>
          <p:nvGrpSpPr>
            <p:cNvPr id="5" name="组合 10"/>
            <p:cNvGrpSpPr/>
            <p:nvPr/>
          </p:nvGrpSpPr>
          <p:grpSpPr>
            <a:xfrm rot="16200000">
              <a:off x="4041375" y="-429867"/>
              <a:ext cx="2159675" cy="7862693"/>
              <a:chOff x="1131383" y="3409405"/>
              <a:chExt cx="2159675" cy="7862693"/>
            </a:xfrm>
          </p:grpSpPr>
          <p:sp>
            <p:nvSpPr>
              <p:cNvPr id="6" name="矩形: 圆角 32"/>
              <p:cNvSpPr/>
              <p:nvPr/>
            </p:nvSpPr>
            <p:spPr>
              <a:xfrm>
                <a:off x="1131383" y="3409405"/>
                <a:ext cx="2159675" cy="7862693"/>
              </a:xfrm>
              <a:prstGeom prst="round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矩形: 圆角 9"/>
              <p:cNvSpPr/>
              <p:nvPr/>
            </p:nvSpPr>
            <p:spPr>
              <a:xfrm>
                <a:off x="1851274" y="3457045"/>
                <a:ext cx="719892" cy="5925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8" name="矩形 33"/>
            <p:cNvSpPr/>
            <p:nvPr/>
          </p:nvSpPr>
          <p:spPr>
            <a:xfrm>
              <a:off x="1585716" y="2498990"/>
              <a:ext cx="6461271" cy="1887120"/>
            </a:xfrm>
            <a:prstGeom prst="rect">
              <a:avLst/>
            </a:prstGeom>
          </p:spPr>
          <p:txBody>
            <a:bodyPr wrap="square" lIns="0" tIns="0" rIns="0" bIns="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1、</a:t>
              </a:r>
              <a:r>
                <a:rPr kumimoji="0" lang="en-US" altLang="zh-CN" sz="2000"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JD</a:t>
              </a:r>
              <a:r>
                <a:rPr kumimoji="0" lang="zh-CN" altLang="en-US" sz="2000"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=job description，是指职位描述。一般在招聘中，最常用到的含义就是岗位介绍和工作职责描述。</a:t>
              </a:r>
            </a:p>
            <a:p>
              <a:pPr marL="0" marR="0" lvl="0" indent="0" algn="just" defTabSz="914400" rtl="0" eaLnBrk="1" fontAlgn="auto" latinLnBrk="0" hangingPunct="1">
                <a:lnSpc>
                  <a:spcPct val="15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2、职位描述又叫职位界定，其成果叫工作说明书(job description)，或</a:t>
              </a:r>
              <a:r>
                <a:rPr kumimoji="0" lang="zh-CN" altLang="en-US" sz="2000" b="1"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工作规范</a:t>
              </a:r>
              <a:r>
                <a:rPr kumimoji="0" lang="zh-CN" altLang="en-US" sz="2000"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。主要包括</a:t>
              </a:r>
              <a:r>
                <a:rPr kumimoji="0" lang="zh-CN" altLang="en-US" sz="2000" b="1"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工作名称、工作职责、任职条件、工作所要求的技能，工作对个性的要求</a:t>
              </a:r>
              <a:r>
                <a:rPr kumimoji="0" lang="zh-CN" altLang="en-US" sz="2000"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也可以写在工作说明书中。</a:t>
              </a:r>
            </a:p>
          </p:txBody>
        </p:sp>
      </p:grpSp>
      <p:sp>
        <p:nvSpPr>
          <p:cNvPr id="9" name="矩形: 圆角 16"/>
          <p:cNvSpPr/>
          <p:nvPr/>
        </p:nvSpPr>
        <p:spPr>
          <a:xfrm>
            <a:off x="10408333" y="3112135"/>
            <a:ext cx="1481407" cy="1405890"/>
          </a:xfrm>
          <a:prstGeom prst="roundRect">
            <a:avLst/>
          </a:prstGeom>
          <a:gradFill flip="none" rotWithShape="1">
            <a:gsLst>
              <a:gs pos="0">
                <a:schemeClr val="accent2"/>
              </a:gs>
              <a:gs pos="70000">
                <a:schemeClr val="accent2">
                  <a:lumMod val="75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800" dirty="0">
                <a:solidFill>
                  <a:prstClr val="white"/>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岗位</a:t>
            </a:r>
            <a:br>
              <a:rPr lang="zh-CN" altLang="en-US" sz="2800" dirty="0">
                <a:solidFill>
                  <a:prstClr val="white"/>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br>
            <a:r>
              <a:rPr lang="en-US" altLang="zh-CN" sz="2800" dirty="0">
                <a:solidFill>
                  <a:prstClr val="white"/>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JD</a:t>
            </a:r>
          </a:p>
        </p:txBody>
      </p:sp>
      <p:pic>
        <p:nvPicPr>
          <p:cNvPr id="13" name="Picture 12" descr="千库网_招募令急招职位网络招聘卡通扁平应聘者_元素编号12560305"/>
          <p:cNvPicPr>
            <a:picLocks noChangeAspect="1"/>
          </p:cNvPicPr>
          <p:nvPr/>
        </p:nvPicPr>
        <p:blipFill>
          <a:blip r:embed="rId3"/>
          <a:stretch>
            <a:fillRect/>
          </a:stretch>
        </p:blipFill>
        <p:spPr>
          <a:xfrm>
            <a:off x="860425" y="1544320"/>
            <a:ext cx="3136900" cy="470408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bldLst>
      <p:bldP spid="9"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16"/>
          <p:cNvSpPr txBox="1"/>
          <p:nvPr/>
        </p:nvSpPr>
        <p:spPr>
          <a:xfrm>
            <a:off x="367665" y="320040"/>
            <a:ext cx="2223135"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2.2.2 </a:t>
            </a:r>
            <a:r>
              <a:rPr lang="zh-CN" altLang="en-US" sz="2000">
                <a:solidFill>
                  <a:schemeClr val="accent1"/>
                </a:solidFill>
                <a:effectLst>
                  <a:outerShdw blurRad="38100" dist="25400" dir="5400000" algn="ctr" rotWithShape="0">
                    <a:srgbClr val="6E747A">
                      <a:alpha val="43000"/>
                    </a:srgbClr>
                  </a:outerShdw>
                </a:effectLst>
              </a:rPr>
              <a:t>初识</a:t>
            </a:r>
            <a:r>
              <a:rPr lang="en-US" altLang="zh-CN" sz="2000">
                <a:solidFill>
                  <a:schemeClr val="accent1"/>
                </a:solidFill>
                <a:effectLst>
                  <a:outerShdw blurRad="38100" dist="25400" dir="5400000" algn="ctr" rotWithShape="0">
                    <a:srgbClr val="6E747A">
                      <a:alpha val="43000"/>
                    </a:srgbClr>
                  </a:outerShdw>
                </a:effectLst>
              </a:rPr>
              <a:t>JD</a:t>
            </a:r>
            <a:r>
              <a:rPr lang="zh-CN" altLang="en-US" sz="2000">
                <a:solidFill>
                  <a:schemeClr val="accent1"/>
                </a:solidFill>
                <a:effectLst>
                  <a:outerShdw blurRad="38100" dist="25400" dir="5400000" algn="ctr" rotWithShape="0">
                    <a:srgbClr val="6E747A">
                      <a:alpha val="43000"/>
                    </a:srgbClr>
                  </a:outerShdw>
                </a:effectLst>
              </a:rPr>
              <a:t>分析</a:t>
            </a:r>
          </a:p>
        </p:txBody>
      </p:sp>
      <p:sp>
        <p:nvSpPr>
          <p:cNvPr id="19" name="文本框 2"/>
          <p:cNvSpPr txBox="1"/>
          <p:nvPr>
            <p:custDataLst>
              <p:tags r:id="rId1"/>
            </p:custDataLst>
          </p:nvPr>
        </p:nvSpPr>
        <p:spPr>
          <a:xfrm>
            <a:off x="457200" y="984885"/>
            <a:ext cx="5535930" cy="5631180"/>
          </a:xfrm>
          <a:prstGeom prst="rect">
            <a:avLst/>
          </a:prstGeom>
          <a:noFill/>
        </p:spPr>
        <p:txBody>
          <a:bodyPr wrap="square" rtlCol="0">
            <a:spAutoFit/>
          </a:bodyPr>
          <a:lstStyle/>
          <a:p>
            <a:r>
              <a:rPr lang="zh-CN" altLang="en-US">
                <a:solidFill>
                  <a:schemeClr val="dk1"/>
                </a:solidFill>
                <a:latin typeface="Arial" panose="020B0604020202020204" pitchFamily="34" charset="0"/>
                <a:ea typeface="汉仪旗黑-55简" panose="00020600040101010101" charset="-122"/>
                <a:cs typeface="微软雅黑" panose="020B0503020204020204" pitchFamily="34" charset="-122"/>
              </a:rPr>
              <a:t>职位描述：</a:t>
            </a:r>
          </a:p>
          <a:p>
            <a:r>
              <a:rPr lang="zh-CN" altLang="en-US">
                <a:solidFill>
                  <a:schemeClr val="dk1"/>
                </a:solidFill>
                <a:latin typeface="Arial" panose="020B0604020202020204" pitchFamily="34" charset="0"/>
                <a:ea typeface="汉仪旗黑-55简" panose="00020600040101010101" charset="-122"/>
                <a:cs typeface="微软雅黑" panose="020B0503020204020204" pitchFamily="34" charset="-122"/>
              </a:rPr>
              <a:t>1、会计凭证的核签、编织、整理保管财务会计档案；</a:t>
            </a:r>
          </a:p>
          <a:p>
            <a:r>
              <a:rPr lang="zh-CN" altLang="en-US">
                <a:solidFill>
                  <a:schemeClr val="dk1"/>
                </a:solidFill>
                <a:latin typeface="Arial" panose="020B0604020202020204" pitchFamily="34" charset="0"/>
                <a:ea typeface="汉仪旗黑-55简" panose="00020600040101010101" charset="-122"/>
                <a:cs typeface="微软雅黑" panose="020B0503020204020204" pitchFamily="34" charset="-122"/>
              </a:rPr>
              <a:t>2、利用财务软件登记保管各种明细账、总分类账；</a:t>
            </a:r>
          </a:p>
          <a:p>
            <a:r>
              <a:rPr lang="zh-CN" altLang="en-US">
                <a:solidFill>
                  <a:schemeClr val="dk1"/>
                </a:solidFill>
                <a:latin typeface="Arial" panose="020B0604020202020204" pitchFamily="34" charset="0"/>
                <a:ea typeface="汉仪旗黑-55简" panose="00020600040101010101" charset="-122"/>
                <a:cs typeface="微软雅黑" panose="020B0503020204020204" pitchFamily="34" charset="-122"/>
              </a:rPr>
              <a:t>3、定期对账、如发现差异，查明差异原因，处理结账时有有关的账务的调整事宜；</a:t>
            </a:r>
          </a:p>
          <a:p>
            <a:r>
              <a:rPr lang="zh-CN" altLang="en-US">
                <a:solidFill>
                  <a:schemeClr val="dk1"/>
                </a:solidFill>
                <a:latin typeface="Arial" panose="020B0604020202020204" pitchFamily="34" charset="0"/>
                <a:ea typeface="汉仪旗黑-55简" panose="00020600040101010101" charset="-122"/>
                <a:cs typeface="微软雅黑" panose="020B0503020204020204" pitchFamily="34" charset="-122"/>
              </a:rPr>
              <a:t>4、规范处理公司总账会计核算工作，处理会计税务报表；</a:t>
            </a:r>
          </a:p>
          <a:p>
            <a:r>
              <a:rPr lang="en-US" altLang="zh-CN">
                <a:solidFill>
                  <a:schemeClr val="dk1"/>
                </a:solidFill>
                <a:latin typeface="Arial" panose="020B0604020202020204" pitchFamily="34" charset="0"/>
                <a:ea typeface="汉仪旗黑-55简" panose="00020600040101010101" charset="-122"/>
                <a:cs typeface="微软雅黑" panose="020B0503020204020204" pitchFamily="34" charset="-122"/>
              </a:rPr>
              <a:t>5</a:t>
            </a:r>
            <a:r>
              <a:rPr lang="zh-CN" altLang="en-US">
                <a:solidFill>
                  <a:schemeClr val="dk1"/>
                </a:solidFill>
                <a:latin typeface="Arial" panose="020B0604020202020204" pitchFamily="34" charset="0"/>
                <a:ea typeface="汉仪旗黑-55简" panose="00020600040101010101" charset="-122"/>
                <a:cs typeface="微软雅黑" panose="020B0503020204020204" pitchFamily="34" charset="-122"/>
              </a:rPr>
              <a:t>、协助财务总监开展财务部与内外的沟通和协调工作；</a:t>
            </a:r>
          </a:p>
          <a:p>
            <a:r>
              <a:rPr lang="zh-CN" altLang="en-US">
                <a:solidFill>
                  <a:schemeClr val="dk1"/>
                </a:solidFill>
                <a:latin typeface="Arial" panose="020B0604020202020204" pitchFamily="34" charset="0"/>
                <a:ea typeface="汉仪旗黑-55简" panose="00020600040101010101" charset="-122"/>
                <a:cs typeface="微软雅黑" panose="020B0503020204020204" pitchFamily="34" charset="-122"/>
              </a:rPr>
              <a:t>6、配合财务经理作财务分析、为管理层提供数据，降低不合理的费用开支；</a:t>
            </a:r>
          </a:p>
          <a:p>
            <a:r>
              <a:rPr lang="zh-CN" altLang="en-US">
                <a:solidFill>
                  <a:schemeClr val="dk1"/>
                </a:solidFill>
                <a:latin typeface="Arial" panose="020B0604020202020204" pitchFamily="34" charset="0"/>
                <a:ea typeface="汉仪旗黑-55简" panose="00020600040101010101" charset="-122"/>
                <a:cs typeface="微软雅黑" panose="020B0503020204020204" pitchFamily="34" charset="-122"/>
                <a:sym typeface="+mn-ea"/>
              </a:rPr>
              <a:t>7、完成上级交给的其他日常事务性工作。</a:t>
            </a:r>
          </a:p>
          <a:p>
            <a:endParaRPr lang="zh-CN" altLang="en-US">
              <a:solidFill>
                <a:schemeClr val="dk1"/>
              </a:solidFill>
              <a:latin typeface="Arial" panose="020B0604020202020204" pitchFamily="34" charset="0"/>
              <a:ea typeface="汉仪旗黑-55简" panose="00020600040101010101" charset="-122"/>
              <a:cs typeface="微软雅黑" panose="020B0503020204020204" pitchFamily="34" charset="-122"/>
              <a:sym typeface="+mn-ea"/>
            </a:endParaRPr>
          </a:p>
          <a:p>
            <a:r>
              <a:rPr lang="zh-CN" altLang="en-US">
                <a:solidFill>
                  <a:schemeClr val="dk1"/>
                </a:solidFill>
                <a:latin typeface="Arial" panose="020B0604020202020204" pitchFamily="34" charset="0"/>
                <a:ea typeface="汉仪旗黑-55简" panose="00020600040101010101" charset="-122"/>
                <a:cs typeface="微软雅黑" panose="020B0503020204020204" pitchFamily="34" charset="-122"/>
              </a:rPr>
              <a:t>任职要求：</a:t>
            </a:r>
          </a:p>
          <a:p>
            <a:r>
              <a:rPr lang="zh-CN" altLang="en-US">
                <a:solidFill>
                  <a:schemeClr val="dk1"/>
                </a:solidFill>
                <a:latin typeface="Arial" panose="020B0604020202020204" pitchFamily="34" charset="0"/>
                <a:ea typeface="汉仪旗黑-55简" panose="00020600040101010101" charset="-122"/>
                <a:cs typeface="微软雅黑" panose="020B0503020204020204" pitchFamily="34" charset="-122"/>
              </a:rPr>
              <a:t>1.本科及以上学历；有会计从业资格证书；</a:t>
            </a:r>
          </a:p>
          <a:p>
            <a:r>
              <a:rPr lang="zh-CN" altLang="en-US">
                <a:solidFill>
                  <a:schemeClr val="dk1"/>
                </a:solidFill>
                <a:latin typeface="Arial" panose="020B0604020202020204" pitchFamily="34" charset="0"/>
                <a:ea typeface="汉仪旗黑-55简" panose="00020600040101010101" charset="-122"/>
                <a:cs typeface="微软雅黑" panose="020B0503020204020204" pitchFamily="34" charset="-122"/>
              </a:rPr>
              <a:t>2.熟练使用计算机；</a:t>
            </a:r>
          </a:p>
          <a:p>
            <a:r>
              <a:rPr lang="zh-CN" altLang="en-US">
                <a:solidFill>
                  <a:schemeClr val="dk1"/>
                </a:solidFill>
                <a:latin typeface="Arial" panose="020B0604020202020204" pitchFamily="34" charset="0"/>
                <a:ea typeface="汉仪旗黑-55简" panose="00020600040101010101" charset="-122"/>
                <a:cs typeface="微软雅黑" panose="020B0503020204020204" pitchFamily="34" charset="-122"/>
              </a:rPr>
              <a:t>3.熟练掌握office办公软件；</a:t>
            </a:r>
          </a:p>
          <a:p>
            <a:r>
              <a:rPr lang="zh-CN" altLang="en-US">
                <a:solidFill>
                  <a:schemeClr val="dk1"/>
                </a:solidFill>
                <a:latin typeface="Arial" panose="020B0604020202020204" pitchFamily="34" charset="0"/>
                <a:ea typeface="汉仪旗黑-55简" panose="00020600040101010101" charset="-122"/>
                <a:cs typeface="微软雅黑" panose="020B0503020204020204" pitchFamily="34" charset="-122"/>
              </a:rPr>
              <a:t>4.本科生通过CET-4，研究生通过CET-6；</a:t>
            </a:r>
          </a:p>
          <a:p>
            <a:r>
              <a:rPr lang="en-US" altLang="zh-CN">
                <a:solidFill>
                  <a:schemeClr val="dk1"/>
                </a:solidFill>
                <a:latin typeface="Arial" panose="020B0604020202020204" pitchFamily="34" charset="0"/>
                <a:ea typeface="汉仪旗黑-55简" panose="00020600040101010101" charset="-122"/>
                <a:cs typeface="微软雅黑" panose="020B0503020204020204" pitchFamily="34" charset="-122"/>
              </a:rPr>
              <a:t>5</a:t>
            </a:r>
            <a:r>
              <a:rPr lang="zh-CN" altLang="en-US">
                <a:solidFill>
                  <a:schemeClr val="dk1"/>
                </a:solidFill>
                <a:latin typeface="Arial" panose="020B0604020202020204" pitchFamily="34" charset="0"/>
                <a:ea typeface="汉仪旗黑-55简" panose="00020600040101010101" charset="-122"/>
                <a:cs typeface="微软雅黑" panose="020B0503020204020204" pitchFamily="34" charset="-122"/>
              </a:rPr>
              <a:t>.具有良好的沟通协调能力、数据分析能力；</a:t>
            </a:r>
          </a:p>
          <a:p>
            <a:r>
              <a:rPr lang="en-US" altLang="zh-CN">
                <a:solidFill>
                  <a:schemeClr val="dk1"/>
                </a:solidFill>
                <a:latin typeface="Arial" panose="020B0604020202020204" pitchFamily="34" charset="0"/>
                <a:ea typeface="汉仪旗黑-55简" panose="00020600040101010101" charset="-122"/>
                <a:cs typeface="微软雅黑" panose="020B0503020204020204" pitchFamily="34" charset="-122"/>
              </a:rPr>
              <a:t>6.</a:t>
            </a:r>
            <a:r>
              <a:rPr lang="zh-CN" altLang="en-US">
                <a:solidFill>
                  <a:schemeClr val="dk1"/>
                </a:solidFill>
                <a:latin typeface="Arial" panose="020B0604020202020204" pitchFamily="34" charset="0"/>
                <a:ea typeface="汉仪旗黑-55简" panose="00020600040101010101" charset="-122"/>
                <a:cs typeface="微软雅黑" panose="020B0503020204020204" pitchFamily="34" charset="-122"/>
              </a:rPr>
              <a:t>有相关实习经验优先。</a:t>
            </a:r>
          </a:p>
        </p:txBody>
      </p:sp>
      <p:graphicFrame>
        <p:nvGraphicFramePr>
          <p:cNvPr id="20" name="表格 3"/>
          <p:cNvGraphicFramePr>
            <a:graphicFrameLocks noGrp="1"/>
          </p:cNvGraphicFramePr>
          <p:nvPr>
            <p:custDataLst>
              <p:tags r:id="rId2"/>
            </p:custDataLst>
          </p:nvPr>
        </p:nvGraphicFramePr>
        <p:xfrm>
          <a:off x="6145530" y="1401445"/>
          <a:ext cx="5757545" cy="4672965"/>
        </p:xfrm>
        <a:graphic>
          <a:graphicData uri="http://schemas.openxmlformats.org/drawingml/2006/table">
            <a:tbl>
              <a:tblPr firstRow="1" firstCol="1">
                <a:tableStyleId>{7DF18680-E054-41AD-8BC1-D1AEF772440D}</a:tableStyleId>
              </a:tblPr>
              <a:tblGrid>
                <a:gridCol w="952500">
                  <a:extLst>
                    <a:ext uri="{9D8B030D-6E8A-4147-A177-3AD203B41FA5}">
                      <a16:colId xmlns:a16="http://schemas.microsoft.com/office/drawing/2014/main" val="20000"/>
                    </a:ext>
                  </a:extLst>
                </a:gridCol>
                <a:gridCol w="1809115">
                  <a:extLst>
                    <a:ext uri="{9D8B030D-6E8A-4147-A177-3AD203B41FA5}">
                      <a16:colId xmlns:a16="http://schemas.microsoft.com/office/drawing/2014/main" val="20001"/>
                    </a:ext>
                  </a:extLst>
                </a:gridCol>
                <a:gridCol w="2995930">
                  <a:extLst>
                    <a:ext uri="{9D8B030D-6E8A-4147-A177-3AD203B41FA5}">
                      <a16:colId xmlns:a16="http://schemas.microsoft.com/office/drawing/2014/main" val="20002"/>
                    </a:ext>
                  </a:extLst>
                </a:gridCol>
              </a:tblGrid>
              <a:tr h="408305">
                <a:tc>
                  <a:txBody>
                    <a:bodyPr/>
                    <a:lstStyle/>
                    <a:p>
                      <a:pPr algn="ctr">
                        <a:lnSpc>
                          <a:spcPts val="1200"/>
                        </a:lnSpc>
                        <a:spcAft>
                          <a:spcPts val="0"/>
                        </a:spcAft>
                      </a:pPr>
                      <a:r>
                        <a:rPr lang="en-US" sz="1600" b="0" kern="100" dirty="0">
                          <a:solidFill>
                            <a:schemeClr val="tx1"/>
                          </a:solidFill>
                          <a:effectLst/>
                          <a:latin typeface="Arial" panose="020B0604020202020204" pitchFamily="34" charset="0"/>
                          <a:ea typeface="汉仪旗黑-55简" panose="00020600040101010101" charset="-122"/>
                          <a:cs typeface="微软雅黑" panose="020B0503020204020204" pitchFamily="34" charset="-122"/>
                        </a:rPr>
                        <a:t> </a:t>
                      </a:r>
                    </a:p>
                  </a:txBody>
                  <a:tcPr marL="51435" marR="51435" marT="0" marB="0" anchor="ctr">
                    <a:solidFill>
                      <a:schemeClr val="bg2">
                        <a:lumMod val="90000"/>
                      </a:schemeClr>
                    </a:solidFill>
                  </a:tcPr>
                </a:tc>
                <a:tc>
                  <a:txBody>
                    <a:bodyPr/>
                    <a:lstStyle/>
                    <a:p>
                      <a:pPr marL="0" algn="ctr" defTabSz="914400" rtl="0" eaLnBrk="1" latinLnBrk="0" hangingPunct="1">
                        <a:lnSpc>
                          <a:spcPct val="100000"/>
                        </a:lnSpc>
                        <a:spcAft>
                          <a:spcPts val="0"/>
                        </a:spcAft>
                      </a:pPr>
                      <a:r>
                        <a:rPr lang="zh-CN" altLang="en-US" sz="1600" b="0" kern="100" dirty="0">
                          <a:solidFill>
                            <a:schemeClr val="tx1"/>
                          </a:solidFill>
                          <a:effectLst/>
                          <a:latin typeface="Arial" panose="020B0604020202020204" pitchFamily="34" charset="0"/>
                          <a:ea typeface="汉仪旗黑-55简" panose="00020600040101010101" charset="-122"/>
                        </a:rPr>
                        <a:t>显性需求</a:t>
                      </a:r>
                      <a:endParaRPr lang="zh-CN" altLang="en-US" sz="1600" b="0" kern="100" dirty="0">
                        <a:solidFill>
                          <a:schemeClr val="tx1"/>
                        </a:solidFill>
                        <a:effectLst/>
                        <a:latin typeface="Arial" panose="020B0604020202020204" pitchFamily="34" charset="0"/>
                        <a:ea typeface="汉仪旗黑-55简" panose="00020600040101010101" charset="-122"/>
                        <a:cs typeface="+mn-cs"/>
                      </a:endParaRPr>
                    </a:p>
                  </a:txBody>
                  <a:tcPr marL="51435" marR="51435" marT="0" marB="0" anchor="ctr">
                    <a:solidFill>
                      <a:schemeClr val="bg2">
                        <a:lumMod val="90000"/>
                      </a:schemeClr>
                    </a:solidFill>
                  </a:tcPr>
                </a:tc>
                <a:tc>
                  <a:txBody>
                    <a:bodyPr/>
                    <a:lstStyle/>
                    <a:p>
                      <a:pPr marL="0" algn="ctr" defTabSz="914400" rtl="0" eaLnBrk="1" latinLnBrk="0" hangingPunct="1">
                        <a:lnSpc>
                          <a:spcPct val="100000"/>
                        </a:lnSpc>
                        <a:spcAft>
                          <a:spcPts val="0"/>
                        </a:spcAft>
                      </a:pPr>
                      <a:r>
                        <a:rPr lang="zh-CN" altLang="en-US" sz="1600" b="0" kern="100" dirty="0">
                          <a:solidFill>
                            <a:schemeClr val="tx1"/>
                          </a:solidFill>
                          <a:effectLst/>
                          <a:latin typeface="Arial" panose="020B0604020202020204" pitchFamily="34" charset="0"/>
                          <a:ea typeface="汉仪旗黑-55简" panose="00020600040101010101" charset="-122"/>
                        </a:rPr>
                        <a:t>隐性需求</a:t>
                      </a:r>
                      <a:endParaRPr lang="zh-CN" altLang="en-US" sz="1600" b="0" kern="100" dirty="0">
                        <a:solidFill>
                          <a:schemeClr val="tx1"/>
                        </a:solidFill>
                        <a:effectLst/>
                        <a:latin typeface="Arial" panose="020B0604020202020204" pitchFamily="34" charset="0"/>
                        <a:ea typeface="汉仪旗黑-55简" panose="00020600040101010101" charset="-122"/>
                        <a:cs typeface="+mn-cs"/>
                      </a:endParaRPr>
                    </a:p>
                  </a:txBody>
                  <a:tcPr marL="51435" marR="51435" marT="0" marB="0" anchor="ctr">
                    <a:solidFill>
                      <a:schemeClr val="bg2">
                        <a:lumMod val="90000"/>
                      </a:schemeClr>
                    </a:solidFill>
                  </a:tcPr>
                </a:tc>
                <a:extLst>
                  <a:ext uri="{0D108BD9-81ED-4DB2-BD59-A6C34878D82A}">
                    <a16:rowId xmlns:a16="http://schemas.microsoft.com/office/drawing/2014/main" val="10000"/>
                  </a:ext>
                </a:extLst>
              </a:tr>
              <a:tr h="1899920">
                <a:tc>
                  <a:txBody>
                    <a:bodyPr/>
                    <a:lstStyle/>
                    <a:p>
                      <a:pPr marL="0" algn="ctr" defTabSz="914400" rtl="0" eaLnBrk="1" latinLnBrk="0" hangingPunct="1">
                        <a:lnSpc>
                          <a:spcPct val="100000"/>
                        </a:lnSpc>
                        <a:spcAft>
                          <a:spcPts val="0"/>
                        </a:spcAft>
                      </a:pPr>
                      <a:r>
                        <a:rPr lang="zh-CN" altLang="en-US" sz="1600" b="0" kern="100" dirty="0">
                          <a:solidFill>
                            <a:schemeClr val="tx1"/>
                          </a:solidFill>
                          <a:effectLst/>
                          <a:latin typeface="Arial" panose="020B0604020202020204" pitchFamily="34" charset="0"/>
                          <a:ea typeface="汉仪旗黑-55简" panose="00020600040101010101" charset="-122"/>
                          <a:cs typeface="+mn-cs"/>
                        </a:rPr>
                        <a:t>专业知识</a:t>
                      </a:r>
                    </a:p>
                  </a:txBody>
                  <a:tcPr marL="51435" marR="51435" marT="0" marB="0" anchor="ctr">
                    <a:solidFill>
                      <a:schemeClr val="bg2">
                        <a:lumMod val="90000"/>
                      </a:schemeClr>
                    </a:solidFill>
                  </a:tcPr>
                </a:tc>
                <a:tc>
                  <a:txBody>
                    <a:bodyPr/>
                    <a:lstStyle/>
                    <a:p>
                      <a:pPr marL="0" algn="ctr" defTabSz="914400" rtl="0" eaLnBrk="1" latinLnBrk="0" hangingPunct="1">
                        <a:lnSpc>
                          <a:spcPct val="100000"/>
                        </a:lnSpc>
                        <a:spcAft>
                          <a:spcPts val="0"/>
                        </a:spcAft>
                      </a:pPr>
                      <a:r>
                        <a:rPr lang="zh-CN" altLang="en-US" sz="1600" b="0" kern="100" dirty="0">
                          <a:solidFill>
                            <a:schemeClr val="tx1"/>
                          </a:solidFill>
                          <a:effectLst/>
                          <a:latin typeface="Arial" panose="020B0604020202020204" pitchFamily="34" charset="0"/>
                          <a:ea typeface="汉仪旗黑-55简" panose="00020600040101010101" charset="-122"/>
                        </a:rPr>
                        <a:t>有从业资格证书</a:t>
                      </a:r>
                    </a:p>
                    <a:p>
                      <a:pPr marL="0" algn="ctr" defTabSz="914400" rtl="0" eaLnBrk="1" latinLnBrk="0" hangingPunct="1">
                        <a:lnSpc>
                          <a:spcPct val="100000"/>
                        </a:lnSpc>
                        <a:spcAft>
                          <a:spcPts val="0"/>
                        </a:spcAft>
                      </a:pPr>
                      <a:r>
                        <a:rPr lang="zh-CN" altLang="en-US" sz="1600" b="0" kern="100" dirty="0">
                          <a:solidFill>
                            <a:schemeClr val="tx1"/>
                          </a:solidFill>
                          <a:effectLst/>
                          <a:latin typeface="Arial" panose="020B0604020202020204" pitchFamily="34" charset="0"/>
                          <a:ea typeface="汉仪旗黑-55简" panose="00020600040101010101" charset="-122"/>
                        </a:rPr>
                        <a:t>掌握财务软件使用</a:t>
                      </a:r>
                    </a:p>
                    <a:p>
                      <a:pPr marL="0" algn="ctr" defTabSz="914400" rtl="0" eaLnBrk="1" latinLnBrk="0" hangingPunct="1">
                        <a:lnSpc>
                          <a:spcPct val="100000"/>
                        </a:lnSpc>
                        <a:spcAft>
                          <a:spcPts val="0"/>
                        </a:spcAft>
                      </a:pPr>
                      <a:r>
                        <a:rPr lang="zh-CN" altLang="en-US" sz="1600" b="0" kern="100" dirty="0">
                          <a:solidFill>
                            <a:schemeClr val="tx1"/>
                          </a:solidFill>
                          <a:effectLst/>
                          <a:latin typeface="Arial" panose="020B0604020202020204" pitchFamily="34" charset="0"/>
                          <a:ea typeface="汉仪旗黑-55简" panose="00020600040101010101" charset="-122"/>
                        </a:rPr>
                        <a:t>掌握财务操作流程</a:t>
                      </a:r>
                    </a:p>
                    <a:p>
                      <a:pPr marL="0" algn="ctr" defTabSz="914400" rtl="0" eaLnBrk="1" latinLnBrk="0" hangingPunct="1">
                        <a:lnSpc>
                          <a:spcPct val="100000"/>
                        </a:lnSpc>
                        <a:spcAft>
                          <a:spcPts val="0"/>
                        </a:spcAft>
                      </a:pPr>
                      <a:r>
                        <a:rPr lang="zh-CN" altLang="en-US" sz="1600" b="0" kern="100" dirty="0">
                          <a:solidFill>
                            <a:schemeClr val="tx1"/>
                          </a:solidFill>
                          <a:effectLst/>
                          <a:latin typeface="Arial" panose="020B0604020202020204" pitchFamily="34" charset="0"/>
                          <a:ea typeface="汉仪旗黑-55简" panose="00020600040101010101" charset="-122"/>
                        </a:rPr>
                        <a:t>熟练使用办公软件</a:t>
                      </a:r>
                    </a:p>
                  </a:txBody>
                  <a:tcPr marL="51435" marR="51435" marT="0" marB="0" anchor="ctr">
                    <a:solidFill>
                      <a:schemeClr val="bg1">
                        <a:lumMod val="95000"/>
                      </a:schemeClr>
                    </a:solidFill>
                  </a:tcPr>
                </a:tc>
                <a:tc>
                  <a:txBody>
                    <a:bodyPr/>
                    <a:lstStyle/>
                    <a:p>
                      <a:pPr marL="0" algn="ctr" defTabSz="914400" rtl="0" eaLnBrk="1" latinLnBrk="0" hangingPunct="1">
                        <a:lnSpc>
                          <a:spcPct val="100000"/>
                        </a:lnSpc>
                        <a:spcAft>
                          <a:spcPts val="0"/>
                        </a:spcAft>
                      </a:pPr>
                      <a:r>
                        <a:rPr lang="zh-CN" altLang="en-US" sz="1600" b="0" kern="100" dirty="0">
                          <a:solidFill>
                            <a:schemeClr val="tx1"/>
                          </a:solidFill>
                          <a:effectLst/>
                          <a:latin typeface="Arial" panose="020B0604020202020204" pitchFamily="34" charset="0"/>
                          <a:ea typeface="汉仪旗黑-55简" panose="00020600040101010101" charset="-122"/>
                        </a:rPr>
                        <a:t>熟练使用财务软件</a:t>
                      </a:r>
                    </a:p>
                    <a:p>
                      <a:pPr marL="0" algn="ctr" defTabSz="914400" rtl="0" eaLnBrk="1" latinLnBrk="0" hangingPunct="1">
                        <a:lnSpc>
                          <a:spcPct val="100000"/>
                        </a:lnSpc>
                        <a:spcAft>
                          <a:spcPts val="0"/>
                        </a:spcAft>
                      </a:pPr>
                      <a:r>
                        <a:rPr lang="zh-CN" altLang="en-US" sz="1600" b="0" kern="100" dirty="0">
                          <a:solidFill>
                            <a:schemeClr val="tx1"/>
                          </a:solidFill>
                          <a:effectLst/>
                          <a:latin typeface="Arial" panose="020B0604020202020204" pitchFamily="34" charset="0"/>
                          <a:ea typeface="汉仪旗黑-55简" panose="00020600040101010101" charset="-122"/>
                        </a:rPr>
                        <a:t>熟悉对账中常见的问题处理方法</a:t>
                      </a:r>
                    </a:p>
                    <a:p>
                      <a:pPr marL="0" algn="ctr" defTabSz="914400" rtl="0" eaLnBrk="1" latinLnBrk="0" hangingPunct="1">
                        <a:lnSpc>
                          <a:spcPct val="100000"/>
                        </a:lnSpc>
                        <a:spcAft>
                          <a:spcPts val="0"/>
                        </a:spcAft>
                      </a:pPr>
                      <a:r>
                        <a:rPr lang="zh-CN" altLang="en-US" sz="1600" b="0" kern="100" dirty="0">
                          <a:solidFill>
                            <a:schemeClr val="tx1"/>
                          </a:solidFill>
                          <a:effectLst/>
                          <a:latin typeface="Arial" panose="020B0604020202020204" pitchFamily="34" charset="0"/>
                          <a:ea typeface="汉仪旗黑-55简" panose="00020600040101010101" charset="-122"/>
                        </a:rPr>
                        <a:t>熟悉总账会计核算规范</a:t>
                      </a:r>
                    </a:p>
                  </a:txBody>
                  <a:tcPr marL="51435" marR="51435" marT="0" marB="0" anchor="ctr">
                    <a:solidFill>
                      <a:schemeClr val="bg1">
                        <a:lumMod val="95000"/>
                      </a:schemeClr>
                    </a:solidFill>
                  </a:tcPr>
                </a:tc>
                <a:extLst>
                  <a:ext uri="{0D108BD9-81ED-4DB2-BD59-A6C34878D82A}">
                    <a16:rowId xmlns:a16="http://schemas.microsoft.com/office/drawing/2014/main" val="10001"/>
                  </a:ext>
                </a:extLst>
              </a:tr>
              <a:tr h="1662430">
                <a:tc>
                  <a:txBody>
                    <a:bodyPr/>
                    <a:lstStyle/>
                    <a:p>
                      <a:pPr marL="0" algn="ctr" defTabSz="914400" rtl="0" eaLnBrk="1" latinLnBrk="0" hangingPunct="1">
                        <a:lnSpc>
                          <a:spcPct val="100000"/>
                        </a:lnSpc>
                        <a:spcAft>
                          <a:spcPts val="0"/>
                        </a:spcAft>
                      </a:pPr>
                      <a:r>
                        <a:rPr lang="zh-CN" altLang="en-US" sz="1600" b="0" kern="100" dirty="0">
                          <a:solidFill>
                            <a:schemeClr val="tx1"/>
                          </a:solidFill>
                          <a:effectLst/>
                          <a:latin typeface="Arial" panose="020B0604020202020204" pitchFamily="34" charset="0"/>
                          <a:ea typeface="汉仪旗黑-55简" panose="00020600040101010101" charset="-122"/>
                        </a:rPr>
                        <a:t>可迁移能力</a:t>
                      </a:r>
                    </a:p>
                  </a:txBody>
                  <a:tcPr marL="51435" marR="51435" marT="0" marB="0" anchor="ctr">
                    <a:solidFill>
                      <a:schemeClr val="bg2">
                        <a:lumMod val="90000"/>
                      </a:schemeClr>
                    </a:solidFill>
                  </a:tcPr>
                </a:tc>
                <a:tc>
                  <a:txBody>
                    <a:bodyPr/>
                    <a:lstStyle/>
                    <a:p>
                      <a:pPr marL="0" algn="ctr" defTabSz="914400" rtl="0" eaLnBrk="1" latinLnBrk="0" hangingPunct="1">
                        <a:lnSpc>
                          <a:spcPct val="100000"/>
                        </a:lnSpc>
                        <a:spcAft>
                          <a:spcPts val="0"/>
                        </a:spcAft>
                      </a:pPr>
                      <a:r>
                        <a:rPr lang="zh-CN" altLang="en-US" sz="1600" b="0" kern="100" dirty="0">
                          <a:solidFill>
                            <a:schemeClr val="tx1"/>
                          </a:solidFill>
                          <a:effectLst/>
                          <a:latin typeface="Arial" panose="020B0604020202020204" pitchFamily="34" charset="0"/>
                          <a:ea typeface="汉仪旗黑-55简" panose="00020600040101010101" charset="-122"/>
                        </a:rPr>
                        <a:t>沟通协调能力</a:t>
                      </a:r>
                    </a:p>
                    <a:p>
                      <a:pPr marL="0" algn="ctr" defTabSz="914400" rtl="0" eaLnBrk="1" latinLnBrk="0" hangingPunct="1">
                        <a:lnSpc>
                          <a:spcPct val="100000"/>
                        </a:lnSpc>
                        <a:spcAft>
                          <a:spcPts val="0"/>
                        </a:spcAft>
                      </a:pPr>
                      <a:r>
                        <a:rPr lang="zh-CN" altLang="en-US" sz="1600" b="0" kern="100" dirty="0">
                          <a:solidFill>
                            <a:schemeClr val="tx1"/>
                          </a:solidFill>
                          <a:effectLst/>
                          <a:latin typeface="Arial" panose="020B0604020202020204" pitchFamily="34" charset="0"/>
                          <a:ea typeface="汉仪旗黑-55简" panose="00020600040101010101" charset="-122"/>
                        </a:rPr>
                        <a:t>数据分析能力</a:t>
                      </a:r>
                    </a:p>
                    <a:p>
                      <a:pPr marL="0" algn="ctr" defTabSz="914400" rtl="0" eaLnBrk="1" latinLnBrk="0" hangingPunct="1">
                        <a:lnSpc>
                          <a:spcPct val="100000"/>
                        </a:lnSpc>
                        <a:spcAft>
                          <a:spcPts val="0"/>
                        </a:spcAft>
                      </a:pPr>
                      <a:r>
                        <a:rPr lang="zh-CN" altLang="en-US" sz="1600" b="0" kern="100" dirty="0">
                          <a:solidFill>
                            <a:schemeClr val="tx1"/>
                          </a:solidFill>
                          <a:effectLst/>
                          <a:latin typeface="Arial" panose="020B0604020202020204" pitchFamily="34" charset="0"/>
                          <a:ea typeface="汉仪旗黑-55简" panose="00020600040101010101" charset="-122"/>
                        </a:rPr>
                        <a:t>英语能力</a:t>
                      </a:r>
                    </a:p>
                    <a:p>
                      <a:pPr marL="0" algn="ctr" defTabSz="914400" rtl="0" eaLnBrk="1" latinLnBrk="0" hangingPunct="1">
                        <a:lnSpc>
                          <a:spcPct val="100000"/>
                        </a:lnSpc>
                        <a:spcAft>
                          <a:spcPts val="0"/>
                        </a:spcAft>
                      </a:pPr>
                      <a:r>
                        <a:rPr lang="zh-CN" altLang="en-US" sz="1600" b="0" kern="100" dirty="0">
                          <a:solidFill>
                            <a:schemeClr val="tx1"/>
                          </a:solidFill>
                          <a:effectLst/>
                          <a:latin typeface="Arial" panose="020B0604020202020204" pitchFamily="34" charset="0"/>
                          <a:ea typeface="汉仪旗黑-55简" panose="00020600040101010101" charset="-122"/>
                        </a:rPr>
                        <a:t>执行能力</a:t>
                      </a:r>
                    </a:p>
                  </a:txBody>
                  <a:tcPr marL="51435" marR="51435" marT="0" marB="0" anchor="ctr">
                    <a:solidFill>
                      <a:schemeClr val="bg1">
                        <a:lumMod val="95000"/>
                      </a:schemeClr>
                    </a:solidFill>
                  </a:tcPr>
                </a:tc>
                <a:tc>
                  <a:txBody>
                    <a:bodyPr/>
                    <a:lstStyle/>
                    <a:p>
                      <a:pPr marL="0" algn="ctr" defTabSz="914400" rtl="0" eaLnBrk="1" latinLnBrk="0" hangingPunct="1">
                        <a:lnSpc>
                          <a:spcPct val="100000"/>
                        </a:lnSpc>
                        <a:spcAft>
                          <a:spcPts val="0"/>
                        </a:spcAft>
                      </a:pPr>
                      <a:r>
                        <a:rPr lang="en-US" sz="1600" b="1" kern="100" dirty="0">
                          <a:solidFill>
                            <a:schemeClr val="tx1"/>
                          </a:solidFill>
                          <a:effectLst/>
                          <a:latin typeface="Arial" panose="020B0604020202020204" pitchFamily="34" charset="0"/>
                          <a:ea typeface="汉仪旗黑-55简" panose="00020600040101010101" charset="-122"/>
                          <a:cs typeface="微软雅黑" panose="020B0503020204020204" pitchFamily="34" charset="-122"/>
                        </a:rPr>
                        <a:t> </a:t>
                      </a:r>
                      <a:r>
                        <a:rPr lang="zh-CN" altLang="en-US" sz="1600" b="1" kern="100" dirty="0">
                          <a:solidFill>
                            <a:schemeClr val="tx1"/>
                          </a:solidFill>
                          <a:effectLst/>
                          <a:latin typeface="Arial" panose="020B0604020202020204" pitchFamily="34" charset="0"/>
                          <a:ea typeface="汉仪旗黑-55简" panose="00020600040101010101" charset="-122"/>
                          <a:cs typeface="微软雅黑" panose="020B0503020204020204" pitchFamily="34" charset="-122"/>
                        </a:rPr>
                        <a:t>心理素质好，抗压能力强</a:t>
                      </a:r>
                      <a:r>
                        <a:rPr lang="zh-CN" altLang="en-US" sz="1600" b="1" kern="100" dirty="0">
                          <a:solidFill>
                            <a:schemeClr val="tx1"/>
                          </a:solidFill>
                          <a:effectLst/>
                          <a:latin typeface="Arial" panose="020B0604020202020204" pitchFamily="34" charset="0"/>
                          <a:ea typeface="汉仪旗黑-55简" panose="00020600040101010101" charset="-122"/>
                          <a:cs typeface="微软雅黑" panose="020B0503020204020204" pitchFamily="34" charset="-122"/>
                          <a:sym typeface="+mn-ea"/>
                        </a:rPr>
                        <a:t>，</a:t>
                      </a:r>
                    </a:p>
                    <a:p>
                      <a:pPr marL="0" algn="ctr" defTabSz="914400" rtl="0" eaLnBrk="1" latinLnBrk="0" hangingPunct="1">
                        <a:lnSpc>
                          <a:spcPct val="100000"/>
                        </a:lnSpc>
                        <a:spcAft>
                          <a:spcPts val="0"/>
                        </a:spcAft>
                      </a:pPr>
                      <a:r>
                        <a:rPr lang="zh-CN" altLang="en-US" sz="1600" b="1" kern="100" dirty="0">
                          <a:solidFill>
                            <a:schemeClr val="tx1"/>
                          </a:solidFill>
                          <a:effectLst/>
                          <a:latin typeface="Arial" panose="020B0604020202020204" pitchFamily="34" charset="0"/>
                          <a:ea typeface="汉仪旗黑-55简" panose="00020600040101010101" charset="-122"/>
                          <a:cs typeface="微软雅黑" panose="020B0503020204020204" pitchFamily="34" charset="-122"/>
                          <a:sym typeface="+mn-ea"/>
                        </a:rPr>
                        <a:t>为人正直，对数据敏感，</a:t>
                      </a:r>
                    </a:p>
                    <a:p>
                      <a:pPr marL="0" algn="ctr" defTabSz="914400" rtl="0" eaLnBrk="1" latinLnBrk="0" hangingPunct="1">
                        <a:lnSpc>
                          <a:spcPct val="100000"/>
                        </a:lnSpc>
                        <a:spcAft>
                          <a:spcPts val="0"/>
                        </a:spcAft>
                      </a:pPr>
                      <a:r>
                        <a:rPr lang="zh-CN" altLang="en-US" sz="1600" b="1" kern="100" dirty="0">
                          <a:solidFill>
                            <a:schemeClr val="tx1"/>
                          </a:solidFill>
                          <a:effectLst/>
                          <a:latin typeface="Arial" panose="020B0604020202020204" pitchFamily="34" charset="0"/>
                          <a:ea typeface="汉仪旗黑-55简" panose="00020600040101010101" charset="-122"/>
                          <a:cs typeface="微软雅黑" panose="020B0503020204020204" pitchFamily="34" charset="-122"/>
                          <a:sym typeface="+mn-ea"/>
                        </a:rPr>
                        <a:t>具备较强的内外沟通能力，</a:t>
                      </a:r>
                    </a:p>
                    <a:p>
                      <a:pPr marL="0" algn="ctr" defTabSz="914400" rtl="0" eaLnBrk="1" latinLnBrk="0" hangingPunct="1">
                        <a:lnSpc>
                          <a:spcPct val="100000"/>
                        </a:lnSpc>
                        <a:spcAft>
                          <a:spcPts val="0"/>
                        </a:spcAft>
                      </a:pPr>
                      <a:r>
                        <a:rPr lang="zh-CN" altLang="en-US" sz="1600" b="1" kern="100" dirty="0">
                          <a:solidFill>
                            <a:schemeClr val="tx1"/>
                          </a:solidFill>
                          <a:effectLst/>
                          <a:latin typeface="Arial" panose="020B0604020202020204" pitchFamily="34" charset="0"/>
                          <a:ea typeface="汉仪旗黑-55简" panose="00020600040101010101" charset="-122"/>
                          <a:cs typeface="微软雅黑" panose="020B0503020204020204" pitchFamily="34" charset="-122"/>
                          <a:sym typeface="+mn-ea"/>
                        </a:rPr>
                        <a:t>学习能力强，工作配合意愿度高</a:t>
                      </a:r>
                    </a:p>
                  </a:txBody>
                  <a:tcPr marL="51435" marR="51435" marT="0" marB="0" anchor="ctr">
                    <a:solidFill>
                      <a:schemeClr val="bg1">
                        <a:lumMod val="95000"/>
                      </a:schemeClr>
                    </a:solidFill>
                  </a:tcPr>
                </a:tc>
                <a:extLst>
                  <a:ext uri="{0D108BD9-81ED-4DB2-BD59-A6C34878D82A}">
                    <a16:rowId xmlns:a16="http://schemas.microsoft.com/office/drawing/2014/main" val="10002"/>
                  </a:ext>
                </a:extLst>
              </a:tr>
              <a:tr h="702310">
                <a:tc>
                  <a:txBody>
                    <a:bodyPr/>
                    <a:lstStyle/>
                    <a:p>
                      <a:pPr marL="0" algn="ctr" defTabSz="914400" rtl="0" eaLnBrk="1" latinLnBrk="0" hangingPunct="1">
                        <a:lnSpc>
                          <a:spcPct val="100000"/>
                        </a:lnSpc>
                        <a:spcAft>
                          <a:spcPts val="0"/>
                        </a:spcAft>
                      </a:pPr>
                      <a:r>
                        <a:rPr lang="zh-CN" altLang="en-US" sz="1600" b="0" kern="100" dirty="0">
                          <a:solidFill>
                            <a:schemeClr val="tx1"/>
                          </a:solidFill>
                          <a:effectLst/>
                          <a:latin typeface="Arial" panose="020B0604020202020204" pitchFamily="34" charset="0"/>
                          <a:ea typeface="汉仪旗黑-55简" panose="00020600040101010101" charset="-122"/>
                          <a:cs typeface="+mn-cs"/>
                        </a:rPr>
                        <a:t>自我管理</a:t>
                      </a:r>
                    </a:p>
                  </a:txBody>
                  <a:tcPr marL="51435" marR="51435" marT="0" marB="0" anchor="ctr">
                    <a:solidFill>
                      <a:schemeClr val="bg2">
                        <a:lumMod val="90000"/>
                      </a:schemeClr>
                    </a:solidFill>
                  </a:tcPr>
                </a:tc>
                <a:tc>
                  <a:txBody>
                    <a:bodyPr/>
                    <a:lstStyle/>
                    <a:p>
                      <a:pPr algn="ctr">
                        <a:lnSpc>
                          <a:spcPct val="100000"/>
                        </a:lnSpc>
                        <a:spcAft>
                          <a:spcPts val="0"/>
                        </a:spcAft>
                      </a:pPr>
                      <a:r>
                        <a:rPr lang="zh-CN" sz="1600" b="0" kern="100" dirty="0">
                          <a:solidFill>
                            <a:schemeClr val="tx1"/>
                          </a:solidFill>
                          <a:effectLst/>
                          <a:latin typeface="Arial" panose="020B0604020202020204" pitchFamily="34" charset="0"/>
                          <a:ea typeface="汉仪旗黑-55简" panose="00020600040101010101" charset="-122"/>
                          <a:cs typeface="微软雅黑" panose="020B0503020204020204" pitchFamily="34" charset="-122"/>
                        </a:rPr>
                        <a:t>有相关实习经验</a:t>
                      </a:r>
                    </a:p>
                  </a:txBody>
                  <a:tcPr marL="51435" marR="51435" marT="0" marB="0" anchor="ctr">
                    <a:solidFill>
                      <a:schemeClr val="bg1">
                        <a:lumMod val="95000"/>
                      </a:schemeClr>
                    </a:solidFill>
                  </a:tcPr>
                </a:tc>
                <a:tc>
                  <a:txBody>
                    <a:bodyPr/>
                    <a:lstStyle/>
                    <a:p>
                      <a:pPr marL="0" algn="ctr" defTabSz="914400" rtl="0" eaLnBrk="1" latinLnBrk="0" hangingPunct="1">
                        <a:lnSpc>
                          <a:spcPct val="100000"/>
                        </a:lnSpc>
                        <a:spcAft>
                          <a:spcPts val="0"/>
                        </a:spcAft>
                      </a:pPr>
                      <a:r>
                        <a:rPr lang="zh-CN" sz="1600" b="0" kern="100" dirty="0">
                          <a:solidFill>
                            <a:schemeClr val="tx1"/>
                          </a:solidFill>
                          <a:effectLst/>
                          <a:latin typeface="Arial" panose="020B0604020202020204" pitchFamily="34" charset="0"/>
                          <a:ea typeface="汉仪旗黑-55简" panose="00020600040101010101" charset="-122"/>
                          <a:cs typeface="微软雅黑" panose="020B0503020204020204" pitchFamily="34" charset="-122"/>
                        </a:rPr>
                        <a:t>有稳定清晰的职业规划，并通过实习、证书、学校职务等证明</a:t>
                      </a:r>
                      <a:endParaRPr lang="zh-CN" sz="1600" b="1" kern="100" dirty="0">
                        <a:solidFill>
                          <a:schemeClr val="tx1"/>
                        </a:solidFill>
                        <a:effectLst/>
                        <a:latin typeface="Arial" panose="020B0604020202020204" pitchFamily="34" charset="0"/>
                        <a:ea typeface="汉仪旗黑-55简" panose="00020600040101010101" charset="-122"/>
                        <a:cs typeface="微软雅黑" panose="020B0503020204020204" pitchFamily="34" charset="-122"/>
                      </a:endParaRPr>
                    </a:p>
                  </a:txBody>
                  <a:tcPr marL="51435" marR="51435" marT="0" marB="0" anchor="ctr">
                    <a:solidFill>
                      <a:schemeClr val="bg1">
                        <a:lumMod val="95000"/>
                      </a:schemeClr>
                    </a:solid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千库网_黑白经典表盘时钟_元素编号12024440"/>
          <p:cNvPicPr>
            <a:picLocks noChangeAspect="1"/>
          </p:cNvPicPr>
          <p:nvPr/>
        </p:nvPicPr>
        <p:blipFill>
          <a:blip r:embed="rId2"/>
          <a:stretch>
            <a:fillRect/>
          </a:stretch>
        </p:blipFill>
        <p:spPr>
          <a:xfrm>
            <a:off x="413385" y="220980"/>
            <a:ext cx="2457450" cy="2457450"/>
          </a:xfrm>
          <a:prstGeom prst="rect">
            <a:avLst/>
          </a:prstGeom>
        </p:spPr>
      </p:pic>
      <p:pic>
        <p:nvPicPr>
          <p:cNvPr id="3" name="Picture 2" descr="千库网_拍摄视频框_元素编号12833167"/>
          <p:cNvPicPr>
            <a:picLocks noChangeAspect="1"/>
          </p:cNvPicPr>
          <p:nvPr/>
        </p:nvPicPr>
        <p:blipFill>
          <a:blip r:embed="rId3"/>
          <a:srcRect t="18123" b="20095"/>
          <a:stretch>
            <a:fillRect/>
          </a:stretch>
        </p:blipFill>
        <p:spPr>
          <a:xfrm>
            <a:off x="3333115" y="1060450"/>
            <a:ext cx="8390890" cy="5184140"/>
          </a:xfrm>
          <a:prstGeom prst="rect">
            <a:avLst/>
          </a:prstGeom>
        </p:spPr>
      </p:pic>
      <p:sp>
        <p:nvSpPr>
          <p:cNvPr id="18" name="Text Box 17"/>
          <p:cNvSpPr txBox="1"/>
          <p:nvPr/>
        </p:nvSpPr>
        <p:spPr>
          <a:xfrm>
            <a:off x="6821805" y="1697355"/>
            <a:ext cx="1706880" cy="398780"/>
          </a:xfrm>
          <a:prstGeom prst="rect">
            <a:avLst/>
          </a:prstGeom>
          <a:noFill/>
        </p:spPr>
        <p:txBody>
          <a:bodyPr wrap="none" rtlCol="0">
            <a:spAutoFit/>
          </a:bodyPr>
          <a:lstStyle/>
          <a:p>
            <a:r>
              <a:rPr lang="zh-CN" altLang="en-US" sz="2000"/>
              <a:t>课时分配建议</a:t>
            </a:r>
          </a:p>
        </p:txBody>
      </p:sp>
      <p:graphicFrame>
        <p:nvGraphicFramePr>
          <p:cNvPr id="24" name="Table 23"/>
          <p:cNvGraphicFramePr/>
          <p:nvPr/>
        </p:nvGraphicFramePr>
        <p:xfrm>
          <a:off x="5045075" y="2678430"/>
          <a:ext cx="5260340" cy="2260600"/>
        </p:xfrm>
        <a:graphic>
          <a:graphicData uri="http://schemas.openxmlformats.org/drawingml/2006/table">
            <a:tbl>
              <a:tblPr bandCol="1">
                <a:tableStyleId>{69CF1AB2-1976-4502-BF36-3FF5EA218861}</a:tableStyleId>
              </a:tblPr>
              <a:tblGrid>
                <a:gridCol w="2870200">
                  <a:extLst>
                    <a:ext uri="{9D8B030D-6E8A-4147-A177-3AD203B41FA5}">
                      <a16:colId xmlns:a16="http://schemas.microsoft.com/office/drawing/2014/main" val="20000"/>
                    </a:ext>
                  </a:extLst>
                </a:gridCol>
                <a:gridCol w="2390140">
                  <a:extLst>
                    <a:ext uri="{9D8B030D-6E8A-4147-A177-3AD203B41FA5}">
                      <a16:colId xmlns:a16="http://schemas.microsoft.com/office/drawing/2014/main" val="20001"/>
                    </a:ext>
                  </a:extLst>
                </a:gridCol>
              </a:tblGrid>
              <a:tr h="565150">
                <a:tc>
                  <a:txBody>
                    <a:bodyPr/>
                    <a:lstStyle/>
                    <a:p>
                      <a:pPr algn="l">
                        <a:buNone/>
                      </a:pPr>
                      <a:r>
                        <a:rPr lang="zh-CN" altLang="en-US" sz="1800"/>
                        <a:t>自我介绍与课程简介</a:t>
                      </a:r>
                    </a:p>
                  </a:txBody>
                  <a:tcPr anchor="ctr"/>
                </a:tc>
                <a:tc>
                  <a:txBody>
                    <a:bodyPr/>
                    <a:lstStyle/>
                    <a:p>
                      <a:pPr algn="r">
                        <a:buNone/>
                      </a:pPr>
                      <a:r>
                        <a:rPr lang="zh-CN" altLang="en-US" sz="1800"/>
                        <a:t>     </a:t>
                      </a:r>
                    </a:p>
                  </a:txBody>
                  <a:tcPr anchor="ctr"/>
                </a:tc>
                <a:extLst>
                  <a:ext uri="{0D108BD9-81ED-4DB2-BD59-A6C34878D82A}">
                    <a16:rowId xmlns:a16="http://schemas.microsoft.com/office/drawing/2014/main" val="10000"/>
                  </a:ext>
                </a:extLst>
              </a:tr>
              <a:tr h="565150">
                <a:tc>
                  <a:txBody>
                    <a:bodyPr/>
                    <a:lstStyle/>
                    <a:p>
                      <a:pPr algn="l">
                        <a:buNone/>
                      </a:pPr>
                      <a:r>
                        <a:rPr lang="en-US" altLang="zh-CN" sz="1800"/>
                        <a:t>Part 1 </a:t>
                      </a:r>
                      <a:r>
                        <a:rPr lang="zh-CN" altLang="en-US" sz="1800"/>
                        <a:t>就业大趋势 </a:t>
                      </a:r>
                    </a:p>
                  </a:txBody>
                  <a:tcPr anchor="ctr"/>
                </a:tc>
                <a:tc>
                  <a:txBody>
                    <a:bodyPr/>
                    <a:lstStyle/>
                    <a:p>
                      <a:pPr algn="r">
                        <a:buNone/>
                      </a:pPr>
                      <a:r>
                        <a:rPr lang="zh-CN" altLang="en-US" sz="1800"/>
                        <a:t>     </a:t>
                      </a:r>
                      <a:r>
                        <a:rPr lang="en-US" altLang="zh-CN" sz="1800"/>
                        <a:t>25</a:t>
                      </a:r>
                      <a:r>
                        <a:rPr lang="zh-CN" altLang="en-US" sz="1800"/>
                        <a:t>分钟</a:t>
                      </a:r>
                    </a:p>
                  </a:txBody>
                  <a:tcPr anchor="ctr"/>
                </a:tc>
                <a:extLst>
                  <a:ext uri="{0D108BD9-81ED-4DB2-BD59-A6C34878D82A}">
                    <a16:rowId xmlns:a16="http://schemas.microsoft.com/office/drawing/2014/main" val="10001"/>
                  </a:ext>
                </a:extLst>
              </a:tr>
              <a:tr h="565150">
                <a:tc>
                  <a:txBody>
                    <a:bodyPr/>
                    <a:lstStyle/>
                    <a:p>
                      <a:pPr algn="l">
                        <a:buNone/>
                      </a:pPr>
                      <a:r>
                        <a:rPr lang="en-US" altLang="zh-CN" sz="1800"/>
                        <a:t>Part 2 </a:t>
                      </a:r>
                      <a:r>
                        <a:rPr lang="zh-CN" altLang="en-US" sz="1800"/>
                        <a:t>学长们的就业报告</a:t>
                      </a:r>
                    </a:p>
                  </a:txBody>
                  <a:tcPr anchor="ctr"/>
                </a:tc>
                <a:tc>
                  <a:txBody>
                    <a:bodyPr/>
                    <a:lstStyle/>
                    <a:p>
                      <a:pPr algn="r">
                        <a:buNone/>
                      </a:pPr>
                      <a:r>
                        <a:rPr lang="en-US" altLang="zh-CN" sz="1800"/>
                        <a:t>15</a:t>
                      </a:r>
                      <a:r>
                        <a:rPr lang="zh-CN" altLang="en-US" sz="1800"/>
                        <a:t>分钟</a:t>
                      </a:r>
                    </a:p>
                  </a:txBody>
                  <a:tcPr anchor="ctr"/>
                </a:tc>
                <a:extLst>
                  <a:ext uri="{0D108BD9-81ED-4DB2-BD59-A6C34878D82A}">
                    <a16:rowId xmlns:a16="http://schemas.microsoft.com/office/drawing/2014/main" val="10002"/>
                  </a:ext>
                </a:extLst>
              </a:tr>
              <a:tr h="565150">
                <a:tc>
                  <a:txBody>
                    <a:bodyPr/>
                    <a:lstStyle/>
                    <a:p>
                      <a:pPr algn="l">
                        <a:buNone/>
                      </a:pPr>
                      <a:r>
                        <a:rPr lang="en-US" altLang="zh-CN" sz="1800"/>
                        <a:t>Part 3 </a:t>
                      </a:r>
                      <a:r>
                        <a:rPr lang="zh-CN" altLang="en-US" sz="1800"/>
                        <a:t>校园招聘时间轴</a:t>
                      </a:r>
                    </a:p>
                  </a:txBody>
                  <a:tcPr anchor="ctr"/>
                </a:tc>
                <a:tc>
                  <a:txBody>
                    <a:bodyPr/>
                    <a:lstStyle/>
                    <a:p>
                      <a:pPr algn="r">
                        <a:buNone/>
                      </a:pPr>
                      <a:r>
                        <a:rPr lang="en-US" altLang="zh-CN" sz="1800"/>
                        <a:t>5</a:t>
                      </a:r>
                      <a:r>
                        <a:rPr lang="zh-CN" altLang="en-US" sz="1800"/>
                        <a:t>分钟</a:t>
                      </a:r>
                    </a:p>
                  </a:txBody>
                  <a:tcPr anchor="ct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8405" y="1895475"/>
            <a:ext cx="2525395" cy="398780"/>
          </a:xfrm>
          <a:prstGeom prst="rect">
            <a:avLst/>
          </a:prstGeom>
          <a:noFill/>
        </p:spPr>
        <p:txBody>
          <a:bodyPr wrap="none" rtlCol="0">
            <a:spAutoFit/>
          </a:bodyPr>
          <a:lstStyle/>
          <a:p>
            <a:r>
              <a:rPr kumimoji="1" lang="en-US" altLang="zh-CN" sz="2000"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JD</a:t>
            </a:r>
            <a:r>
              <a:rPr kumimoji="1" lang="zh-CN" altLang="en-US" sz="2000"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初步分析的关注点</a:t>
            </a:r>
          </a:p>
        </p:txBody>
      </p:sp>
      <p:grpSp>
        <p:nvGrpSpPr>
          <p:cNvPr id="30" name="组合 4"/>
          <p:cNvGrpSpPr/>
          <p:nvPr/>
        </p:nvGrpSpPr>
        <p:grpSpPr>
          <a:xfrm>
            <a:off x="1060450" y="2687320"/>
            <a:ext cx="5975985" cy="3151505"/>
            <a:chOff x="1357" y="5027"/>
            <a:chExt cx="9411" cy="4963"/>
          </a:xfrm>
        </p:grpSpPr>
        <p:sp>
          <p:nvSpPr>
            <p:cNvPr id="31" name="ïSľiḓé"/>
            <p:cNvSpPr/>
            <p:nvPr/>
          </p:nvSpPr>
          <p:spPr>
            <a:xfrm>
              <a:off x="2485" y="5027"/>
              <a:ext cx="916" cy="916"/>
            </a:xfrm>
            <a:prstGeom prst="ellipse">
              <a:avLst/>
            </a:prstGeom>
            <a:solidFill>
              <a:schemeClr val="accent1"/>
            </a:solidFill>
            <a:ln w="38100">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en-US" altLang="zh-CN" sz="140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01</a:t>
              </a:r>
            </a:p>
          </p:txBody>
        </p:sp>
        <p:sp>
          <p:nvSpPr>
            <p:cNvPr id="32" name="ïSlîdê"/>
            <p:cNvSpPr/>
            <p:nvPr/>
          </p:nvSpPr>
          <p:spPr>
            <a:xfrm>
              <a:off x="5606" y="5027"/>
              <a:ext cx="944" cy="916"/>
            </a:xfrm>
            <a:prstGeom prst="ellipse">
              <a:avLst/>
            </a:prstGeom>
            <a:solidFill>
              <a:schemeClr val="accent2"/>
            </a:solidFill>
            <a:ln w="38100">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lstStyle/>
            <a:p>
              <a:pPr algn="ctr" defTabSz="914400"/>
              <a:r>
                <a:rPr lang="en-US" altLang="zh-CN" sz="140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02</a:t>
              </a:r>
            </a:p>
          </p:txBody>
        </p:sp>
        <p:sp>
          <p:nvSpPr>
            <p:cNvPr id="33" name="ïṧḷïḓè"/>
            <p:cNvSpPr/>
            <p:nvPr/>
          </p:nvSpPr>
          <p:spPr>
            <a:xfrm>
              <a:off x="8726" y="5027"/>
              <a:ext cx="943" cy="916"/>
            </a:xfrm>
            <a:prstGeom prst="ellipse">
              <a:avLst/>
            </a:prstGeom>
            <a:solidFill>
              <a:schemeClr val="accent1"/>
            </a:solidFill>
            <a:ln w="38100">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r>
                <a:rPr lang="en-US" altLang="zh-CN" sz="140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03</a:t>
              </a:r>
            </a:p>
          </p:txBody>
        </p:sp>
        <p:sp>
          <p:nvSpPr>
            <p:cNvPr id="34" name="îṣḻiďê"/>
            <p:cNvSpPr/>
            <p:nvPr/>
          </p:nvSpPr>
          <p:spPr>
            <a:xfrm>
              <a:off x="2700" y="6164"/>
              <a:ext cx="482" cy="518"/>
            </a:xfrm>
            <a:custGeom>
              <a:avLst/>
              <a:gdLst>
                <a:gd name="connsiteX0" fmla="*/ 363623 w 450163"/>
                <a:gd name="connsiteY0" fmla="*/ 315487 h 483504"/>
                <a:gd name="connsiteX1" fmla="*/ 354664 w 450163"/>
                <a:gd name="connsiteY1" fmla="*/ 324390 h 483504"/>
                <a:gd name="connsiteX2" fmla="*/ 363623 w 450163"/>
                <a:gd name="connsiteY2" fmla="*/ 333341 h 483504"/>
                <a:gd name="connsiteX3" fmla="*/ 372535 w 450163"/>
                <a:gd name="connsiteY3" fmla="*/ 324390 h 483504"/>
                <a:gd name="connsiteX4" fmla="*/ 363623 w 450163"/>
                <a:gd name="connsiteY4" fmla="*/ 315487 h 483504"/>
                <a:gd name="connsiteX5" fmla="*/ 363623 w 450163"/>
                <a:gd name="connsiteY5" fmla="*/ 307727 h 483504"/>
                <a:gd name="connsiteX6" fmla="*/ 380302 w 450163"/>
                <a:gd name="connsiteY6" fmla="*/ 324390 h 483504"/>
                <a:gd name="connsiteX7" fmla="*/ 363623 w 450163"/>
                <a:gd name="connsiteY7" fmla="*/ 341053 h 483504"/>
                <a:gd name="connsiteX8" fmla="*/ 346944 w 450163"/>
                <a:gd name="connsiteY8" fmla="*/ 324390 h 483504"/>
                <a:gd name="connsiteX9" fmla="*/ 363623 w 450163"/>
                <a:gd name="connsiteY9" fmla="*/ 307727 h 483504"/>
                <a:gd name="connsiteX10" fmla="*/ 319781 w 450163"/>
                <a:gd name="connsiteY10" fmla="*/ 304394 h 483504"/>
                <a:gd name="connsiteX11" fmla="*/ 326786 w 450163"/>
                <a:gd name="connsiteY11" fmla="*/ 305870 h 483504"/>
                <a:gd name="connsiteX12" fmla="*/ 329264 w 450163"/>
                <a:gd name="connsiteY12" fmla="*/ 305727 h 483504"/>
                <a:gd name="connsiteX13" fmla="*/ 333601 w 450163"/>
                <a:gd name="connsiteY13" fmla="*/ 308964 h 483504"/>
                <a:gd name="connsiteX14" fmla="*/ 330313 w 450163"/>
                <a:gd name="connsiteY14" fmla="*/ 313392 h 483504"/>
                <a:gd name="connsiteX15" fmla="*/ 326738 w 450163"/>
                <a:gd name="connsiteY15" fmla="*/ 313630 h 483504"/>
                <a:gd name="connsiteX16" fmla="*/ 316540 w 450163"/>
                <a:gd name="connsiteY16" fmla="*/ 311440 h 483504"/>
                <a:gd name="connsiteX17" fmla="*/ 314634 w 450163"/>
                <a:gd name="connsiteY17" fmla="*/ 306298 h 483504"/>
                <a:gd name="connsiteX18" fmla="*/ 319781 w 450163"/>
                <a:gd name="connsiteY18" fmla="*/ 304394 h 483504"/>
                <a:gd name="connsiteX19" fmla="*/ 307677 w 450163"/>
                <a:gd name="connsiteY19" fmla="*/ 279399 h 483504"/>
                <a:gd name="connsiteX20" fmla="*/ 310345 w 450163"/>
                <a:gd name="connsiteY20" fmla="*/ 284160 h 483504"/>
                <a:gd name="connsiteX21" fmla="*/ 309726 w 450163"/>
                <a:gd name="connsiteY21" fmla="*/ 288873 h 483504"/>
                <a:gd name="connsiteX22" fmla="*/ 310441 w 450163"/>
                <a:gd name="connsiteY22" fmla="*/ 293729 h 483504"/>
                <a:gd name="connsiteX23" fmla="*/ 307820 w 450163"/>
                <a:gd name="connsiteY23" fmla="*/ 298586 h 483504"/>
                <a:gd name="connsiteX24" fmla="*/ 306676 w 450163"/>
                <a:gd name="connsiteY24" fmla="*/ 298728 h 483504"/>
                <a:gd name="connsiteX25" fmla="*/ 302959 w 450163"/>
                <a:gd name="connsiteY25" fmla="*/ 296015 h 483504"/>
                <a:gd name="connsiteX26" fmla="*/ 301958 w 450163"/>
                <a:gd name="connsiteY26" fmla="*/ 288921 h 483504"/>
                <a:gd name="connsiteX27" fmla="*/ 302911 w 450163"/>
                <a:gd name="connsiteY27" fmla="*/ 282065 h 483504"/>
                <a:gd name="connsiteX28" fmla="*/ 307677 w 450163"/>
                <a:gd name="connsiteY28" fmla="*/ 279399 h 483504"/>
                <a:gd name="connsiteX29" fmla="*/ 342131 w 450163"/>
                <a:gd name="connsiteY29" fmla="*/ 274162 h 483504"/>
                <a:gd name="connsiteX30" fmla="*/ 347468 w 450163"/>
                <a:gd name="connsiteY30" fmla="*/ 275257 h 483504"/>
                <a:gd name="connsiteX31" fmla="*/ 351519 w 450163"/>
                <a:gd name="connsiteY31" fmla="*/ 288588 h 483504"/>
                <a:gd name="connsiteX32" fmla="*/ 351519 w 450163"/>
                <a:gd name="connsiteY32" fmla="*/ 288730 h 483504"/>
                <a:gd name="connsiteX33" fmla="*/ 351519 w 450163"/>
                <a:gd name="connsiteY33" fmla="*/ 288873 h 483504"/>
                <a:gd name="connsiteX34" fmla="*/ 347707 w 450163"/>
                <a:gd name="connsiteY34" fmla="*/ 302251 h 483504"/>
                <a:gd name="connsiteX35" fmla="*/ 344418 w 450163"/>
                <a:gd name="connsiteY35" fmla="*/ 304061 h 483504"/>
                <a:gd name="connsiteX36" fmla="*/ 342369 w 450163"/>
                <a:gd name="connsiteY36" fmla="*/ 303442 h 483504"/>
                <a:gd name="connsiteX37" fmla="*/ 341178 w 450163"/>
                <a:gd name="connsiteY37" fmla="*/ 298109 h 483504"/>
                <a:gd name="connsiteX38" fmla="*/ 343847 w 450163"/>
                <a:gd name="connsiteY38" fmla="*/ 288921 h 483504"/>
                <a:gd name="connsiteX39" fmla="*/ 343847 w 450163"/>
                <a:gd name="connsiteY39" fmla="*/ 288683 h 483504"/>
                <a:gd name="connsiteX40" fmla="*/ 341035 w 450163"/>
                <a:gd name="connsiteY40" fmla="*/ 279542 h 483504"/>
                <a:gd name="connsiteX41" fmla="*/ 342131 w 450163"/>
                <a:gd name="connsiteY41" fmla="*/ 274162 h 483504"/>
                <a:gd name="connsiteX42" fmla="*/ 376442 w 450163"/>
                <a:gd name="connsiteY42" fmla="*/ 265783 h 483504"/>
                <a:gd name="connsiteX43" fmla="*/ 366292 w 450163"/>
                <a:gd name="connsiteY43" fmla="*/ 275876 h 483504"/>
                <a:gd name="connsiteX44" fmla="*/ 376442 w 450163"/>
                <a:gd name="connsiteY44" fmla="*/ 286017 h 483504"/>
                <a:gd name="connsiteX45" fmla="*/ 386545 w 450163"/>
                <a:gd name="connsiteY45" fmla="*/ 275876 h 483504"/>
                <a:gd name="connsiteX46" fmla="*/ 376442 w 450163"/>
                <a:gd name="connsiteY46" fmla="*/ 265783 h 483504"/>
                <a:gd name="connsiteX47" fmla="*/ 326738 w 450163"/>
                <a:gd name="connsiteY47" fmla="*/ 264116 h 483504"/>
                <a:gd name="connsiteX48" fmla="*/ 330027 w 450163"/>
                <a:gd name="connsiteY48" fmla="*/ 264354 h 483504"/>
                <a:gd name="connsiteX49" fmla="*/ 333363 w 450163"/>
                <a:gd name="connsiteY49" fmla="*/ 268687 h 483504"/>
                <a:gd name="connsiteX50" fmla="*/ 329026 w 450163"/>
                <a:gd name="connsiteY50" fmla="*/ 272019 h 483504"/>
                <a:gd name="connsiteX51" fmla="*/ 326738 w 450163"/>
                <a:gd name="connsiteY51" fmla="*/ 271829 h 483504"/>
                <a:gd name="connsiteX52" fmla="*/ 319543 w 450163"/>
                <a:gd name="connsiteY52" fmla="*/ 273448 h 483504"/>
                <a:gd name="connsiteX53" fmla="*/ 317922 w 450163"/>
                <a:gd name="connsiteY53" fmla="*/ 273829 h 483504"/>
                <a:gd name="connsiteX54" fmla="*/ 314396 w 450163"/>
                <a:gd name="connsiteY54" fmla="*/ 271543 h 483504"/>
                <a:gd name="connsiteX55" fmla="*/ 316254 w 450163"/>
                <a:gd name="connsiteY55" fmla="*/ 266402 h 483504"/>
                <a:gd name="connsiteX56" fmla="*/ 326738 w 450163"/>
                <a:gd name="connsiteY56" fmla="*/ 264116 h 483504"/>
                <a:gd name="connsiteX57" fmla="*/ 376442 w 450163"/>
                <a:gd name="connsiteY57" fmla="*/ 258022 h 483504"/>
                <a:gd name="connsiteX58" fmla="*/ 394313 w 450163"/>
                <a:gd name="connsiteY58" fmla="*/ 275876 h 483504"/>
                <a:gd name="connsiteX59" fmla="*/ 376442 w 450163"/>
                <a:gd name="connsiteY59" fmla="*/ 293729 h 483504"/>
                <a:gd name="connsiteX60" fmla="*/ 358572 w 450163"/>
                <a:gd name="connsiteY60" fmla="*/ 275876 h 483504"/>
                <a:gd name="connsiteX61" fmla="*/ 376442 w 450163"/>
                <a:gd name="connsiteY61" fmla="*/ 258022 h 483504"/>
                <a:gd name="connsiteX62" fmla="*/ 421071 w 450163"/>
                <a:gd name="connsiteY62" fmla="*/ 224284 h 483504"/>
                <a:gd name="connsiteX63" fmla="*/ 425594 w 450163"/>
                <a:gd name="connsiteY63" fmla="*/ 227379 h 483504"/>
                <a:gd name="connsiteX64" fmla="*/ 427451 w 450163"/>
                <a:gd name="connsiteY64" fmla="*/ 239378 h 483504"/>
                <a:gd name="connsiteX65" fmla="*/ 424071 w 450163"/>
                <a:gd name="connsiteY65" fmla="*/ 243663 h 483504"/>
                <a:gd name="connsiteX66" fmla="*/ 423594 w 450163"/>
                <a:gd name="connsiteY66" fmla="*/ 243663 h 483504"/>
                <a:gd name="connsiteX67" fmla="*/ 419785 w 450163"/>
                <a:gd name="connsiteY67" fmla="*/ 240235 h 483504"/>
                <a:gd name="connsiteX68" fmla="*/ 417976 w 450163"/>
                <a:gd name="connsiteY68" fmla="*/ 228807 h 483504"/>
                <a:gd name="connsiteX69" fmla="*/ 421071 w 450163"/>
                <a:gd name="connsiteY69" fmla="*/ 224284 h 483504"/>
                <a:gd name="connsiteX70" fmla="*/ 305892 w 450163"/>
                <a:gd name="connsiteY70" fmla="*/ 207237 h 483504"/>
                <a:gd name="connsiteX71" fmla="*/ 171525 w 450163"/>
                <a:gd name="connsiteY71" fmla="*/ 341609 h 483504"/>
                <a:gd name="connsiteX72" fmla="*/ 305892 w 450163"/>
                <a:gd name="connsiteY72" fmla="*/ 476029 h 483504"/>
                <a:gd name="connsiteX73" fmla="*/ 440307 w 450163"/>
                <a:gd name="connsiteY73" fmla="*/ 341609 h 483504"/>
                <a:gd name="connsiteX74" fmla="*/ 305892 w 450163"/>
                <a:gd name="connsiteY74" fmla="*/ 207237 h 483504"/>
                <a:gd name="connsiteX75" fmla="*/ 412500 w 450163"/>
                <a:gd name="connsiteY75" fmla="*/ 195714 h 483504"/>
                <a:gd name="connsiteX76" fmla="*/ 417452 w 450163"/>
                <a:gd name="connsiteY76" fmla="*/ 198000 h 483504"/>
                <a:gd name="connsiteX77" fmla="*/ 421261 w 450163"/>
                <a:gd name="connsiteY77" fmla="*/ 209571 h 483504"/>
                <a:gd name="connsiteX78" fmla="*/ 418642 w 450163"/>
                <a:gd name="connsiteY78" fmla="*/ 214380 h 483504"/>
                <a:gd name="connsiteX79" fmla="*/ 417595 w 450163"/>
                <a:gd name="connsiteY79" fmla="*/ 214570 h 483504"/>
                <a:gd name="connsiteX80" fmla="*/ 413881 w 450163"/>
                <a:gd name="connsiteY80" fmla="*/ 211761 h 483504"/>
                <a:gd name="connsiteX81" fmla="*/ 410215 w 450163"/>
                <a:gd name="connsiteY81" fmla="*/ 200619 h 483504"/>
                <a:gd name="connsiteX82" fmla="*/ 412500 w 450163"/>
                <a:gd name="connsiteY82" fmla="*/ 195714 h 483504"/>
                <a:gd name="connsiteX83" fmla="*/ 335483 w 450163"/>
                <a:gd name="connsiteY83" fmla="*/ 168878 h 483504"/>
                <a:gd name="connsiteX84" fmla="*/ 340818 w 450163"/>
                <a:gd name="connsiteY84" fmla="*/ 170020 h 483504"/>
                <a:gd name="connsiteX85" fmla="*/ 339722 w 450163"/>
                <a:gd name="connsiteY85" fmla="*/ 175351 h 483504"/>
                <a:gd name="connsiteX86" fmla="*/ 330053 w 450163"/>
                <a:gd name="connsiteY86" fmla="*/ 181967 h 483504"/>
                <a:gd name="connsiteX87" fmla="*/ 327815 w 450163"/>
                <a:gd name="connsiteY87" fmla="*/ 182729 h 483504"/>
                <a:gd name="connsiteX88" fmla="*/ 324623 w 450163"/>
                <a:gd name="connsiteY88" fmla="*/ 181158 h 483504"/>
                <a:gd name="connsiteX89" fmla="*/ 325481 w 450163"/>
                <a:gd name="connsiteY89" fmla="*/ 175732 h 483504"/>
                <a:gd name="connsiteX90" fmla="*/ 335483 w 450163"/>
                <a:gd name="connsiteY90" fmla="*/ 168878 h 483504"/>
                <a:gd name="connsiteX91" fmla="*/ 401025 w 450163"/>
                <a:gd name="connsiteY91" fmla="*/ 168240 h 483504"/>
                <a:gd name="connsiteX92" fmla="*/ 406025 w 450163"/>
                <a:gd name="connsiteY92" fmla="*/ 170526 h 483504"/>
                <a:gd name="connsiteX93" fmla="*/ 410215 w 450163"/>
                <a:gd name="connsiteY93" fmla="*/ 180335 h 483504"/>
                <a:gd name="connsiteX94" fmla="*/ 410596 w 450163"/>
                <a:gd name="connsiteY94" fmla="*/ 181239 h 483504"/>
                <a:gd name="connsiteX95" fmla="*/ 408691 w 450163"/>
                <a:gd name="connsiteY95" fmla="*/ 186334 h 483504"/>
                <a:gd name="connsiteX96" fmla="*/ 407120 w 450163"/>
                <a:gd name="connsiteY96" fmla="*/ 186715 h 483504"/>
                <a:gd name="connsiteX97" fmla="*/ 403596 w 450163"/>
                <a:gd name="connsiteY97" fmla="*/ 184429 h 483504"/>
                <a:gd name="connsiteX98" fmla="*/ 403168 w 450163"/>
                <a:gd name="connsiteY98" fmla="*/ 183572 h 483504"/>
                <a:gd name="connsiteX99" fmla="*/ 398787 w 450163"/>
                <a:gd name="connsiteY99" fmla="*/ 173240 h 483504"/>
                <a:gd name="connsiteX100" fmla="*/ 401025 w 450163"/>
                <a:gd name="connsiteY100" fmla="*/ 168240 h 483504"/>
                <a:gd name="connsiteX101" fmla="*/ 360966 w 450163"/>
                <a:gd name="connsiteY101" fmla="*/ 153837 h 483504"/>
                <a:gd name="connsiteX102" fmla="*/ 366301 w 450163"/>
                <a:gd name="connsiteY102" fmla="*/ 154789 h 483504"/>
                <a:gd name="connsiteX103" fmla="*/ 365348 w 450163"/>
                <a:gd name="connsiteY103" fmla="*/ 160120 h 483504"/>
                <a:gd name="connsiteX104" fmla="*/ 354822 w 450163"/>
                <a:gd name="connsiteY104" fmla="*/ 166450 h 483504"/>
                <a:gd name="connsiteX105" fmla="*/ 352964 w 450163"/>
                <a:gd name="connsiteY105" fmla="*/ 166926 h 483504"/>
                <a:gd name="connsiteX106" fmla="*/ 349582 w 450163"/>
                <a:gd name="connsiteY106" fmla="*/ 165022 h 483504"/>
                <a:gd name="connsiteX107" fmla="*/ 351059 w 450163"/>
                <a:gd name="connsiteY107" fmla="*/ 159787 h 483504"/>
                <a:gd name="connsiteX108" fmla="*/ 360966 w 450163"/>
                <a:gd name="connsiteY108" fmla="*/ 153837 h 483504"/>
                <a:gd name="connsiteX109" fmla="*/ 409643 w 450163"/>
                <a:gd name="connsiteY109" fmla="*/ 141337 h 483504"/>
                <a:gd name="connsiteX110" fmla="*/ 410500 w 450163"/>
                <a:gd name="connsiteY110" fmla="*/ 146765 h 483504"/>
                <a:gd name="connsiteX111" fmla="*/ 404739 w 450163"/>
                <a:gd name="connsiteY111" fmla="*/ 156051 h 483504"/>
                <a:gd name="connsiteX112" fmla="*/ 401168 w 450163"/>
                <a:gd name="connsiteY112" fmla="*/ 158479 h 483504"/>
                <a:gd name="connsiteX113" fmla="*/ 399740 w 450163"/>
                <a:gd name="connsiteY113" fmla="*/ 158193 h 483504"/>
                <a:gd name="connsiteX114" fmla="*/ 397597 w 450163"/>
                <a:gd name="connsiteY114" fmla="*/ 153146 h 483504"/>
                <a:gd name="connsiteX115" fmla="*/ 404263 w 450163"/>
                <a:gd name="connsiteY115" fmla="*/ 142194 h 483504"/>
                <a:gd name="connsiteX116" fmla="*/ 409643 w 450163"/>
                <a:gd name="connsiteY116" fmla="*/ 141337 h 483504"/>
                <a:gd name="connsiteX117" fmla="*/ 373588 w 450163"/>
                <a:gd name="connsiteY117" fmla="*/ 127040 h 483504"/>
                <a:gd name="connsiteX118" fmla="*/ 377446 w 450163"/>
                <a:gd name="connsiteY118" fmla="*/ 130943 h 483504"/>
                <a:gd name="connsiteX119" fmla="*/ 377446 w 450163"/>
                <a:gd name="connsiteY119" fmla="*/ 131942 h 483504"/>
                <a:gd name="connsiteX120" fmla="*/ 376779 w 450163"/>
                <a:gd name="connsiteY120" fmla="*/ 143413 h 483504"/>
                <a:gd name="connsiteX121" fmla="*/ 372969 w 450163"/>
                <a:gd name="connsiteY121" fmla="*/ 146697 h 483504"/>
                <a:gd name="connsiteX122" fmla="*/ 372397 w 450163"/>
                <a:gd name="connsiteY122" fmla="*/ 146650 h 483504"/>
                <a:gd name="connsiteX123" fmla="*/ 369158 w 450163"/>
                <a:gd name="connsiteY123" fmla="*/ 142128 h 483504"/>
                <a:gd name="connsiteX124" fmla="*/ 369730 w 450163"/>
                <a:gd name="connsiteY124" fmla="*/ 131942 h 483504"/>
                <a:gd name="connsiteX125" fmla="*/ 369730 w 450163"/>
                <a:gd name="connsiteY125" fmla="*/ 130943 h 483504"/>
                <a:gd name="connsiteX126" fmla="*/ 373588 w 450163"/>
                <a:gd name="connsiteY126" fmla="*/ 127040 h 483504"/>
                <a:gd name="connsiteX127" fmla="*/ 427927 w 450163"/>
                <a:gd name="connsiteY127" fmla="*/ 117863 h 483504"/>
                <a:gd name="connsiteX128" fmla="*/ 428689 w 450163"/>
                <a:gd name="connsiteY128" fmla="*/ 123243 h 483504"/>
                <a:gd name="connsiteX129" fmla="*/ 421404 w 450163"/>
                <a:gd name="connsiteY129" fmla="*/ 132766 h 483504"/>
                <a:gd name="connsiteX130" fmla="*/ 418357 w 450163"/>
                <a:gd name="connsiteY130" fmla="*/ 134290 h 483504"/>
                <a:gd name="connsiteX131" fmla="*/ 415976 w 450163"/>
                <a:gd name="connsiteY131" fmla="*/ 133433 h 483504"/>
                <a:gd name="connsiteX132" fmla="*/ 415309 w 450163"/>
                <a:gd name="connsiteY132" fmla="*/ 128005 h 483504"/>
                <a:gd name="connsiteX133" fmla="*/ 422499 w 450163"/>
                <a:gd name="connsiteY133" fmla="*/ 118672 h 483504"/>
                <a:gd name="connsiteX134" fmla="*/ 427927 w 450163"/>
                <a:gd name="connsiteY134" fmla="*/ 117863 h 483504"/>
                <a:gd name="connsiteX135" fmla="*/ 373064 w 450163"/>
                <a:gd name="connsiteY135" fmla="*/ 97243 h 483504"/>
                <a:gd name="connsiteX136" fmla="*/ 373112 w 450163"/>
                <a:gd name="connsiteY136" fmla="*/ 97243 h 483504"/>
                <a:gd name="connsiteX137" fmla="*/ 376922 w 450163"/>
                <a:gd name="connsiteY137" fmla="*/ 101194 h 483504"/>
                <a:gd name="connsiteX138" fmla="*/ 376922 w 450163"/>
                <a:gd name="connsiteY138" fmla="*/ 104431 h 483504"/>
                <a:gd name="connsiteX139" fmla="*/ 377018 w 450163"/>
                <a:gd name="connsiteY139" fmla="*/ 112951 h 483504"/>
                <a:gd name="connsiteX140" fmla="*/ 373302 w 450163"/>
                <a:gd name="connsiteY140" fmla="*/ 116949 h 483504"/>
                <a:gd name="connsiteX141" fmla="*/ 373159 w 450163"/>
                <a:gd name="connsiteY141" fmla="*/ 116949 h 483504"/>
                <a:gd name="connsiteX142" fmla="*/ 369301 w 450163"/>
                <a:gd name="connsiteY142" fmla="*/ 113141 h 483504"/>
                <a:gd name="connsiteX143" fmla="*/ 369158 w 450163"/>
                <a:gd name="connsiteY143" fmla="*/ 104431 h 483504"/>
                <a:gd name="connsiteX144" fmla="*/ 369158 w 450163"/>
                <a:gd name="connsiteY144" fmla="*/ 101051 h 483504"/>
                <a:gd name="connsiteX145" fmla="*/ 373064 w 450163"/>
                <a:gd name="connsiteY145" fmla="*/ 97243 h 483504"/>
                <a:gd name="connsiteX146" fmla="*/ 442735 w 450163"/>
                <a:gd name="connsiteY146" fmla="*/ 91960 h 483504"/>
                <a:gd name="connsiteX147" fmla="*/ 444735 w 450163"/>
                <a:gd name="connsiteY147" fmla="*/ 97055 h 483504"/>
                <a:gd name="connsiteX148" fmla="*/ 438926 w 450163"/>
                <a:gd name="connsiteY148" fmla="*/ 108006 h 483504"/>
                <a:gd name="connsiteX149" fmla="*/ 435593 w 450163"/>
                <a:gd name="connsiteY149" fmla="*/ 109911 h 483504"/>
                <a:gd name="connsiteX150" fmla="*/ 433641 w 450163"/>
                <a:gd name="connsiteY150" fmla="*/ 109387 h 483504"/>
                <a:gd name="connsiteX151" fmla="*/ 432260 w 450163"/>
                <a:gd name="connsiteY151" fmla="*/ 104102 h 483504"/>
                <a:gd name="connsiteX152" fmla="*/ 437641 w 450163"/>
                <a:gd name="connsiteY152" fmla="*/ 93912 h 483504"/>
                <a:gd name="connsiteX153" fmla="*/ 442735 w 450163"/>
                <a:gd name="connsiteY153" fmla="*/ 91960 h 483504"/>
                <a:gd name="connsiteX154" fmla="*/ 377208 w 450163"/>
                <a:gd name="connsiteY154" fmla="*/ 67876 h 483504"/>
                <a:gd name="connsiteX155" fmla="*/ 380018 w 450163"/>
                <a:gd name="connsiteY155" fmla="*/ 72540 h 483504"/>
                <a:gd name="connsiteX156" fmla="*/ 377970 w 450163"/>
                <a:gd name="connsiteY156" fmla="*/ 83821 h 483504"/>
                <a:gd name="connsiteX157" fmla="*/ 374160 w 450163"/>
                <a:gd name="connsiteY157" fmla="*/ 87200 h 483504"/>
                <a:gd name="connsiteX158" fmla="*/ 373683 w 450163"/>
                <a:gd name="connsiteY158" fmla="*/ 87200 h 483504"/>
                <a:gd name="connsiteX159" fmla="*/ 370302 w 450163"/>
                <a:gd name="connsiteY159" fmla="*/ 82869 h 483504"/>
                <a:gd name="connsiteX160" fmla="*/ 372493 w 450163"/>
                <a:gd name="connsiteY160" fmla="*/ 70636 h 483504"/>
                <a:gd name="connsiteX161" fmla="*/ 377208 w 450163"/>
                <a:gd name="connsiteY161" fmla="*/ 67876 h 483504"/>
                <a:gd name="connsiteX162" fmla="*/ 443783 w 450163"/>
                <a:gd name="connsiteY162" fmla="*/ 63105 h 483504"/>
                <a:gd name="connsiteX163" fmla="*/ 448639 w 450163"/>
                <a:gd name="connsiteY163" fmla="*/ 65533 h 483504"/>
                <a:gd name="connsiteX164" fmla="*/ 450163 w 450163"/>
                <a:gd name="connsiteY164" fmla="*/ 75199 h 483504"/>
                <a:gd name="connsiteX165" fmla="*/ 450020 w 450163"/>
                <a:gd name="connsiteY165" fmla="*/ 78865 h 483504"/>
                <a:gd name="connsiteX166" fmla="*/ 446116 w 450163"/>
                <a:gd name="connsiteY166" fmla="*/ 82341 h 483504"/>
                <a:gd name="connsiteX167" fmla="*/ 445783 w 450163"/>
                <a:gd name="connsiteY167" fmla="*/ 82341 h 483504"/>
                <a:gd name="connsiteX168" fmla="*/ 442307 w 450163"/>
                <a:gd name="connsiteY168" fmla="*/ 78151 h 483504"/>
                <a:gd name="connsiteX169" fmla="*/ 442450 w 450163"/>
                <a:gd name="connsiteY169" fmla="*/ 75199 h 483504"/>
                <a:gd name="connsiteX170" fmla="*/ 441307 w 450163"/>
                <a:gd name="connsiteY170" fmla="*/ 67961 h 483504"/>
                <a:gd name="connsiteX171" fmla="*/ 443783 w 450163"/>
                <a:gd name="connsiteY171" fmla="*/ 63105 h 483504"/>
                <a:gd name="connsiteX172" fmla="*/ 389830 w 450163"/>
                <a:gd name="connsiteY172" fmla="*/ 43934 h 483504"/>
                <a:gd name="connsiteX173" fmla="*/ 395117 w 450163"/>
                <a:gd name="connsiteY173" fmla="*/ 45362 h 483504"/>
                <a:gd name="connsiteX174" fmla="*/ 393689 w 450163"/>
                <a:gd name="connsiteY174" fmla="*/ 50645 h 483504"/>
                <a:gd name="connsiteX175" fmla="*/ 386401 w 450163"/>
                <a:gd name="connsiteY175" fmla="*/ 57547 h 483504"/>
                <a:gd name="connsiteX176" fmla="*/ 383210 w 450163"/>
                <a:gd name="connsiteY176" fmla="*/ 59213 h 483504"/>
                <a:gd name="connsiteX177" fmla="*/ 381019 w 450163"/>
                <a:gd name="connsiteY177" fmla="*/ 58499 h 483504"/>
                <a:gd name="connsiteX178" fmla="*/ 379923 w 450163"/>
                <a:gd name="connsiteY178" fmla="*/ 53168 h 483504"/>
                <a:gd name="connsiteX179" fmla="*/ 389830 w 450163"/>
                <a:gd name="connsiteY179" fmla="*/ 43934 h 483504"/>
                <a:gd name="connsiteX180" fmla="*/ 409454 w 450163"/>
                <a:gd name="connsiteY180" fmla="*/ 40317 h 483504"/>
                <a:gd name="connsiteX181" fmla="*/ 421934 w 450163"/>
                <a:gd name="connsiteY181" fmla="*/ 43030 h 483504"/>
                <a:gd name="connsiteX182" fmla="*/ 423267 w 450163"/>
                <a:gd name="connsiteY182" fmla="*/ 43887 h 483504"/>
                <a:gd name="connsiteX183" fmla="*/ 424887 w 450163"/>
                <a:gd name="connsiteY183" fmla="*/ 44125 h 483504"/>
                <a:gd name="connsiteX184" fmla="*/ 436318 w 450163"/>
                <a:gd name="connsiteY184" fmla="*/ 49884 h 483504"/>
                <a:gd name="connsiteX185" fmla="*/ 437366 w 450163"/>
                <a:gd name="connsiteY185" fmla="*/ 55262 h 483504"/>
                <a:gd name="connsiteX186" fmla="*/ 434127 w 450163"/>
                <a:gd name="connsiteY186" fmla="*/ 56928 h 483504"/>
                <a:gd name="connsiteX187" fmla="*/ 431936 w 450163"/>
                <a:gd name="connsiteY187" fmla="*/ 56262 h 483504"/>
                <a:gd name="connsiteX188" fmla="*/ 422172 w 450163"/>
                <a:gd name="connsiteY188" fmla="*/ 51312 h 483504"/>
                <a:gd name="connsiteX189" fmla="*/ 420933 w 450163"/>
                <a:gd name="connsiteY189" fmla="*/ 50550 h 483504"/>
                <a:gd name="connsiteX190" fmla="*/ 420695 w 450163"/>
                <a:gd name="connsiteY190" fmla="*/ 50550 h 483504"/>
                <a:gd name="connsiteX191" fmla="*/ 419505 w 450163"/>
                <a:gd name="connsiteY191" fmla="*/ 50360 h 483504"/>
                <a:gd name="connsiteX192" fmla="*/ 408692 w 450163"/>
                <a:gd name="connsiteY192" fmla="*/ 47980 h 483504"/>
                <a:gd name="connsiteX193" fmla="*/ 405263 w 450163"/>
                <a:gd name="connsiteY193" fmla="*/ 43744 h 483504"/>
                <a:gd name="connsiteX194" fmla="*/ 409454 w 450163"/>
                <a:gd name="connsiteY194" fmla="*/ 40317 h 483504"/>
                <a:gd name="connsiteX195" fmla="*/ 58258 w 450163"/>
                <a:gd name="connsiteY195" fmla="*/ 7704 h 483504"/>
                <a:gd name="connsiteX196" fmla="*/ 37063 w 450163"/>
                <a:gd name="connsiteY196" fmla="*/ 11870 h 483504"/>
                <a:gd name="connsiteX197" fmla="*/ 36587 w 450163"/>
                <a:gd name="connsiteY197" fmla="*/ 12013 h 483504"/>
                <a:gd name="connsiteX198" fmla="*/ 36206 w 450163"/>
                <a:gd name="connsiteY198" fmla="*/ 12203 h 483504"/>
                <a:gd name="connsiteX199" fmla="*/ 8590 w 450163"/>
                <a:gd name="connsiteY199" fmla="*/ 37678 h 483504"/>
                <a:gd name="connsiteX200" fmla="*/ 49681 w 450163"/>
                <a:gd name="connsiteY200" fmla="*/ 118910 h 483504"/>
                <a:gd name="connsiteX201" fmla="*/ 55966 w 450163"/>
                <a:gd name="connsiteY201" fmla="*/ 126243 h 483504"/>
                <a:gd name="connsiteX202" fmla="*/ 68489 w 450163"/>
                <a:gd name="connsiteY202" fmla="*/ 142766 h 483504"/>
                <a:gd name="connsiteX203" fmla="*/ 76821 w 450163"/>
                <a:gd name="connsiteY203" fmla="*/ 140575 h 483504"/>
                <a:gd name="connsiteX204" fmla="*/ 81725 w 450163"/>
                <a:gd name="connsiteY204" fmla="*/ 143099 h 483504"/>
                <a:gd name="connsiteX205" fmla="*/ 79202 w 450163"/>
                <a:gd name="connsiteY205" fmla="*/ 147956 h 483504"/>
                <a:gd name="connsiteX206" fmla="*/ 71822 w 450163"/>
                <a:gd name="connsiteY206" fmla="*/ 150003 h 483504"/>
                <a:gd name="connsiteX207" fmla="*/ 72536 w 450163"/>
                <a:gd name="connsiteY207" fmla="*/ 152908 h 483504"/>
                <a:gd name="connsiteX208" fmla="*/ 72917 w 450163"/>
                <a:gd name="connsiteY208" fmla="*/ 158241 h 483504"/>
                <a:gd name="connsiteX209" fmla="*/ 79821 w 450163"/>
                <a:gd name="connsiteY209" fmla="*/ 157431 h 483504"/>
                <a:gd name="connsiteX210" fmla="*/ 84344 w 450163"/>
                <a:gd name="connsiteY210" fmla="*/ 160526 h 483504"/>
                <a:gd name="connsiteX211" fmla="*/ 81249 w 450163"/>
                <a:gd name="connsiteY211" fmla="*/ 165050 h 483504"/>
                <a:gd name="connsiteX212" fmla="*/ 71822 w 450163"/>
                <a:gd name="connsiteY212" fmla="*/ 166050 h 483504"/>
                <a:gd name="connsiteX213" fmla="*/ 64965 w 450163"/>
                <a:gd name="connsiteY213" fmla="*/ 185620 h 483504"/>
                <a:gd name="connsiteX214" fmla="*/ 147004 w 450163"/>
                <a:gd name="connsiteY214" fmla="*/ 445602 h 483504"/>
                <a:gd name="connsiteX215" fmla="*/ 183477 w 450163"/>
                <a:gd name="connsiteY215" fmla="*/ 445697 h 483504"/>
                <a:gd name="connsiteX216" fmla="*/ 199427 w 450163"/>
                <a:gd name="connsiteY216" fmla="*/ 435746 h 483504"/>
                <a:gd name="connsiteX217" fmla="*/ 163717 w 450163"/>
                <a:gd name="connsiteY217" fmla="*/ 341514 h 483504"/>
                <a:gd name="connsiteX218" fmla="*/ 205331 w 450163"/>
                <a:gd name="connsiteY218" fmla="*/ 240997 h 483504"/>
                <a:gd name="connsiteX219" fmla="*/ 216521 w 450163"/>
                <a:gd name="connsiteY219" fmla="*/ 230950 h 483504"/>
                <a:gd name="connsiteX220" fmla="*/ 130339 w 450163"/>
                <a:gd name="connsiteY220" fmla="*/ 160764 h 483504"/>
                <a:gd name="connsiteX221" fmla="*/ 112008 w 450163"/>
                <a:gd name="connsiteY221" fmla="*/ 150527 h 483504"/>
                <a:gd name="connsiteX222" fmla="*/ 110103 w 450163"/>
                <a:gd name="connsiteY222" fmla="*/ 153860 h 483504"/>
                <a:gd name="connsiteX223" fmla="*/ 99104 w 450163"/>
                <a:gd name="connsiteY223" fmla="*/ 159431 h 483504"/>
                <a:gd name="connsiteX224" fmla="*/ 97533 w 450163"/>
                <a:gd name="connsiteY224" fmla="*/ 159765 h 483504"/>
                <a:gd name="connsiteX225" fmla="*/ 93962 w 450163"/>
                <a:gd name="connsiteY225" fmla="*/ 157431 h 483504"/>
                <a:gd name="connsiteX226" fmla="*/ 96009 w 450163"/>
                <a:gd name="connsiteY226" fmla="*/ 152384 h 483504"/>
                <a:gd name="connsiteX227" fmla="*/ 106199 w 450163"/>
                <a:gd name="connsiteY227" fmla="*/ 147194 h 483504"/>
                <a:gd name="connsiteX228" fmla="*/ 107294 w 450163"/>
                <a:gd name="connsiteY228" fmla="*/ 146765 h 483504"/>
                <a:gd name="connsiteX229" fmla="*/ 102914 w 450163"/>
                <a:gd name="connsiteY229" fmla="*/ 141337 h 483504"/>
                <a:gd name="connsiteX230" fmla="*/ 101009 w 450163"/>
                <a:gd name="connsiteY230" fmla="*/ 137528 h 483504"/>
                <a:gd name="connsiteX231" fmla="*/ 96295 w 450163"/>
                <a:gd name="connsiteY231" fmla="*/ 140480 h 483504"/>
                <a:gd name="connsiteX232" fmla="*/ 94391 w 450163"/>
                <a:gd name="connsiteY232" fmla="*/ 141004 h 483504"/>
                <a:gd name="connsiteX233" fmla="*/ 91058 w 450163"/>
                <a:gd name="connsiteY233" fmla="*/ 139052 h 483504"/>
                <a:gd name="connsiteX234" fmla="*/ 92486 w 450163"/>
                <a:gd name="connsiteY234" fmla="*/ 133719 h 483504"/>
                <a:gd name="connsiteX235" fmla="*/ 98962 w 450163"/>
                <a:gd name="connsiteY235" fmla="*/ 129529 h 483504"/>
                <a:gd name="connsiteX236" fmla="*/ 97724 w 450163"/>
                <a:gd name="connsiteY236" fmla="*/ 110339 h 483504"/>
                <a:gd name="connsiteX237" fmla="*/ 97628 w 450163"/>
                <a:gd name="connsiteY237" fmla="*/ 100769 h 483504"/>
                <a:gd name="connsiteX238" fmla="*/ 74631 w 450163"/>
                <a:gd name="connsiteY238" fmla="*/ 12680 h 483504"/>
                <a:gd name="connsiteX239" fmla="*/ 58258 w 450163"/>
                <a:gd name="connsiteY239" fmla="*/ 7704 h 483504"/>
                <a:gd name="connsiteX240" fmla="*/ 59240 w 450163"/>
                <a:gd name="connsiteY240" fmla="*/ 32 h 483504"/>
                <a:gd name="connsiteX241" fmla="*/ 79011 w 450163"/>
                <a:gd name="connsiteY241" fmla="*/ 6347 h 483504"/>
                <a:gd name="connsiteX242" fmla="*/ 105342 w 450163"/>
                <a:gd name="connsiteY242" fmla="*/ 100769 h 483504"/>
                <a:gd name="connsiteX243" fmla="*/ 105437 w 450163"/>
                <a:gd name="connsiteY243" fmla="*/ 110149 h 483504"/>
                <a:gd name="connsiteX244" fmla="*/ 106961 w 450163"/>
                <a:gd name="connsiteY244" fmla="*/ 130290 h 483504"/>
                <a:gd name="connsiteX245" fmla="*/ 107008 w 450163"/>
                <a:gd name="connsiteY245" fmla="*/ 130576 h 483504"/>
                <a:gd name="connsiteX246" fmla="*/ 133720 w 450163"/>
                <a:gd name="connsiteY246" fmla="*/ 153908 h 483504"/>
                <a:gd name="connsiteX247" fmla="*/ 222663 w 450163"/>
                <a:gd name="connsiteY247" fmla="*/ 226284 h 483504"/>
                <a:gd name="connsiteX248" fmla="*/ 301559 w 450163"/>
                <a:gd name="connsiteY248" fmla="*/ 199476 h 483504"/>
                <a:gd name="connsiteX249" fmla="*/ 302464 w 450163"/>
                <a:gd name="connsiteY249" fmla="*/ 195572 h 483504"/>
                <a:gd name="connsiteX250" fmla="*/ 311273 w 450163"/>
                <a:gd name="connsiteY250" fmla="*/ 187096 h 483504"/>
                <a:gd name="connsiteX251" fmla="*/ 316748 w 450163"/>
                <a:gd name="connsiteY251" fmla="*/ 187429 h 483504"/>
                <a:gd name="connsiteX252" fmla="*/ 316463 w 450163"/>
                <a:gd name="connsiteY252" fmla="*/ 192905 h 483504"/>
                <a:gd name="connsiteX253" fmla="*/ 309463 w 450163"/>
                <a:gd name="connsiteY253" fmla="*/ 199476 h 483504"/>
                <a:gd name="connsiteX254" fmla="*/ 406406 w 450163"/>
                <a:gd name="connsiteY254" fmla="*/ 241092 h 483504"/>
                <a:gd name="connsiteX255" fmla="*/ 420737 w 450163"/>
                <a:gd name="connsiteY255" fmla="*/ 257805 h 483504"/>
                <a:gd name="connsiteX256" fmla="*/ 420737 w 450163"/>
                <a:gd name="connsiteY256" fmla="*/ 257615 h 483504"/>
                <a:gd name="connsiteX257" fmla="*/ 424594 w 450163"/>
                <a:gd name="connsiteY257" fmla="*/ 253710 h 483504"/>
                <a:gd name="connsiteX258" fmla="*/ 428451 w 450163"/>
                <a:gd name="connsiteY258" fmla="*/ 257615 h 483504"/>
                <a:gd name="connsiteX259" fmla="*/ 428118 w 450163"/>
                <a:gd name="connsiteY259" fmla="*/ 268615 h 483504"/>
                <a:gd name="connsiteX260" fmla="*/ 448116 w 450163"/>
                <a:gd name="connsiteY260" fmla="*/ 341419 h 483504"/>
                <a:gd name="connsiteX261" fmla="*/ 406501 w 450163"/>
                <a:gd name="connsiteY261" fmla="*/ 441936 h 483504"/>
                <a:gd name="connsiteX262" fmla="*/ 305988 w 450163"/>
                <a:gd name="connsiteY262" fmla="*/ 483504 h 483504"/>
                <a:gd name="connsiteX263" fmla="*/ 205427 w 450163"/>
                <a:gd name="connsiteY263" fmla="*/ 441936 h 483504"/>
                <a:gd name="connsiteX264" fmla="*/ 204951 w 450163"/>
                <a:gd name="connsiteY264" fmla="*/ 441460 h 483504"/>
                <a:gd name="connsiteX265" fmla="*/ 187524 w 450163"/>
                <a:gd name="connsiteY265" fmla="*/ 452125 h 483504"/>
                <a:gd name="connsiteX266" fmla="*/ 165288 w 450163"/>
                <a:gd name="connsiteY266" fmla="*/ 458411 h 483504"/>
                <a:gd name="connsiteX267" fmla="*/ 142957 w 450163"/>
                <a:gd name="connsiteY267" fmla="*/ 452030 h 483504"/>
                <a:gd name="connsiteX268" fmla="*/ 59299 w 450163"/>
                <a:gd name="connsiteY268" fmla="*/ 362751 h 483504"/>
                <a:gd name="connsiteX269" fmla="*/ 38349 w 450163"/>
                <a:gd name="connsiteY269" fmla="*/ 283947 h 483504"/>
                <a:gd name="connsiteX270" fmla="*/ 57871 w 450163"/>
                <a:gd name="connsiteY270" fmla="*/ 182572 h 483504"/>
                <a:gd name="connsiteX271" fmla="*/ 64870 w 450163"/>
                <a:gd name="connsiteY271" fmla="*/ 162098 h 483504"/>
                <a:gd name="connsiteX272" fmla="*/ 64870 w 450163"/>
                <a:gd name="connsiteY272" fmla="*/ 161526 h 483504"/>
                <a:gd name="connsiteX273" fmla="*/ 65108 w 450163"/>
                <a:gd name="connsiteY273" fmla="*/ 160622 h 483504"/>
                <a:gd name="connsiteX274" fmla="*/ 50062 w 450163"/>
                <a:gd name="connsiteY274" fmla="*/ 131100 h 483504"/>
                <a:gd name="connsiteX275" fmla="*/ 43920 w 450163"/>
                <a:gd name="connsiteY275" fmla="*/ 123958 h 483504"/>
                <a:gd name="connsiteX276" fmla="*/ 1115 w 450163"/>
                <a:gd name="connsiteY276" fmla="*/ 35821 h 483504"/>
                <a:gd name="connsiteX277" fmla="*/ 33492 w 450163"/>
                <a:gd name="connsiteY277" fmla="*/ 4966 h 483504"/>
                <a:gd name="connsiteX278" fmla="*/ 33968 w 450163"/>
                <a:gd name="connsiteY278" fmla="*/ 4871 h 483504"/>
                <a:gd name="connsiteX279" fmla="*/ 34397 w 450163"/>
                <a:gd name="connsiteY279" fmla="*/ 4680 h 483504"/>
                <a:gd name="connsiteX280" fmla="*/ 59240 w 450163"/>
                <a:gd name="connsiteY280" fmla="*/ 32 h 48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450163" h="483504">
                  <a:moveTo>
                    <a:pt x="363623" y="315487"/>
                  </a:moveTo>
                  <a:cubicBezTo>
                    <a:pt x="358667" y="315487"/>
                    <a:pt x="354664" y="319439"/>
                    <a:pt x="354664" y="324390"/>
                  </a:cubicBezTo>
                  <a:cubicBezTo>
                    <a:pt x="354664" y="329341"/>
                    <a:pt x="358667" y="333341"/>
                    <a:pt x="363623" y="333341"/>
                  </a:cubicBezTo>
                  <a:cubicBezTo>
                    <a:pt x="368579" y="333341"/>
                    <a:pt x="372535" y="329341"/>
                    <a:pt x="372535" y="324390"/>
                  </a:cubicBezTo>
                  <a:cubicBezTo>
                    <a:pt x="372535" y="319439"/>
                    <a:pt x="368579" y="315487"/>
                    <a:pt x="363623" y="315487"/>
                  </a:cubicBezTo>
                  <a:close/>
                  <a:moveTo>
                    <a:pt x="363623" y="307727"/>
                  </a:moveTo>
                  <a:cubicBezTo>
                    <a:pt x="372868" y="307727"/>
                    <a:pt x="380302" y="315154"/>
                    <a:pt x="380302" y="324390"/>
                  </a:cubicBezTo>
                  <a:cubicBezTo>
                    <a:pt x="380302" y="333579"/>
                    <a:pt x="372773" y="341053"/>
                    <a:pt x="363623" y="341053"/>
                  </a:cubicBezTo>
                  <a:cubicBezTo>
                    <a:pt x="354426" y="341053"/>
                    <a:pt x="346944" y="333579"/>
                    <a:pt x="346944" y="324390"/>
                  </a:cubicBezTo>
                  <a:cubicBezTo>
                    <a:pt x="346944" y="315249"/>
                    <a:pt x="354426" y="307727"/>
                    <a:pt x="363623" y="307727"/>
                  </a:cubicBezTo>
                  <a:close/>
                  <a:moveTo>
                    <a:pt x="319781" y="304394"/>
                  </a:moveTo>
                  <a:cubicBezTo>
                    <a:pt x="321973" y="305346"/>
                    <a:pt x="324356" y="305870"/>
                    <a:pt x="326786" y="305870"/>
                  </a:cubicBezTo>
                  <a:cubicBezTo>
                    <a:pt x="327596" y="305870"/>
                    <a:pt x="328406" y="305822"/>
                    <a:pt x="329264" y="305727"/>
                  </a:cubicBezTo>
                  <a:cubicBezTo>
                    <a:pt x="331313" y="305346"/>
                    <a:pt x="333315" y="306822"/>
                    <a:pt x="333601" y="308964"/>
                  </a:cubicBezTo>
                  <a:cubicBezTo>
                    <a:pt x="333887" y="311107"/>
                    <a:pt x="332457" y="313106"/>
                    <a:pt x="330313" y="313392"/>
                  </a:cubicBezTo>
                  <a:cubicBezTo>
                    <a:pt x="329121" y="313583"/>
                    <a:pt x="327930" y="313630"/>
                    <a:pt x="326738" y="313630"/>
                  </a:cubicBezTo>
                  <a:cubicBezTo>
                    <a:pt x="323212" y="313630"/>
                    <a:pt x="319781" y="312868"/>
                    <a:pt x="316540" y="311440"/>
                  </a:cubicBezTo>
                  <a:cubicBezTo>
                    <a:pt x="314634" y="310536"/>
                    <a:pt x="313729" y="308250"/>
                    <a:pt x="314634" y="306298"/>
                  </a:cubicBezTo>
                  <a:cubicBezTo>
                    <a:pt x="315540" y="304394"/>
                    <a:pt x="317827" y="303489"/>
                    <a:pt x="319781" y="304394"/>
                  </a:cubicBezTo>
                  <a:close/>
                  <a:moveTo>
                    <a:pt x="307677" y="279399"/>
                  </a:moveTo>
                  <a:cubicBezTo>
                    <a:pt x="309773" y="280018"/>
                    <a:pt x="310965" y="282065"/>
                    <a:pt x="310345" y="284160"/>
                  </a:cubicBezTo>
                  <a:cubicBezTo>
                    <a:pt x="309964" y="285731"/>
                    <a:pt x="309726" y="287254"/>
                    <a:pt x="309726" y="288873"/>
                  </a:cubicBezTo>
                  <a:cubicBezTo>
                    <a:pt x="309726" y="290540"/>
                    <a:pt x="309964" y="292158"/>
                    <a:pt x="310441" y="293729"/>
                  </a:cubicBezTo>
                  <a:cubicBezTo>
                    <a:pt x="311012" y="295824"/>
                    <a:pt x="309821" y="297967"/>
                    <a:pt x="307820" y="298586"/>
                  </a:cubicBezTo>
                  <a:cubicBezTo>
                    <a:pt x="307391" y="298681"/>
                    <a:pt x="307009" y="298728"/>
                    <a:pt x="306676" y="298728"/>
                  </a:cubicBezTo>
                  <a:cubicBezTo>
                    <a:pt x="305008" y="298728"/>
                    <a:pt x="303435" y="297681"/>
                    <a:pt x="302959" y="296015"/>
                  </a:cubicBezTo>
                  <a:cubicBezTo>
                    <a:pt x="302339" y="293729"/>
                    <a:pt x="301958" y="291349"/>
                    <a:pt x="301958" y="288921"/>
                  </a:cubicBezTo>
                  <a:cubicBezTo>
                    <a:pt x="301958" y="286588"/>
                    <a:pt x="302244" y="284303"/>
                    <a:pt x="302911" y="282065"/>
                  </a:cubicBezTo>
                  <a:cubicBezTo>
                    <a:pt x="303435" y="280018"/>
                    <a:pt x="305580" y="278828"/>
                    <a:pt x="307677" y="279399"/>
                  </a:cubicBezTo>
                  <a:close/>
                  <a:moveTo>
                    <a:pt x="342131" y="274162"/>
                  </a:moveTo>
                  <a:cubicBezTo>
                    <a:pt x="343894" y="272972"/>
                    <a:pt x="346277" y="273448"/>
                    <a:pt x="347468" y="275257"/>
                  </a:cubicBezTo>
                  <a:cubicBezTo>
                    <a:pt x="350042" y="279208"/>
                    <a:pt x="351471" y="283827"/>
                    <a:pt x="351519" y="288588"/>
                  </a:cubicBezTo>
                  <a:lnTo>
                    <a:pt x="351519" y="288730"/>
                  </a:lnTo>
                  <a:lnTo>
                    <a:pt x="351519" y="288873"/>
                  </a:lnTo>
                  <a:cubicBezTo>
                    <a:pt x="351519" y="293634"/>
                    <a:pt x="350137" y="298205"/>
                    <a:pt x="347707" y="302251"/>
                  </a:cubicBezTo>
                  <a:cubicBezTo>
                    <a:pt x="346944" y="303394"/>
                    <a:pt x="345705" y="304061"/>
                    <a:pt x="344418" y="304061"/>
                  </a:cubicBezTo>
                  <a:cubicBezTo>
                    <a:pt x="343704" y="304061"/>
                    <a:pt x="342989" y="303870"/>
                    <a:pt x="342369" y="303442"/>
                  </a:cubicBezTo>
                  <a:cubicBezTo>
                    <a:pt x="340511" y="302251"/>
                    <a:pt x="340034" y="299871"/>
                    <a:pt x="341178" y="298109"/>
                  </a:cubicBezTo>
                  <a:cubicBezTo>
                    <a:pt x="342893" y="295348"/>
                    <a:pt x="343847" y="292206"/>
                    <a:pt x="343847" y="288921"/>
                  </a:cubicBezTo>
                  <a:lnTo>
                    <a:pt x="343847" y="288683"/>
                  </a:lnTo>
                  <a:cubicBezTo>
                    <a:pt x="343799" y="285398"/>
                    <a:pt x="342846" y="282255"/>
                    <a:pt x="341035" y="279542"/>
                  </a:cubicBezTo>
                  <a:cubicBezTo>
                    <a:pt x="339844" y="277733"/>
                    <a:pt x="340320" y="275352"/>
                    <a:pt x="342131" y="274162"/>
                  </a:cubicBezTo>
                  <a:close/>
                  <a:moveTo>
                    <a:pt x="376442" y="265783"/>
                  </a:moveTo>
                  <a:cubicBezTo>
                    <a:pt x="370819" y="265783"/>
                    <a:pt x="366292" y="270306"/>
                    <a:pt x="366292" y="275876"/>
                  </a:cubicBezTo>
                  <a:cubicBezTo>
                    <a:pt x="366292" y="281494"/>
                    <a:pt x="370819" y="286017"/>
                    <a:pt x="376442" y="286017"/>
                  </a:cubicBezTo>
                  <a:cubicBezTo>
                    <a:pt x="382018" y="286017"/>
                    <a:pt x="386545" y="281446"/>
                    <a:pt x="386545" y="275876"/>
                  </a:cubicBezTo>
                  <a:cubicBezTo>
                    <a:pt x="386545" y="270306"/>
                    <a:pt x="382018" y="265783"/>
                    <a:pt x="376442" y="265783"/>
                  </a:cubicBezTo>
                  <a:close/>
                  <a:moveTo>
                    <a:pt x="326738" y="264116"/>
                  </a:moveTo>
                  <a:cubicBezTo>
                    <a:pt x="327787" y="264116"/>
                    <a:pt x="328931" y="264211"/>
                    <a:pt x="330027" y="264354"/>
                  </a:cubicBezTo>
                  <a:cubicBezTo>
                    <a:pt x="332171" y="264640"/>
                    <a:pt x="333648" y="266544"/>
                    <a:pt x="333363" y="268687"/>
                  </a:cubicBezTo>
                  <a:cubicBezTo>
                    <a:pt x="333077" y="270829"/>
                    <a:pt x="331170" y="272305"/>
                    <a:pt x="329026" y="272019"/>
                  </a:cubicBezTo>
                  <a:cubicBezTo>
                    <a:pt x="328311" y="271924"/>
                    <a:pt x="327501" y="271829"/>
                    <a:pt x="326738" y="271829"/>
                  </a:cubicBezTo>
                  <a:cubicBezTo>
                    <a:pt x="324260" y="271829"/>
                    <a:pt x="321782" y="272400"/>
                    <a:pt x="319543" y="273448"/>
                  </a:cubicBezTo>
                  <a:cubicBezTo>
                    <a:pt x="319066" y="273686"/>
                    <a:pt x="318447" y="273829"/>
                    <a:pt x="317922" y="273829"/>
                  </a:cubicBezTo>
                  <a:cubicBezTo>
                    <a:pt x="316445" y="273781"/>
                    <a:pt x="315063" y="272972"/>
                    <a:pt x="314396" y="271543"/>
                  </a:cubicBezTo>
                  <a:cubicBezTo>
                    <a:pt x="313443" y="269639"/>
                    <a:pt x="314301" y="267306"/>
                    <a:pt x="316254" y="266402"/>
                  </a:cubicBezTo>
                  <a:cubicBezTo>
                    <a:pt x="319543" y="264878"/>
                    <a:pt x="323117" y="264116"/>
                    <a:pt x="326738" y="264116"/>
                  </a:cubicBezTo>
                  <a:close/>
                  <a:moveTo>
                    <a:pt x="376442" y="258022"/>
                  </a:moveTo>
                  <a:cubicBezTo>
                    <a:pt x="386307" y="258022"/>
                    <a:pt x="394313" y="266068"/>
                    <a:pt x="394313" y="275876"/>
                  </a:cubicBezTo>
                  <a:cubicBezTo>
                    <a:pt x="394313" y="285779"/>
                    <a:pt x="386259" y="293729"/>
                    <a:pt x="376442" y="293729"/>
                  </a:cubicBezTo>
                  <a:cubicBezTo>
                    <a:pt x="366530" y="293729"/>
                    <a:pt x="358572" y="285731"/>
                    <a:pt x="358572" y="275876"/>
                  </a:cubicBezTo>
                  <a:cubicBezTo>
                    <a:pt x="358572" y="266021"/>
                    <a:pt x="366578" y="258022"/>
                    <a:pt x="376442" y="258022"/>
                  </a:cubicBezTo>
                  <a:close/>
                  <a:moveTo>
                    <a:pt x="421071" y="224284"/>
                  </a:moveTo>
                  <a:cubicBezTo>
                    <a:pt x="423166" y="223903"/>
                    <a:pt x="425166" y="225284"/>
                    <a:pt x="425594" y="227379"/>
                  </a:cubicBezTo>
                  <a:cubicBezTo>
                    <a:pt x="426404" y="231331"/>
                    <a:pt x="426975" y="235378"/>
                    <a:pt x="427451" y="239378"/>
                  </a:cubicBezTo>
                  <a:cubicBezTo>
                    <a:pt x="427689" y="241521"/>
                    <a:pt x="426213" y="243425"/>
                    <a:pt x="424071" y="243663"/>
                  </a:cubicBezTo>
                  <a:lnTo>
                    <a:pt x="423594" y="243663"/>
                  </a:lnTo>
                  <a:cubicBezTo>
                    <a:pt x="421690" y="243663"/>
                    <a:pt x="420023" y="242187"/>
                    <a:pt x="419785" y="240235"/>
                  </a:cubicBezTo>
                  <a:cubicBezTo>
                    <a:pt x="419309" y="236473"/>
                    <a:pt x="418690" y="232617"/>
                    <a:pt x="417976" y="228807"/>
                  </a:cubicBezTo>
                  <a:cubicBezTo>
                    <a:pt x="417643" y="226712"/>
                    <a:pt x="418976" y="224665"/>
                    <a:pt x="421071" y="224284"/>
                  </a:cubicBezTo>
                  <a:close/>
                  <a:moveTo>
                    <a:pt x="305892" y="207237"/>
                  </a:moveTo>
                  <a:cubicBezTo>
                    <a:pt x="231805" y="207237"/>
                    <a:pt x="171525" y="267519"/>
                    <a:pt x="171525" y="341609"/>
                  </a:cubicBezTo>
                  <a:cubicBezTo>
                    <a:pt x="171525" y="415747"/>
                    <a:pt x="231805" y="476029"/>
                    <a:pt x="305892" y="476029"/>
                  </a:cubicBezTo>
                  <a:cubicBezTo>
                    <a:pt x="380027" y="476029"/>
                    <a:pt x="440307" y="415747"/>
                    <a:pt x="440307" y="341609"/>
                  </a:cubicBezTo>
                  <a:cubicBezTo>
                    <a:pt x="440307" y="267519"/>
                    <a:pt x="380027" y="207237"/>
                    <a:pt x="305892" y="207237"/>
                  </a:cubicBezTo>
                  <a:close/>
                  <a:moveTo>
                    <a:pt x="412500" y="195714"/>
                  </a:moveTo>
                  <a:cubicBezTo>
                    <a:pt x="414500" y="194953"/>
                    <a:pt x="416738" y="196000"/>
                    <a:pt x="417452" y="198000"/>
                  </a:cubicBezTo>
                  <a:cubicBezTo>
                    <a:pt x="418881" y="201857"/>
                    <a:pt x="420119" y="205761"/>
                    <a:pt x="421261" y="209571"/>
                  </a:cubicBezTo>
                  <a:cubicBezTo>
                    <a:pt x="421880" y="211618"/>
                    <a:pt x="420690" y="213761"/>
                    <a:pt x="418642" y="214380"/>
                  </a:cubicBezTo>
                  <a:cubicBezTo>
                    <a:pt x="418309" y="214475"/>
                    <a:pt x="417928" y="214570"/>
                    <a:pt x="417595" y="214570"/>
                  </a:cubicBezTo>
                  <a:cubicBezTo>
                    <a:pt x="415928" y="214570"/>
                    <a:pt x="414357" y="213427"/>
                    <a:pt x="413881" y="211761"/>
                  </a:cubicBezTo>
                  <a:cubicBezTo>
                    <a:pt x="412738" y="208142"/>
                    <a:pt x="411548" y="204380"/>
                    <a:pt x="410215" y="200619"/>
                  </a:cubicBezTo>
                  <a:cubicBezTo>
                    <a:pt x="409501" y="198619"/>
                    <a:pt x="410500" y="196429"/>
                    <a:pt x="412500" y="195714"/>
                  </a:cubicBezTo>
                  <a:close/>
                  <a:moveTo>
                    <a:pt x="335483" y="168878"/>
                  </a:moveTo>
                  <a:cubicBezTo>
                    <a:pt x="337246" y="167688"/>
                    <a:pt x="339722" y="168211"/>
                    <a:pt x="340818" y="170020"/>
                  </a:cubicBezTo>
                  <a:cubicBezTo>
                    <a:pt x="342009" y="171781"/>
                    <a:pt x="341485" y="174256"/>
                    <a:pt x="339722" y="175351"/>
                  </a:cubicBezTo>
                  <a:cubicBezTo>
                    <a:pt x="336388" y="177493"/>
                    <a:pt x="333149" y="179730"/>
                    <a:pt x="330053" y="181967"/>
                  </a:cubicBezTo>
                  <a:cubicBezTo>
                    <a:pt x="329387" y="182491"/>
                    <a:pt x="328577" y="182729"/>
                    <a:pt x="327815" y="182729"/>
                  </a:cubicBezTo>
                  <a:cubicBezTo>
                    <a:pt x="326624" y="182729"/>
                    <a:pt x="325433" y="182158"/>
                    <a:pt x="324623" y="181158"/>
                  </a:cubicBezTo>
                  <a:cubicBezTo>
                    <a:pt x="323385" y="179397"/>
                    <a:pt x="323766" y="176969"/>
                    <a:pt x="325481" y="175732"/>
                  </a:cubicBezTo>
                  <a:cubicBezTo>
                    <a:pt x="328672" y="173400"/>
                    <a:pt x="332006" y="171067"/>
                    <a:pt x="335483" y="168878"/>
                  </a:cubicBezTo>
                  <a:close/>
                  <a:moveTo>
                    <a:pt x="401025" y="168240"/>
                  </a:moveTo>
                  <a:cubicBezTo>
                    <a:pt x="403073" y="167478"/>
                    <a:pt x="405263" y="168478"/>
                    <a:pt x="406025" y="170526"/>
                  </a:cubicBezTo>
                  <a:cubicBezTo>
                    <a:pt x="406977" y="173097"/>
                    <a:pt x="408215" y="176097"/>
                    <a:pt x="410215" y="180335"/>
                  </a:cubicBezTo>
                  <a:lnTo>
                    <a:pt x="410596" y="181239"/>
                  </a:lnTo>
                  <a:cubicBezTo>
                    <a:pt x="411500" y="183191"/>
                    <a:pt x="410691" y="185477"/>
                    <a:pt x="408691" y="186334"/>
                  </a:cubicBezTo>
                  <a:cubicBezTo>
                    <a:pt x="408167" y="186572"/>
                    <a:pt x="407644" y="186715"/>
                    <a:pt x="407120" y="186715"/>
                  </a:cubicBezTo>
                  <a:cubicBezTo>
                    <a:pt x="405691" y="186715"/>
                    <a:pt x="404263" y="185858"/>
                    <a:pt x="403596" y="184429"/>
                  </a:cubicBezTo>
                  <a:lnTo>
                    <a:pt x="403168" y="183572"/>
                  </a:lnTo>
                  <a:cubicBezTo>
                    <a:pt x="401168" y="179144"/>
                    <a:pt x="399787" y="175954"/>
                    <a:pt x="398787" y="173240"/>
                  </a:cubicBezTo>
                  <a:cubicBezTo>
                    <a:pt x="397978" y="171240"/>
                    <a:pt x="399025" y="169050"/>
                    <a:pt x="401025" y="168240"/>
                  </a:cubicBezTo>
                  <a:close/>
                  <a:moveTo>
                    <a:pt x="360966" y="153837"/>
                  </a:moveTo>
                  <a:cubicBezTo>
                    <a:pt x="362681" y="152599"/>
                    <a:pt x="365110" y="153075"/>
                    <a:pt x="366301" y="154789"/>
                  </a:cubicBezTo>
                  <a:cubicBezTo>
                    <a:pt x="367587" y="156502"/>
                    <a:pt x="367158" y="158930"/>
                    <a:pt x="365348" y="160120"/>
                  </a:cubicBezTo>
                  <a:cubicBezTo>
                    <a:pt x="362824" y="161881"/>
                    <a:pt x="359585" y="163833"/>
                    <a:pt x="354822" y="166450"/>
                  </a:cubicBezTo>
                  <a:cubicBezTo>
                    <a:pt x="354250" y="166736"/>
                    <a:pt x="353631" y="166926"/>
                    <a:pt x="352964" y="166926"/>
                  </a:cubicBezTo>
                  <a:cubicBezTo>
                    <a:pt x="351630" y="166926"/>
                    <a:pt x="350297" y="166212"/>
                    <a:pt x="349582" y="165022"/>
                  </a:cubicBezTo>
                  <a:cubicBezTo>
                    <a:pt x="348534" y="163166"/>
                    <a:pt x="349249" y="160786"/>
                    <a:pt x="351059" y="159787"/>
                  </a:cubicBezTo>
                  <a:cubicBezTo>
                    <a:pt x="355584" y="157264"/>
                    <a:pt x="358632" y="155408"/>
                    <a:pt x="360966" y="153837"/>
                  </a:cubicBezTo>
                  <a:close/>
                  <a:moveTo>
                    <a:pt x="409643" y="141337"/>
                  </a:moveTo>
                  <a:cubicBezTo>
                    <a:pt x="411405" y="142575"/>
                    <a:pt x="411738" y="145051"/>
                    <a:pt x="410500" y="146765"/>
                  </a:cubicBezTo>
                  <a:cubicBezTo>
                    <a:pt x="407358" y="151051"/>
                    <a:pt x="405691" y="153717"/>
                    <a:pt x="404739" y="156051"/>
                  </a:cubicBezTo>
                  <a:cubicBezTo>
                    <a:pt x="404120" y="157622"/>
                    <a:pt x="402692" y="158479"/>
                    <a:pt x="401168" y="158479"/>
                  </a:cubicBezTo>
                  <a:cubicBezTo>
                    <a:pt x="400692" y="158479"/>
                    <a:pt x="400216" y="158384"/>
                    <a:pt x="399740" y="158193"/>
                  </a:cubicBezTo>
                  <a:cubicBezTo>
                    <a:pt x="397740" y="157336"/>
                    <a:pt x="396788" y="155098"/>
                    <a:pt x="397597" y="153146"/>
                  </a:cubicBezTo>
                  <a:cubicBezTo>
                    <a:pt x="398930" y="149670"/>
                    <a:pt x="401263" y="146242"/>
                    <a:pt x="404263" y="142194"/>
                  </a:cubicBezTo>
                  <a:cubicBezTo>
                    <a:pt x="405501" y="140433"/>
                    <a:pt x="407929" y="140099"/>
                    <a:pt x="409643" y="141337"/>
                  </a:cubicBezTo>
                  <a:close/>
                  <a:moveTo>
                    <a:pt x="373588" y="127040"/>
                  </a:moveTo>
                  <a:cubicBezTo>
                    <a:pt x="375732" y="127040"/>
                    <a:pt x="377446" y="128801"/>
                    <a:pt x="377446" y="130943"/>
                  </a:cubicBezTo>
                  <a:lnTo>
                    <a:pt x="377446" y="131942"/>
                  </a:lnTo>
                  <a:cubicBezTo>
                    <a:pt x="377446" y="135845"/>
                    <a:pt x="377303" y="139986"/>
                    <a:pt x="376779" y="143413"/>
                  </a:cubicBezTo>
                  <a:cubicBezTo>
                    <a:pt x="376494" y="145317"/>
                    <a:pt x="374827" y="146697"/>
                    <a:pt x="372969" y="146697"/>
                  </a:cubicBezTo>
                  <a:cubicBezTo>
                    <a:pt x="372826" y="146697"/>
                    <a:pt x="372540" y="146697"/>
                    <a:pt x="372397" y="146650"/>
                  </a:cubicBezTo>
                  <a:cubicBezTo>
                    <a:pt x="370254" y="146269"/>
                    <a:pt x="368825" y="144317"/>
                    <a:pt x="369158" y="142128"/>
                  </a:cubicBezTo>
                  <a:cubicBezTo>
                    <a:pt x="369635" y="139177"/>
                    <a:pt x="369730" y="135512"/>
                    <a:pt x="369730" y="131942"/>
                  </a:cubicBezTo>
                  <a:lnTo>
                    <a:pt x="369730" y="130943"/>
                  </a:lnTo>
                  <a:cubicBezTo>
                    <a:pt x="369730" y="128801"/>
                    <a:pt x="371445" y="127040"/>
                    <a:pt x="373588" y="127040"/>
                  </a:cubicBezTo>
                  <a:close/>
                  <a:moveTo>
                    <a:pt x="427927" y="117863"/>
                  </a:moveTo>
                  <a:cubicBezTo>
                    <a:pt x="429641" y="119101"/>
                    <a:pt x="430022" y="121529"/>
                    <a:pt x="428689" y="123243"/>
                  </a:cubicBezTo>
                  <a:cubicBezTo>
                    <a:pt x="425975" y="126957"/>
                    <a:pt x="423356" y="130290"/>
                    <a:pt x="421404" y="132766"/>
                  </a:cubicBezTo>
                  <a:cubicBezTo>
                    <a:pt x="420595" y="133766"/>
                    <a:pt x="419500" y="134290"/>
                    <a:pt x="418357" y="134290"/>
                  </a:cubicBezTo>
                  <a:cubicBezTo>
                    <a:pt x="417500" y="134290"/>
                    <a:pt x="416690" y="133957"/>
                    <a:pt x="415976" y="133433"/>
                  </a:cubicBezTo>
                  <a:cubicBezTo>
                    <a:pt x="414262" y="132100"/>
                    <a:pt x="414024" y="129671"/>
                    <a:pt x="415309" y="128005"/>
                  </a:cubicBezTo>
                  <a:cubicBezTo>
                    <a:pt x="417262" y="125576"/>
                    <a:pt x="419833" y="122291"/>
                    <a:pt x="422499" y="118672"/>
                  </a:cubicBezTo>
                  <a:cubicBezTo>
                    <a:pt x="423785" y="116958"/>
                    <a:pt x="426213" y="116577"/>
                    <a:pt x="427927" y="117863"/>
                  </a:cubicBezTo>
                  <a:close/>
                  <a:moveTo>
                    <a:pt x="373064" y="97243"/>
                  </a:moveTo>
                  <a:lnTo>
                    <a:pt x="373112" y="97243"/>
                  </a:lnTo>
                  <a:cubicBezTo>
                    <a:pt x="375255" y="97291"/>
                    <a:pt x="376922" y="99052"/>
                    <a:pt x="376922" y="101194"/>
                  </a:cubicBezTo>
                  <a:lnTo>
                    <a:pt x="376922" y="104431"/>
                  </a:lnTo>
                  <a:cubicBezTo>
                    <a:pt x="376922" y="107049"/>
                    <a:pt x="376970" y="109857"/>
                    <a:pt x="377018" y="112951"/>
                  </a:cubicBezTo>
                  <a:cubicBezTo>
                    <a:pt x="377113" y="115093"/>
                    <a:pt x="375446" y="116901"/>
                    <a:pt x="373302" y="116949"/>
                  </a:cubicBezTo>
                  <a:lnTo>
                    <a:pt x="373159" y="116949"/>
                  </a:lnTo>
                  <a:cubicBezTo>
                    <a:pt x="371064" y="116949"/>
                    <a:pt x="369349" y="115283"/>
                    <a:pt x="369301" y="113141"/>
                  </a:cubicBezTo>
                  <a:cubicBezTo>
                    <a:pt x="369254" y="109904"/>
                    <a:pt x="369158" y="107096"/>
                    <a:pt x="369158" y="104431"/>
                  </a:cubicBezTo>
                  <a:lnTo>
                    <a:pt x="369158" y="101051"/>
                  </a:lnTo>
                  <a:cubicBezTo>
                    <a:pt x="369254" y="98957"/>
                    <a:pt x="370968" y="97243"/>
                    <a:pt x="373064" y="97243"/>
                  </a:cubicBezTo>
                  <a:close/>
                  <a:moveTo>
                    <a:pt x="442735" y="91960"/>
                  </a:moveTo>
                  <a:cubicBezTo>
                    <a:pt x="444735" y="92864"/>
                    <a:pt x="445592" y="95102"/>
                    <a:pt x="444735" y="97055"/>
                  </a:cubicBezTo>
                  <a:cubicBezTo>
                    <a:pt x="443116" y="100578"/>
                    <a:pt x="441212" y="104197"/>
                    <a:pt x="438926" y="108006"/>
                  </a:cubicBezTo>
                  <a:cubicBezTo>
                    <a:pt x="438212" y="109244"/>
                    <a:pt x="436926" y="109911"/>
                    <a:pt x="435593" y="109911"/>
                  </a:cubicBezTo>
                  <a:cubicBezTo>
                    <a:pt x="434974" y="109911"/>
                    <a:pt x="434260" y="109768"/>
                    <a:pt x="433641" y="109387"/>
                  </a:cubicBezTo>
                  <a:cubicBezTo>
                    <a:pt x="431784" y="108340"/>
                    <a:pt x="431213" y="105959"/>
                    <a:pt x="432260" y="104102"/>
                  </a:cubicBezTo>
                  <a:cubicBezTo>
                    <a:pt x="434355" y="100578"/>
                    <a:pt x="436212" y="97198"/>
                    <a:pt x="437641" y="93912"/>
                  </a:cubicBezTo>
                  <a:cubicBezTo>
                    <a:pt x="438545" y="91960"/>
                    <a:pt x="440783" y="91055"/>
                    <a:pt x="442735" y="91960"/>
                  </a:cubicBezTo>
                  <a:close/>
                  <a:moveTo>
                    <a:pt x="377208" y="67876"/>
                  </a:moveTo>
                  <a:cubicBezTo>
                    <a:pt x="379304" y="68399"/>
                    <a:pt x="380542" y="70494"/>
                    <a:pt x="380018" y="72540"/>
                  </a:cubicBezTo>
                  <a:cubicBezTo>
                    <a:pt x="379161" y="75967"/>
                    <a:pt x="378447" y="79775"/>
                    <a:pt x="377970" y="83821"/>
                  </a:cubicBezTo>
                  <a:cubicBezTo>
                    <a:pt x="377732" y="85772"/>
                    <a:pt x="376065" y="87200"/>
                    <a:pt x="374160" y="87200"/>
                  </a:cubicBezTo>
                  <a:lnTo>
                    <a:pt x="373683" y="87200"/>
                  </a:lnTo>
                  <a:cubicBezTo>
                    <a:pt x="371540" y="86962"/>
                    <a:pt x="370063" y="84963"/>
                    <a:pt x="370302" y="82869"/>
                  </a:cubicBezTo>
                  <a:cubicBezTo>
                    <a:pt x="370826" y="78442"/>
                    <a:pt x="371540" y="74349"/>
                    <a:pt x="372493" y="70636"/>
                  </a:cubicBezTo>
                  <a:cubicBezTo>
                    <a:pt x="373017" y="68590"/>
                    <a:pt x="375112" y="67305"/>
                    <a:pt x="377208" y="67876"/>
                  </a:cubicBezTo>
                  <a:close/>
                  <a:moveTo>
                    <a:pt x="443783" y="63105"/>
                  </a:moveTo>
                  <a:cubicBezTo>
                    <a:pt x="445783" y="62343"/>
                    <a:pt x="447973" y="63486"/>
                    <a:pt x="448639" y="65533"/>
                  </a:cubicBezTo>
                  <a:cubicBezTo>
                    <a:pt x="449639" y="68485"/>
                    <a:pt x="450115" y="71771"/>
                    <a:pt x="450163" y="75199"/>
                  </a:cubicBezTo>
                  <a:cubicBezTo>
                    <a:pt x="450163" y="76342"/>
                    <a:pt x="450115" y="77580"/>
                    <a:pt x="450020" y="78865"/>
                  </a:cubicBezTo>
                  <a:cubicBezTo>
                    <a:pt x="449782" y="80865"/>
                    <a:pt x="448116" y="82341"/>
                    <a:pt x="446116" y="82341"/>
                  </a:cubicBezTo>
                  <a:lnTo>
                    <a:pt x="445783" y="82341"/>
                  </a:lnTo>
                  <a:cubicBezTo>
                    <a:pt x="443687" y="82199"/>
                    <a:pt x="442164" y="80294"/>
                    <a:pt x="442307" y="78151"/>
                  </a:cubicBezTo>
                  <a:cubicBezTo>
                    <a:pt x="442402" y="77104"/>
                    <a:pt x="442450" y="76151"/>
                    <a:pt x="442450" y="75199"/>
                  </a:cubicBezTo>
                  <a:cubicBezTo>
                    <a:pt x="442450" y="72628"/>
                    <a:pt x="442021" y="70152"/>
                    <a:pt x="441307" y="67961"/>
                  </a:cubicBezTo>
                  <a:cubicBezTo>
                    <a:pt x="440593" y="65962"/>
                    <a:pt x="441735" y="63724"/>
                    <a:pt x="443783" y="63105"/>
                  </a:cubicBezTo>
                  <a:close/>
                  <a:moveTo>
                    <a:pt x="389830" y="43934"/>
                  </a:moveTo>
                  <a:cubicBezTo>
                    <a:pt x="391736" y="42887"/>
                    <a:pt x="394070" y="43458"/>
                    <a:pt x="395117" y="45362"/>
                  </a:cubicBezTo>
                  <a:cubicBezTo>
                    <a:pt x="396213" y="47266"/>
                    <a:pt x="395546" y="49598"/>
                    <a:pt x="393689" y="50645"/>
                  </a:cubicBezTo>
                  <a:cubicBezTo>
                    <a:pt x="390974" y="52264"/>
                    <a:pt x="388449" y="54596"/>
                    <a:pt x="386401" y="57547"/>
                  </a:cubicBezTo>
                  <a:cubicBezTo>
                    <a:pt x="385686" y="58642"/>
                    <a:pt x="384496" y="59213"/>
                    <a:pt x="383210" y="59213"/>
                  </a:cubicBezTo>
                  <a:cubicBezTo>
                    <a:pt x="382448" y="59213"/>
                    <a:pt x="381685" y="58975"/>
                    <a:pt x="381019" y="58499"/>
                  </a:cubicBezTo>
                  <a:cubicBezTo>
                    <a:pt x="379209" y="57261"/>
                    <a:pt x="378828" y="54882"/>
                    <a:pt x="379923" y="53168"/>
                  </a:cubicBezTo>
                  <a:cubicBezTo>
                    <a:pt x="382733" y="49170"/>
                    <a:pt x="386020" y="46076"/>
                    <a:pt x="389830" y="43934"/>
                  </a:cubicBezTo>
                  <a:close/>
                  <a:moveTo>
                    <a:pt x="409454" y="40317"/>
                  </a:moveTo>
                  <a:cubicBezTo>
                    <a:pt x="413360" y="40745"/>
                    <a:pt x="417504" y="41602"/>
                    <a:pt x="421934" y="43030"/>
                  </a:cubicBezTo>
                  <a:cubicBezTo>
                    <a:pt x="422458" y="43220"/>
                    <a:pt x="422886" y="43506"/>
                    <a:pt x="423267" y="43887"/>
                  </a:cubicBezTo>
                  <a:cubicBezTo>
                    <a:pt x="423839" y="43887"/>
                    <a:pt x="424363" y="43934"/>
                    <a:pt x="424887" y="44125"/>
                  </a:cubicBezTo>
                  <a:cubicBezTo>
                    <a:pt x="429269" y="45743"/>
                    <a:pt x="433127" y="47694"/>
                    <a:pt x="436318" y="49884"/>
                  </a:cubicBezTo>
                  <a:cubicBezTo>
                    <a:pt x="438128" y="51074"/>
                    <a:pt x="438557" y="53454"/>
                    <a:pt x="437366" y="55262"/>
                  </a:cubicBezTo>
                  <a:cubicBezTo>
                    <a:pt x="436556" y="56310"/>
                    <a:pt x="435366" y="56928"/>
                    <a:pt x="434127" y="56928"/>
                  </a:cubicBezTo>
                  <a:cubicBezTo>
                    <a:pt x="433365" y="56928"/>
                    <a:pt x="432603" y="56738"/>
                    <a:pt x="431936" y="56262"/>
                  </a:cubicBezTo>
                  <a:cubicBezTo>
                    <a:pt x="429269" y="54358"/>
                    <a:pt x="425935" y="52740"/>
                    <a:pt x="422172" y="51312"/>
                  </a:cubicBezTo>
                  <a:cubicBezTo>
                    <a:pt x="421696" y="51121"/>
                    <a:pt x="421267" y="50836"/>
                    <a:pt x="420933" y="50550"/>
                  </a:cubicBezTo>
                  <a:lnTo>
                    <a:pt x="420695" y="50550"/>
                  </a:lnTo>
                  <a:cubicBezTo>
                    <a:pt x="420267" y="50550"/>
                    <a:pt x="419886" y="50455"/>
                    <a:pt x="419505" y="50360"/>
                  </a:cubicBezTo>
                  <a:cubicBezTo>
                    <a:pt x="415694" y="49122"/>
                    <a:pt x="412026" y="48266"/>
                    <a:pt x="408692" y="47980"/>
                  </a:cubicBezTo>
                  <a:cubicBezTo>
                    <a:pt x="406549" y="47790"/>
                    <a:pt x="405025" y="45886"/>
                    <a:pt x="405263" y="43744"/>
                  </a:cubicBezTo>
                  <a:cubicBezTo>
                    <a:pt x="405453" y="41697"/>
                    <a:pt x="407311" y="40079"/>
                    <a:pt x="409454" y="40317"/>
                  </a:cubicBezTo>
                  <a:close/>
                  <a:moveTo>
                    <a:pt x="58258" y="7704"/>
                  </a:moveTo>
                  <a:cubicBezTo>
                    <a:pt x="51978" y="7573"/>
                    <a:pt x="44896" y="8966"/>
                    <a:pt x="37063" y="11870"/>
                  </a:cubicBezTo>
                  <a:cubicBezTo>
                    <a:pt x="36920" y="11965"/>
                    <a:pt x="36778" y="11965"/>
                    <a:pt x="36587" y="12013"/>
                  </a:cubicBezTo>
                  <a:cubicBezTo>
                    <a:pt x="36492" y="12061"/>
                    <a:pt x="36301" y="12108"/>
                    <a:pt x="36206" y="12203"/>
                  </a:cubicBezTo>
                  <a:cubicBezTo>
                    <a:pt x="20589" y="18203"/>
                    <a:pt x="11304" y="26774"/>
                    <a:pt x="8590" y="37678"/>
                  </a:cubicBezTo>
                  <a:cubicBezTo>
                    <a:pt x="1972" y="64057"/>
                    <a:pt x="33016" y="99769"/>
                    <a:pt x="49681" y="118910"/>
                  </a:cubicBezTo>
                  <a:cubicBezTo>
                    <a:pt x="52157" y="121720"/>
                    <a:pt x="54204" y="124148"/>
                    <a:pt x="55966" y="126243"/>
                  </a:cubicBezTo>
                  <a:cubicBezTo>
                    <a:pt x="61442" y="132909"/>
                    <a:pt x="65632" y="138004"/>
                    <a:pt x="68489" y="142766"/>
                  </a:cubicBezTo>
                  <a:cubicBezTo>
                    <a:pt x="70393" y="142385"/>
                    <a:pt x="73345" y="141718"/>
                    <a:pt x="76821" y="140575"/>
                  </a:cubicBezTo>
                  <a:cubicBezTo>
                    <a:pt x="78868" y="139909"/>
                    <a:pt x="81059" y="141004"/>
                    <a:pt x="81725" y="143099"/>
                  </a:cubicBezTo>
                  <a:cubicBezTo>
                    <a:pt x="82392" y="145147"/>
                    <a:pt x="81249" y="147289"/>
                    <a:pt x="79202" y="147956"/>
                  </a:cubicBezTo>
                  <a:cubicBezTo>
                    <a:pt x="76345" y="148861"/>
                    <a:pt x="73869" y="149480"/>
                    <a:pt x="71822" y="150003"/>
                  </a:cubicBezTo>
                  <a:cubicBezTo>
                    <a:pt x="72155" y="150908"/>
                    <a:pt x="72345" y="151956"/>
                    <a:pt x="72536" y="152908"/>
                  </a:cubicBezTo>
                  <a:cubicBezTo>
                    <a:pt x="72821" y="154622"/>
                    <a:pt x="72964" y="156384"/>
                    <a:pt x="72917" y="158241"/>
                  </a:cubicBezTo>
                  <a:cubicBezTo>
                    <a:pt x="74678" y="158146"/>
                    <a:pt x="77011" y="157955"/>
                    <a:pt x="79821" y="157431"/>
                  </a:cubicBezTo>
                  <a:cubicBezTo>
                    <a:pt x="81963" y="157003"/>
                    <a:pt x="83963" y="158431"/>
                    <a:pt x="84344" y="160526"/>
                  </a:cubicBezTo>
                  <a:cubicBezTo>
                    <a:pt x="84725" y="162669"/>
                    <a:pt x="83297" y="164669"/>
                    <a:pt x="81249" y="165050"/>
                  </a:cubicBezTo>
                  <a:cubicBezTo>
                    <a:pt x="77250" y="165812"/>
                    <a:pt x="74012" y="166002"/>
                    <a:pt x="71822" y="166050"/>
                  </a:cubicBezTo>
                  <a:cubicBezTo>
                    <a:pt x="70584" y="171335"/>
                    <a:pt x="68250" y="177573"/>
                    <a:pt x="64965" y="185620"/>
                  </a:cubicBezTo>
                  <a:cubicBezTo>
                    <a:pt x="-266" y="344371"/>
                    <a:pt x="121864" y="430079"/>
                    <a:pt x="147004" y="445602"/>
                  </a:cubicBezTo>
                  <a:cubicBezTo>
                    <a:pt x="158193" y="452506"/>
                    <a:pt x="172192" y="452602"/>
                    <a:pt x="183477" y="445697"/>
                  </a:cubicBezTo>
                  <a:lnTo>
                    <a:pt x="199427" y="435746"/>
                  </a:lnTo>
                  <a:cubicBezTo>
                    <a:pt x="176334" y="409748"/>
                    <a:pt x="163717" y="376559"/>
                    <a:pt x="163717" y="341514"/>
                  </a:cubicBezTo>
                  <a:cubicBezTo>
                    <a:pt x="163717" y="303564"/>
                    <a:pt x="178477" y="267853"/>
                    <a:pt x="205331" y="240997"/>
                  </a:cubicBezTo>
                  <a:cubicBezTo>
                    <a:pt x="208902" y="237426"/>
                    <a:pt x="212664" y="234093"/>
                    <a:pt x="216521" y="230950"/>
                  </a:cubicBezTo>
                  <a:cubicBezTo>
                    <a:pt x="196428" y="202523"/>
                    <a:pt x="167431" y="178954"/>
                    <a:pt x="130339" y="160764"/>
                  </a:cubicBezTo>
                  <a:cubicBezTo>
                    <a:pt x="122435" y="156908"/>
                    <a:pt x="116531" y="153670"/>
                    <a:pt x="112008" y="150527"/>
                  </a:cubicBezTo>
                  <a:cubicBezTo>
                    <a:pt x="112008" y="151908"/>
                    <a:pt x="111341" y="153146"/>
                    <a:pt x="110103" y="153860"/>
                  </a:cubicBezTo>
                  <a:cubicBezTo>
                    <a:pt x="106485" y="156003"/>
                    <a:pt x="102771" y="157860"/>
                    <a:pt x="99104" y="159431"/>
                  </a:cubicBezTo>
                  <a:cubicBezTo>
                    <a:pt x="98581" y="159622"/>
                    <a:pt x="98105" y="159765"/>
                    <a:pt x="97533" y="159765"/>
                  </a:cubicBezTo>
                  <a:cubicBezTo>
                    <a:pt x="96057" y="159765"/>
                    <a:pt x="94629" y="158907"/>
                    <a:pt x="93962" y="157431"/>
                  </a:cubicBezTo>
                  <a:cubicBezTo>
                    <a:pt x="93153" y="155479"/>
                    <a:pt x="94057" y="153194"/>
                    <a:pt x="96009" y="152384"/>
                  </a:cubicBezTo>
                  <a:cubicBezTo>
                    <a:pt x="99390" y="150860"/>
                    <a:pt x="102771" y="149146"/>
                    <a:pt x="106199" y="147194"/>
                  </a:cubicBezTo>
                  <a:cubicBezTo>
                    <a:pt x="106532" y="147004"/>
                    <a:pt x="106961" y="146813"/>
                    <a:pt x="107294" y="146765"/>
                  </a:cubicBezTo>
                  <a:cubicBezTo>
                    <a:pt x="105532" y="145051"/>
                    <a:pt x="104104" y="143337"/>
                    <a:pt x="102914" y="141337"/>
                  </a:cubicBezTo>
                  <a:cubicBezTo>
                    <a:pt x="102152" y="140099"/>
                    <a:pt x="101533" y="138861"/>
                    <a:pt x="101009" y="137528"/>
                  </a:cubicBezTo>
                  <a:cubicBezTo>
                    <a:pt x="99438" y="138576"/>
                    <a:pt x="97914" y="139575"/>
                    <a:pt x="96295" y="140480"/>
                  </a:cubicBezTo>
                  <a:cubicBezTo>
                    <a:pt x="95724" y="140814"/>
                    <a:pt x="95057" y="141004"/>
                    <a:pt x="94391" y="141004"/>
                  </a:cubicBezTo>
                  <a:cubicBezTo>
                    <a:pt x="93105" y="141004"/>
                    <a:pt x="91772" y="140290"/>
                    <a:pt x="91058" y="139052"/>
                  </a:cubicBezTo>
                  <a:cubicBezTo>
                    <a:pt x="90010" y="137195"/>
                    <a:pt x="90629" y="134814"/>
                    <a:pt x="92486" y="133719"/>
                  </a:cubicBezTo>
                  <a:cubicBezTo>
                    <a:pt x="94819" y="132433"/>
                    <a:pt x="96962" y="131005"/>
                    <a:pt x="98962" y="129529"/>
                  </a:cubicBezTo>
                  <a:cubicBezTo>
                    <a:pt x="98200" y="124338"/>
                    <a:pt x="97962" y="118148"/>
                    <a:pt x="97724" y="110339"/>
                  </a:cubicBezTo>
                  <a:cubicBezTo>
                    <a:pt x="97676" y="107673"/>
                    <a:pt x="97676" y="104435"/>
                    <a:pt x="97628" y="100769"/>
                  </a:cubicBezTo>
                  <a:cubicBezTo>
                    <a:pt x="97390" y="75342"/>
                    <a:pt x="97009" y="28059"/>
                    <a:pt x="74631" y="12680"/>
                  </a:cubicBezTo>
                  <a:cubicBezTo>
                    <a:pt x="70013" y="9490"/>
                    <a:pt x="64537" y="7835"/>
                    <a:pt x="58258" y="7704"/>
                  </a:cubicBezTo>
                  <a:close/>
                  <a:moveTo>
                    <a:pt x="59240" y="32"/>
                  </a:moveTo>
                  <a:cubicBezTo>
                    <a:pt x="66703" y="312"/>
                    <a:pt x="73322" y="2419"/>
                    <a:pt x="79011" y="6347"/>
                  </a:cubicBezTo>
                  <a:cubicBezTo>
                    <a:pt x="104675" y="24012"/>
                    <a:pt x="105104" y="73913"/>
                    <a:pt x="105342" y="100769"/>
                  </a:cubicBezTo>
                  <a:cubicBezTo>
                    <a:pt x="105342" y="104387"/>
                    <a:pt x="105389" y="107530"/>
                    <a:pt x="105437" y="110149"/>
                  </a:cubicBezTo>
                  <a:cubicBezTo>
                    <a:pt x="105770" y="119101"/>
                    <a:pt x="105913" y="125386"/>
                    <a:pt x="106961" y="130290"/>
                  </a:cubicBezTo>
                  <a:cubicBezTo>
                    <a:pt x="106961" y="130386"/>
                    <a:pt x="107008" y="130433"/>
                    <a:pt x="107008" y="130576"/>
                  </a:cubicBezTo>
                  <a:cubicBezTo>
                    <a:pt x="109199" y="141004"/>
                    <a:pt x="115150" y="144718"/>
                    <a:pt x="133720" y="153908"/>
                  </a:cubicBezTo>
                  <a:cubicBezTo>
                    <a:pt x="171859" y="172668"/>
                    <a:pt x="201760" y="197000"/>
                    <a:pt x="222663" y="226284"/>
                  </a:cubicBezTo>
                  <a:cubicBezTo>
                    <a:pt x="245565" y="209666"/>
                    <a:pt x="272848" y="200333"/>
                    <a:pt x="301559" y="199476"/>
                  </a:cubicBezTo>
                  <a:cubicBezTo>
                    <a:pt x="301131" y="198190"/>
                    <a:pt x="301417" y="196619"/>
                    <a:pt x="302464" y="195572"/>
                  </a:cubicBezTo>
                  <a:cubicBezTo>
                    <a:pt x="305273" y="192667"/>
                    <a:pt x="308225" y="189858"/>
                    <a:pt x="311273" y="187096"/>
                  </a:cubicBezTo>
                  <a:cubicBezTo>
                    <a:pt x="312892" y="185715"/>
                    <a:pt x="315320" y="185810"/>
                    <a:pt x="316748" y="187429"/>
                  </a:cubicBezTo>
                  <a:cubicBezTo>
                    <a:pt x="318177" y="189001"/>
                    <a:pt x="318082" y="191477"/>
                    <a:pt x="316463" y="192905"/>
                  </a:cubicBezTo>
                  <a:cubicBezTo>
                    <a:pt x="314082" y="195048"/>
                    <a:pt x="311701" y="197238"/>
                    <a:pt x="309463" y="199476"/>
                  </a:cubicBezTo>
                  <a:cubicBezTo>
                    <a:pt x="346079" y="200428"/>
                    <a:pt x="380361" y="215094"/>
                    <a:pt x="406406" y="241092"/>
                  </a:cubicBezTo>
                  <a:cubicBezTo>
                    <a:pt x="411643" y="246330"/>
                    <a:pt x="416452" y="251949"/>
                    <a:pt x="420737" y="257805"/>
                  </a:cubicBezTo>
                  <a:lnTo>
                    <a:pt x="420737" y="257615"/>
                  </a:lnTo>
                  <a:cubicBezTo>
                    <a:pt x="420737" y="255425"/>
                    <a:pt x="422452" y="253710"/>
                    <a:pt x="424594" y="253710"/>
                  </a:cubicBezTo>
                  <a:cubicBezTo>
                    <a:pt x="426737" y="253710"/>
                    <a:pt x="428451" y="255425"/>
                    <a:pt x="428451" y="257615"/>
                  </a:cubicBezTo>
                  <a:cubicBezTo>
                    <a:pt x="428451" y="261329"/>
                    <a:pt x="428356" y="265091"/>
                    <a:pt x="428118" y="268615"/>
                  </a:cubicBezTo>
                  <a:cubicBezTo>
                    <a:pt x="441116" y="290375"/>
                    <a:pt x="448116" y="315326"/>
                    <a:pt x="448116" y="341419"/>
                  </a:cubicBezTo>
                  <a:cubicBezTo>
                    <a:pt x="448116" y="379369"/>
                    <a:pt x="433355" y="415080"/>
                    <a:pt x="406501" y="441936"/>
                  </a:cubicBezTo>
                  <a:cubicBezTo>
                    <a:pt x="379647" y="468791"/>
                    <a:pt x="343936" y="483504"/>
                    <a:pt x="305988" y="483504"/>
                  </a:cubicBezTo>
                  <a:cubicBezTo>
                    <a:pt x="267992" y="483504"/>
                    <a:pt x="232281" y="468791"/>
                    <a:pt x="205427" y="441936"/>
                  </a:cubicBezTo>
                  <a:cubicBezTo>
                    <a:pt x="205284" y="441793"/>
                    <a:pt x="205141" y="441602"/>
                    <a:pt x="204951" y="441460"/>
                  </a:cubicBezTo>
                  <a:lnTo>
                    <a:pt x="187524" y="452125"/>
                  </a:lnTo>
                  <a:cubicBezTo>
                    <a:pt x="180620" y="456316"/>
                    <a:pt x="172954" y="458411"/>
                    <a:pt x="165288" y="458411"/>
                  </a:cubicBezTo>
                  <a:cubicBezTo>
                    <a:pt x="157527" y="458411"/>
                    <a:pt x="149861" y="456316"/>
                    <a:pt x="142957" y="452030"/>
                  </a:cubicBezTo>
                  <a:cubicBezTo>
                    <a:pt x="126292" y="441745"/>
                    <a:pt x="84773" y="412319"/>
                    <a:pt x="59299" y="362751"/>
                  </a:cubicBezTo>
                  <a:cubicBezTo>
                    <a:pt x="46586" y="338038"/>
                    <a:pt x="39539" y="311564"/>
                    <a:pt x="38349" y="283947"/>
                  </a:cubicBezTo>
                  <a:cubicBezTo>
                    <a:pt x="36873" y="251710"/>
                    <a:pt x="43444" y="217570"/>
                    <a:pt x="57871" y="182572"/>
                  </a:cubicBezTo>
                  <a:cubicBezTo>
                    <a:pt x="61537" y="173478"/>
                    <a:pt x="63918" y="167240"/>
                    <a:pt x="64870" y="162098"/>
                  </a:cubicBezTo>
                  <a:lnTo>
                    <a:pt x="64870" y="161526"/>
                  </a:lnTo>
                  <a:cubicBezTo>
                    <a:pt x="64917" y="161241"/>
                    <a:pt x="65013" y="160907"/>
                    <a:pt x="65108" y="160622"/>
                  </a:cubicBezTo>
                  <a:cubicBezTo>
                    <a:pt x="66441" y="150860"/>
                    <a:pt x="61775" y="145289"/>
                    <a:pt x="50062" y="131100"/>
                  </a:cubicBezTo>
                  <a:cubicBezTo>
                    <a:pt x="48395" y="129148"/>
                    <a:pt x="46300" y="126719"/>
                    <a:pt x="43920" y="123958"/>
                  </a:cubicBezTo>
                  <a:cubicBezTo>
                    <a:pt x="26350" y="103721"/>
                    <a:pt x="-6456" y="66057"/>
                    <a:pt x="1115" y="35821"/>
                  </a:cubicBezTo>
                  <a:cubicBezTo>
                    <a:pt x="4495" y="22298"/>
                    <a:pt x="15399" y="11965"/>
                    <a:pt x="33492" y="4966"/>
                  </a:cubicBezTo>
                  <a:cubicBezTo>
                    <a:pt x="33683" y="4918"/>
                    <a:pt x="33778" y="4918"/>
                    <a:pt x="33968" y="4871"/>
                  </a:cubicBezTo>
                  <a:cubicBezTo>
                    <a:pt x="34111" y="4823"/>
                    <a:pt x="34206" y="4728"/>
                    <a:pt x="34397" y="4680"/>
                  </a:cubicBezTo>
                  <a:cubicBezTo>
                    <a:pt x="43468" y="1300"/>
                    <a:pt x="51776" y="-248"/>
                    <a:pt x="59240" y="32"/>
                  </a:cubicBezTo>
                  <a:close/>
                </a:path>
              </a:pathLst>
            </a:custGeom>
            <a:no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i="1">
                <a:solidFill>
                  <a:schemeClr val="tx2">
                    <a:lumMod val="7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5" name="îśľiḍe"/>
            <p:cNvSpPr/>
            <p:nvPr/>
          </p:nvSpPr>
          <p:spPr>
            <a:xfrm>
              <a:off x="5804" y="6232"/>
              <a:ext cx="518" cy="382"/>
            </a:xfrm>
            <a:custGeom>
              <a:avLst/>
              <a:gdLst>
                <a:gd name="connsiteX0" fmla="*/ 123572 w 525329"/>
                <a:gd name="connsiteY0" fmla="*/ 377837 h 388363"/>
                <a:gd name="connsiteX1" fmla="*/ 128572 w 525329"/>
                <a:gd name="connsiteY1" fmla="*/ 380980 h 388363"/>
                <a:gd name="connsiteX2" fmla="*/ 125382 w 525329"/>
                <a:gd name="connsiteY2" fmla="*/ 385982 h 388363"/>
                <a:gd name="connsiteX3" fmla="*/ 106954 w 525329"/>
                <a:gd name="connsiteY3" fmla="*/ 388363 h 388363"/>
                <a:gd name="connsiteX4" fmla="*/ 106763 w 525329"/>
                <a:gd name="connsiteY4" fmla="*/ 388363 h 388363"/>
                <a:gd name="connsiteX5" fmla="*/ 102620 w 525329"/>
                <a:gd name="connsiteY5" fmla="*/ 384362 h 388363"/>
                <a:gd name="connsiteX6" fmla="*/ 106573 w 525329"/>
                <a:gd name="connsiteY6" fmla="*/ 380028 h 388363"/>
                <a:gd name="connsiteX7" fmla="*/ 123572 w 525329"/>
                <a:gd name="connsiteY7" fmla="*/ 377837 h 388363"/>
                <a:gd name="connsiteX8" fmla="*/ 72954 w 525329"/>
                <a:gd name="connsiteY8" fmla="*/ 375265 h 388363"/>
                <a:gd name="connsiteX9" fmla="*/ 89573 w 525329"/>
                <a:gd name="connsiteY9" fmla="*/ 379171 h 388363"/>
                <a:gd name="connsiteX10" fmla="*/ 93097 w 525329"/>
                <a:gd name="connsiteY10" fmla="*/ 383933 h 388363"/>
                <a:gd name="connsiteX11" fmla="*/ 88954 w 525329"/>
                <a:gd name="connsiteY11" fmla="*/ 387506 h 388363"/>
                <a:gd name="connsiteX12" fmla="*/ 88383 w 525329"/>
                <a:gd name="connsiteY12" fmla="*/ 387458 h 388363"/>
                <a:gd name="connsiteX13" fmla="*/ 70288 w 525329"/>
                <a:gd name="connsiteY13" fmla="*/ 383171 h 388363"/>
                <a:gd name="connsiteX14" fmla="*/ 67669 w 525329"/>
                <a:gd name="connsiteY14" fmla="*/ 377885 h 388363"/>
                <a:gd name="connsiteX15" fmla="*/ 72954 w 525329"/>
                <a:gd name="connsiteY15" fmla="*/ 375265 h 388363"/>
                <a:gd name="connsiteX16" fmla="*/ 154858 w 525329"/>
                <a:gd name="connsiteY16" fmla="*/ 364548 h 388363"/>
                <a:gd name="connsiteX17" fmla="*/ 160572 w 525329"/>
                <a:gd name="connsiteY17" fmla="*/ 365739 h 388363"/>
                <a:gd name="connsiteX18" fmla="*/ 159382 w 525329"/>
                <a:gd name="connsiteY18" fmla="*/ 371502 h 388363"/>
                <a:gd name="connsiteX19" fmla="*/ 143001 w 525329"/>
                <a:gd name="connsiteY19" fmla="*/ 380266 h 388363"/>
                <a:gd name="connsiteX20" fmla="*/ 141429 w 525329"/>
                <a:gd name="connsiteY20" fmla="*/ 380599 h 388363"/>
                <a:gd name="connsiteX21" fmla="*/ 137620 w 525329"/>
                <a:gd name="connsiteY21" fmla="*/ 378075 h 388363"/>
                <a:gd name="connsiteX22" fmla="*/ 139810 w 525329"/>
                <a:gd name="connsiteY22" fmla="*/ 372598 h 388363"/>
                <a:gd name="connsiteX23" fmla="*/ 154858 w 525329"/>
                <a:gd name="connsiteY23" fmla="*/ 364548 h 388363"/>
                <a:gd name="connsiteX24" fmla="*/ 43145 w 525329"/>
                <a:gd name="connsiteY24" fmla="*/ 358833 h 388363"/>
                <a:gd name="connsiteX25" fmla="*/ 57288 w 525329"/>
                <a:gd name="connsiteY25" fmla="*/ 368406 h 388363"/>
                <a:gd name="connsiteX26" fmla="*/ 58954 w 525329"/>
                <a:gd name="connsiteY26" fmla="*/ 374074 h 388363"/>
                <a:gd name="connsiteX27" fmla="*/ 55335 w 525329"/>
                <a:gd name="connsiteY27" fmla="*/ 376218 h 388363"/>
                <a:gd name="connsiteX28" fmla="*/ 53288 w 525329"/>
                <a:gd name="connsiteY28" fmla="*/ 375694 h 388363"/>
                <a:gd name="connsiteX29" fmla="*/ 37907 w 525329"/>
                <a:gd name="connsiteY29" fmla="*/ 365263 h 388363"/>
                <a:gd name="connsiteX30" fmla="*/ 37288 w 525329"/>
                <a:gd name="connsiteY30" fmla="*/ 359404 h 388363"/>
                <a:gd name="connsiteX31" fmla="*/ 43145 w 525329"/>
                <a:gd name="connsiteY31" fmla="*/ 358833 h 388363"/>
                <a:gd name="connsiteX32" fmla="*/ 185286 w 525329"/>
                <a:gd name="connsiteY32" fmla="*/ 340115 h 388363"/>
                <a:gd name="connsiteX33" fmla="*/ 186239 w 525329"/>
                <a:gd name="connsiteY33" fmla="*/ 345973 h 388363"/>
                <a:gd name="connsiteX34" fmla="*/ 173953 w 525329"/>
                <a:gd name="connsiteY34" fmla="*/ 359976 h 388363"/>
                <a:gd name="connsiteX35" fmla="*/ 171096 w 525329"/>
                <a:gd name="connsiteY35" fmla="*/ 361071 h 388363"/>
                <a:gd name="connsiteX36" fmla="*/ 168096 w 525329"/>
                <a:gd name="connsiteY36" fmla="*/ 359785 h 388363"/>
                <a:gd name="connsiteX37" fmla="*/ 168191 w 525329"/>
                <a:gd name="connsiteY37" fmla="*/ 353879 h 388363"/>
                <a:gd name="connsiteX38" fmla="*/ 179429 w 525329"/>
                <a:gd name="connsiteY38" fmla="*/ 341019 h 388363"/>
                <a:gd name="connsiteX39" fmla="*/ 185286 w 525329"/>
                <a:gd name="connsiteY39" fmla="*/ 340115 h 388363"/>
                <a:gd name="connsiteX40" fmla="*/ 15336 w 525329"/>
                <a:gd name="connsiteY40" fmla="*/ 331446 h 388363"/>
                <a:gd name="connsiteX41" fmla="*/ 21050 w 525329"/>
                <a:gd name="connsiteY41" fmla="*/ 332923 h 388363"/>
                <a:gd name="connsiteX42" fmla="*/ 30860 w 525329"/>
                <a:gd name="connsiteY42" fmla="*/ 346926 h 388363"/>
                <a:gd name="connsiteX43" fmla="*/ 30383 w 525329"/>
                <a:gd name="connsiteY43" fmla="*/ 352832 h 388363"/>
                <a:gd name="connsiteX44" fmla="*/ 27717 w 525329"/>
                <a:gd name="connsiteY44" fmla="*/ 353832 h 388363"/>
                <a:gd name="connsiteX45" fmla="*/ 24574 w 525329"/>
                <a:gd name="connsiteY45" fmla="*/ 352355 h 388363"/>
                <a:gd name="connsiteX46" fmla="*/ 13860 w 525329"/>
                <a:gd name="connsiteY46" fmla="*/ 337161 h 388363"/>
                <a:gd name="connsiteX47" fmla="*/ 15336 w 525329"/>
                <a:gd name="connsiteY47" fmla="*/ 331446 h 388363"/>
                <a:gd name="connsiteX48" fmla="*/ 4812 w 525329"/>
                <a:gd name="connsiteY48" fmla="*/ 297439 h 388363"/>
                <a:gd name="connsiteX49" fmla="*/ 9574 w 525329"/>
                <a:gd name="connsiteY49" fmla="*/ 300916 h 388363"/>
                <a:gd name="connsiteX50" fmla="*/ 13860 w 525329"/>
                <a:gd name="connsiteY50" fmla="*/ 317443 h 388363"/>
                <a:gd name="connsiteX51" fmla="*/ 11336 w 525329"/>
                <a:gd name="connsiteY51" fmla="*/ 322682 h 388363"/>
                <a:gd name="connsiteX52" fmla="*/ 9908 w 525329"/>
                <a:gd name="connsiteY52" fmla="*/ 322920 h 388363"/>
                <a:gd name="connsiteX53" fmla="*/ 6003 w 525329"/>
                <a:gd name="connsiteY53" fmla="*/ 320205 h 388363"/>
                <a:gd name="connsiteX54" fmla="*/ 1336 w 525329"/>
                <a:gd name="connsiteY54" fmla="*/ 302202 h 388363"/>
                <a:gd name="connsiteX55" fmla="*/ 4812 w 525329"/>
                <a:gd name="connsiteY55" fmla="*/ 297439 h 388363"/>
                <a:gd name="connsiteX56" fmla="*/ 6812 w 525329"/>
                <a:gd name="connsiteY56" fmla="*/ 262002 h 388363"/>
                <a:gd name="connsiteX57" fmla="*/ 10098 w 525329"/>
                <a:gd name="connsiteY57" fmla="*/ 266908 h 388363"/>
                <a:gd name="connsiteX58" fmla="*/ 8336 w 525329"/>
                <a:gd name="connsiteY58" fmla="*/ 283864 h 388363"/>
                <a:gd name="connsiteX59" fmla="*/ 4146 w 525329"/>
                <a:gd name="connsiteY59" fmla="*/ 287960 h 388363"/>
                <a:gd name="connsiteX60" fmla="*/ 4098 w 525329"/>
                <a:gd name="connsiteY60" fmla="*/ 287960 h 388363"/>
                <a:gd name="connsiteX61" fmla="*/ 3 w 525329"/>
                <a:gd name="connsiteY61" fmla="*/ 283769 h 388363"/>
                <a:gd name="connsiteX62" fmla="*/ 1955 w 525329"/>
                <a:gd name="connsiteY62" fmla="*/ 265289 h 388363"/>
                <a:gd name="connsiteX63" fmla="*/ 6812 w 525329"/>
                <a:gd name="connsiteY63" fmla="*/ 262002 h 388363"/>
                <a:gd name="connsiteX64" fmla="*/ 407747 w 525329"/>
                <a:gd name="connsiteY64" fmla="*/ 259503 h 388363"/>
                <a:gd name="connsiteX65" fmla="*/ 413461 w 525329"/>
                <a:gd name="connsiteY65" fmla="*/ 260979 h 388363"/>
                <a:gd name="connsiteX66" fmla="*/ 417985 w 525329"/>
                <a:gd name="connsiteY66" fmla="*/ 268645 h 388363"/>
                <a:gd name="connsiteX67" fmla="*/ 416509 w 525329"/>
                <a:gd name="connsiteY67" fmla="*/ 274358 h 388363"/>
                <a:gd name="connsiteX68" fmla="*/ 414366 w 525329"/>
                <a:gd name="connsiteY68" fmla="*/ 274977 h 388363"/>
                <a:gd name="connsiteX69" fmla="*/ 410795 w 525329"/>
                <a:gd name="connsiteY69" fmla="*/ 272882 h 388363"/>
                <a:gd name="connsiteX70" fmla="*/ 406271 w 525329"/>
                <a:gd name="connsiteY70" fmla="*/ 265217 h 388363"/>
                <a:gd name="connsiteX71" fmla="*/ 407747 w 525329"/>
                <a:gd name="connsiteY71" fmla="*/ 259503 h 388363"/>
                <a:gd name="connsiteX72" fmla="*/ 390270 w 525329"/>
                <a:gd name="connsiteY72" fmla="*/ 229936 h 388363"/>
                <a:gd name="connsiteX73" fmla="*/ 395984 w 525329"/>
                <a:gd name="connsiteY73" fmla="*/ 231412 h 388363"/>
                <a:gd name="connsiteX74" fmla="*/ 404747 w 525329"/>
                <a:gd name="connsiteY74" fmla="*/ 246172 h 388363"/>
                <a:gd name="connsiteX75" fmla="*/ 403223 w 525329"/>
                <a:gd name="connsiteY75" fmla="*/ 251885 h 388363"/>
                <a:gd name="connsiteX76" fmla="*/ 401080 w 525329"/>
                <a:gd name="connsiteY76" fmla="*/ 252457 h 388363"/>
                <a:gd name="connsiteX77" fmla="*/ 397508 w 525329"/>
                <a:gd name="connsiteY77" fmla="*/ 250457 h 388363"/>
                <a:gd name="connsiteX78" fmla="*/ 388746 w 525329"/>
                <a:gd name="connsiteY78" fmla="*/ 235650 h 388363"/>
                <a:gd name="connsiteX79" fmla="*/ 390270 w 525329"/>
                <a:gd name="connsiteY79" fmla="*/ 229936 h 388363"/>
                <a:gd name="connsiteX80" fmla="*/ 21431 w 525329"/>
                <a:gd name="connsiteY80" fmla="*/ 229567 h 388363"/>
                <a:gd name="connsiteX81" fmla="*/ 22717 w 525329"/>
                <a:gd name="connsiteY81" fmla="*/ 235282 h 388363"/>
                <a:gd name="connsiteX82" fmla="*/ 15003 w 525329"/>
                <a:gd name="connsiteY82" fmla="*/ 250524 h 388363"/>
                <a:gd name="connsiteX83" fmla="*/ 11098 w 525329"/>
                <a:gd name="connsiteY83" fmla="*/ 253143 h 388363"/>
                <a:gd name="connsiteX84" fmla="*/ 9574 w 525329"/>
                <a:gd name="connsiteY84" fmla="*/ 252858 h 388363"/>
                <a:gd name="connsiteX85" fmla="*/ 7289 w 525329"/>
                <a:gd name="connsiteY85" fmla="*/ 247476 h 388363"/>
                <a:gd name="connsiteX86" fmla="*/ 15717 w 525329"/>
                <a:gd name="connsiteY86" fmla="*/ 230901 h 388363"/>
                <a:gd name="connsiteX87" fmla="*/ 21431 w 525329"/>
                <a:gd name="connsiteY87" fmla="*/ 229567 h 388363"/>
                <a:gd name="connsiteX88" fmla="*/ 40574 w 525329"/>
                <a:gd name="connsiteY88" fmla="*/ 203561 h 388363"/>
                <a:gd name="connsiteX89" fmla="*/ 46431 w 525329"/>
                <a:gd name="connsiteY89" fmla="*/ 204323 h 388363"/>
                <a:gd name="connsiteX90" fmla="*/ 45669 w 525329"/>
                <a:gd name="connsiteY90" fmla="*/ 210182 h 388363"/>
                <a:gd name="connsiteX91" fmla="*/ 33098 w 525329"/>
                <a:gd name="connsiteY91" fmla="*/ 221708 h 388363"/>
                <a:gd name="connsiteX92" fmla="*/ 30003 w 525329"/>
                <a:gd name="connsiteY92" fmla="*/ 223089 h 388363"/>
                <a:gd name="connsiteX93" fmla="*/ 27193 w 525329"/>
                <a:gd name="connsiteY93" fmla="*/ 221994 h 388363"/>
                <a:gd name="connsiteX94" fmla="*/ 26907 w 525329"/>
                <a:gd name="connsiteY94" fmla="*/ 216135 h 388363"/>
                <a:gd name="connsiteX95" fmla="*/ 40574 w 525329"/>
                <a:gd name="connsiteY95" fmla="*/ 203561 h 388363"/>
                <a:gd name="connsiteX96" fmla="*/ 372841 w 525329"/>
                <a:gd name="connsiteY96" fmla="*/ 200321 h 388363"/>
                <a:gd name="connsiteX97" fmla="*/ 378555 w 525329"/>
                <a:gd name="connsiteY97" fmla="*/ 201797 h 388363"/>
                <a:gd name="connsiteX98" fmla="*/ 387270 w 525329"/>
                <a:gd name="connsiteY98" fmla="*/ 216557 h 388363"/>
                <a:gd name="connsiteX99" fmla="*/ 385794 w 525329"/>
                <a:gd name="connsiteY99" fmla="*/ 222271 h 388363"/>
                <a:gd name="connsiteX100" fmla="*/ 383651 w 525329"/>
                <a:gd name="connsiteY100" fmla="*/ 222890 h 388363"/>
                <a:gd name="connsiteX101" fmla="*/ 380079 w 525329"/>
                <a:gd name="connsiteY101" fmla="*/ 220890 h 388363"/>
                <a:gd name="connsiteX102" fmla="*/ 371317 w 525329"/>
                <a:gd name="connsiteY102" fmla="*/ 206035 h 388363"/>
                <a:gd name="connsiteX103" fmla="*/ 372841 w 525329"/>
                <a:gd name="connsiteY103" fmla="*/ 200321 h 388363"/>
                <a:gd name="connsiteX104" fmla="*/ 73097 w 525329"/>
                <a:gd name="connsiteY104" fmla="*/ 186891 h 388363"/>
                <a:gd name="connsiteX105" fmla="*/ 78240 w 525329"/>
                <a:gd name="connsiteY105" fmla="*/ 189701 h 388363"/>
                <a:gd name="connsiteX106" fmla="*/ 75478 w 525329"/>
                <a:gd name="connsiteY106" fmla="*/ 194798 h 388363"/>
                <a:gd name="connsiteX107" fmla="*/ 60097 w 525329"/>
                <a:gd name="connsiteY107" fmla="*/ 200989 h 388363"/>
                <a:gd name="connsiteX108" fmla="*/ 58193 w 525329"/>
                <a:gd name="connsiteY108" fmla="*/ 201466 h 388363"/>
                <a:gd name="connsiteX109" fmla="*/ 54526 w 525329"/>
                <a:gd name="connsiteY109" fmla="*/ 199227 h 388363"/>
                <a:gd name="connsiteX110" fmla="*/ 56335 w 525329"/>
                <a:gd name="connsiteY110" fmla="*/ 193607 h 388363"/>
                <a:gd name="connsiteX111" fmla="*/ 73097 w 525329"/>
                <a:gd name="connsiteY111" fmla="*/ 186891 h 388363"/>
                <a:gd name="connsiteX112" fmla="*/ 355316 w 525329"/>
                <a:gd name="connsiteY112" fmla="*/ 170802 h 388363"/>
                <a:gd name="connsiteX113" fmla="*/ 361031 w 525329"/>
                <a:gd name="connsiteY113" fmla="*/ 172326 h 388363"/>
                <a:gd name="connsiteX114" fmla="*/ 369793 w 525329"/>
                <a:gd name="connsiteY114" fmla="*/ 187085 h 388363"/>
                <a:gd name="connsiteX115" fmla="*/ 368317 w 525329"/>
                <a:gd name="connsiteY115" fmla="*/ 192799 h 388363"/>
                <a:gd name="connsiteX116" fmla="*/ 366174 w 525329"/>
                <a:gd name="connsiteY116" fmla="*/ 193370 h 388363"/>
                <a:gd name="connsiteX117" fmla="*/ 362602 w 525329"/>
                <a:gd name="connsiteY117" fmla="*/ 191370 h 388363"/>
                <a:gd name="connsiteX118" fmla="*/ 353840 w 525329"/>
                <a:gd name="connsiteY118" fmla="*/ 176515 h 388363"/>
                <a:gd name="connsiteX119" fmla="*/ 355316 w 525329"/>
                <a:gd name="connsiteY119" fmla="*/ 170802 h 388363"/>
                <a:gd name="connsiteX120" fmla="*/ 179547 w 525329"/>
                <a:gd name="connsiteY120" fmla="*/ 163613 h 388363"/>
                <a:gd name="connsiteX121" fmla="*/ 185452 w 525329"/>
                <a:gd name="connsiteY121" fmla="*/ 164279 h 388363"/>
                <a:gd name="connsiteX122" fmla="*/ 184785 w 525329"/>
                <a:gd name="connsiteY122" fmla="*/ 170088 h 388363"/>
                <a:gd name="connsiteX123" fmla="*/ 170737 w 525329"/>
                <a:gd name="connsiteY123" fmla="*/ 181277 h 388363"/>
                <a:gd name="connsiteX124" fmla="*/ 168118 w 525329"/>
                <a:gd name="connsiteY124" fmla="*/ 182181 h 388363"/>
                <a:gd name="connsiteX125" fmla="*/ 164832 w 525329"/>
                <a:gd name="connsiteY125" fmla="*/ 180658 h 388363"/>
                <a:gd name="connsiteX126" fmla="*/ 165499 w 525329"/>
                <a:gd name="connsiteY126" fmla="*/ 174801 h 388363"/>
                <a:gd name="connsiteX127" fmla="*/ 337887 w 525329"/>
                <a:gd name="connsiteY127" fmla="*/ 141235 h 388363"/>
                <a:gd name="connsiteX128" fmla="*/ 343601 w 525329"/>
                <a:gd name="connsiteY128" fmla="*/ 142711 h 388363"/>
                <a:gd name="connsiteX129" fmla="*/ 352364 w 525329"/>
                <a:gd name="connsiteY129" fmla="*/ 157471 h 388363"/>
                <a:gd name="connsiteX130" fmla="*/ 350840 w 525329"/>
                <a:gd name="connsiteY130" fmla="*/ 163184 h 388363"/>
                <a:gd name="connsiteX131" fmla="*/ 348697 w 525329"/>
                <a:gd name="connsiteY131" fmla="*/ 163803 h 388363"/>
                <a:gd name="connsiteX132" fmla="*/ 345125 w 525329"/>
                <a:gd name="connsiteY132" fmla="*/ 161756 h 388363"/>
                <a:gd name="connsiteX133" fmla="*/ 336363 w 525329"/>
                <a:gd name="connsiteY133" fmla="*/ 146948 h 388363"/>
                <a:gd name="connsiteX134" fmla="*/ 337887 w 525329"/>
                <a:gd name="connsiteY134" fmla="*/ 141235 h 388363"/>
                <a:gd name="connsiteX135" fmla="*/ 207596 w 525329"/>
                <a:gd name="connsiteY135" fmla="*/ 141235 h 388363"/>
                <a:gd name="connsiteX136" fmla="*/ 213453 w 525329"/>
                <a:gd name="connsiteY136" fmla="*/ 141902 h 388363"/>
                <a:gd name="connsiteX137" fmla="*/ 212786 w 525329"/>
                <a:gd name="connsiteY137" fmla="*/ 147710 h 388363"/>
                <a:gd name="connsiteX138" fmla="*/ 198738 w 525329"/>
                <a:gd name="connsiteY138" fmla="*/ 158899 h 388363"/>
                <a:gd name="connsiteX139" fmla="*/ 196119 w 525329"/>
                <a:gd name="connsiteY139" fmla="*/ 159804 h 388363"/>
                <a:gd name="connsiteX140" fmla="*/ 192881 w 525329"/>
                <a:gd name="connsiteY140" fmla="*/ 158280 h 388363"/>
                <a:gd name="connsiteX141" fmla="*/ 193547 w 525329"/>
                <a:gd name="connsiteY141" fmla="*/ 152424 h 388363"/>
                <a:gd name="connsiteX142" fmla="*/ 235597 w 525329"/>
                <a:gd name="connsiteY142" fmla="*/ 118857 h 388363"/>
                <a:gd name="connsiteX143" fmla="*/ 241502 w 525329"/>
                <a:gd name="connsiteY143" fmla="*/ 119524 h 388363"/>
                <a:gd name="connsiteX144" fmla="*/ 240835 w 525329"/>
                <a:gd name="connsiteY144" fmla="*/ 125333 h 388363"/>
                <a:gd name="connsiteX145" fmla="*/ 226787 w 525329"/>
                <a:gd name="connsiteY145" fmla="*/ 136521 h 388363"/>
                <a:gd name="connsiteX146" fmla="*/ 224168 w 525329"/>
                <a:gd name="connsiteY146" fmla="*/ 137426 h 388363"/>
                <a:gd name="connsiteX147" fmla="*/ 220930 w 525329"/>
                <a:gd name="connsiteY147" fmla="*/ 135902 h 388363"/>
                <a:gd name="connsiteX148" fmla="*/ 221549 w 525329"/>
                <a:gd name="connsiteY148" fmla="*/ 130046 h 388363"/>
                <a:gd name="connsiteX149" fmla="*/ 393950 w 525329"/>
                <a:gd name="connsiteY149" fmla="*/ 116876 h 388363"/>
                <a:gd name="connsiteX150" fmla="*/ 486948 w 525329"/>
                <a:gd name="connsiteY150" fmla="*/ 155408 h 388363"/>
                <a:gd name="connsiteX151" fmla="*/ 525328 w 525329"/>
                <a:gd name="connsiteY151" fmla="*/ 248428 h 388363"/>
                <a:gd name="connsiteX152" fmla="*/ 486805 w 525329"/>
                <a:gd name="connsiteY152" fmla="*/ 341448 h 388363"/>
                <a:gd name="connsiteX153" fmla="*/ 393854 w 525329"/>
                <a:gd name="connsiteY153" fmla="*/ 379980 h 388363"/>
                <a:gd name="connsiteX154" fmla="*/ 300856 w 525329"/>
                <a:gd name="connsiteY154" fmla="*/ 341448 h 388363"/>
                <a:gd name="connsiteX155" fmla="*/ 262380 w 525329"/>
                <a:gd name="connsiteY155" fmla="*/ 248428 h 388363"/>
                <a:gd name="connsiteX156" fmla="*/ 288189 w 525329"/>
                <a:gd name="connsiteY156" fmla="*/ 170173 h 388363"/>
                <a:gd name="connsiteX157" fmla="*/ 294046 w 525329"/>
                <a:gd name="connsiteY157" fmla="*/ 169268 h 388363"/>
                <a:gd name="connsiteX158" fmla="*/ 294904 w 525329"/>
                <a:gd name="connsiteY158" fmla="*/ 175079 h 388363"/>
                <a:gd name="connsiteX159" fmla="*/ 270761 w 525329"/>
                <a:gd name="connsiteY159" fmla="*/ 248428 h 388363"/>
                <a:gd name="connsiteX160" fmla="*/ 393950 w 525329"/>
                <a:gd name="connsiteY160" fmla="*/ 371693 h 388363"/>
                <a:gd name="connsiteX161" fmla="*/ 517186 w 525329"/>
                <a:gd name="connsiteY161" fmla="*/ 248428 h 388363"/>
                <a:gd name="connsiteX162" fmla="*/ 393950 w 525329"/>
                <a:gd name="connsiteY162" fmla="*/ 125211 h 388363"/>
                <a:gd name="connsiteX163" fmla="*/ 389807 w 525329"/>
                <a:gd name="connsiteY163" fmla="*/ 121020 h 388363"/>
                <a:gd name="connsiteX164" fmla="*/ 393950 w 525329"/>
                <a:gd name="connsiteY164" fmla="*/ 116876 h 388363"/>
                <a:gd name="connsiteX165" fmla="*/ 320410 w 525329"/>
                <a:gd name="connsiteY165" fmla="*/ 111716 h 388363"/>
                <a:gd name="connsiteX166" fmla="*/ 326172 w 525329"/>
                <a:gd name="connsiteY166" fmla="*/ 113192 h 388363"/>
                <a:gd name="connsiteX167" fmla="*/ 334887 w 525329"/>
                <a:gd name="connsiteY167" fmla="*/ 127951 h 388363"/>
                <a:gd name="connsiteX168" fmla="*/ 333410 w 525329"/>
                <a:gd name="connsiteY168" fmla="*/ 133665 h 388363"/>
                <a:gd name="connsiteX169" fmla="*/ 331267 w 525329"/>
                <a:gd name="connsiteY169" fmla="*/ 134284 h 388363"/>
                <a:gd name="connsiteX170" fmla="*/ 327696 w 525329"/>
                <a:gd name="connsiteY170" fmla="*/ 132236 h 388363"/>
                <a:gd name="connsiteX171" fmla="*/ 318934 w 525329"/>
                <a:gd name="connsiteY171" fmla="*/ 117429 h 388363"/>
                <a:gd name="connsiteX172" fmla="*/ 320410 w 525329"/>
                <a:gd name="connsiteY172" fmla="*/ 111716 h 388363"/>
                <a:gd name="connsiteX173" fmla="*/ 263693 w 525329"/>
                <a:gd name="connsiteY173" fmla="*/ 96480 h 388363"/>
                <a:gd name="connsiteX174" fmla="*/ 269551 w 525329"/>
                <a:gd name="connsiteY174" fmla="*/ 97146 h 388363"/>
                <a:gd name="connsiteX175" fmla="*/ 268932 w 525329"/>
                <a:gd name="connsiteY175" fmla="*/ 102955 h 388363"/>
                <a:gd name="connsiteX176" fmla="*/ 254883 w 525329"/>
                <a:gd name="connsiteY176" fmla="*/ 114144 h 388363"/>
                <a:gd name="connsiteX177" fmla="*/ 252264 w 525329"/>
                <a:gd name="connsiteY177" fmla="*/ 115048 h 388363"/>
                <a:gd name="connsiteX178" fmla="*/ 248978 w 525329"/>
                <a:gd name="connsiteY178" fmla="*/ 113525 h 388363"/>
                <a:gd name="connsiteX179" fmla="*/ 249645 w 525329"/>
                <a:gd name="connsiteY179" fmla="*/ 107669 h 388363"/>
                <a:gd name="connsiteX180" fmla="*/ 33860 w 525329"/>
                <a:gd name="connsiteY180" fmla="*/ 86298 h 388363"/>
                <a:gd name="connsiteX181" fmla="*/ 136048 w 525329"/>
                <a:gd name="connsiteY181" fmla="*/ 86298 h 388363"/>
                <a:gd name="connsiteX182" fmla="*/ 140239 w 525329"/>
                <a:gd name="connsiteY182" fmla="*/ 90489 h 388363"/>
                <a:gd name="connsiteX183" fmla="*/ 136048 w 525329"/>
                <a:gd name="connsiteY183" fmla="*/ 94633 h 388363"/>
                <a:gd name="connsiteX184" fmla="*/ 88906 w 525329"/>
                <a:gd name="connsiteY184" fmla="*/ 94633 h 388363"/>
                <a:gd name="connsiteX185" fmla="*/ 144001 w 525329"/>
                <a:gd name="connsiteY185" fmla="*/ 191987 h 388363"/>
                <a:gd name="connsiteX186" fmla="*/ 144524 w 525329"/>
                <a:gd name="connsiteY186" fmla="*/ 191606 h 388363"/>
                <a:gd name="connsiteX187" fmla="*/ 151477 w 525329"/>
                <a:gd name="connsiteY187" fmla="*/ 185986 h 388363"/>
                <a:gd name="connsiteX188" fmla="*/ 157287 w 525329"/>
                <a:gd name="connsiteY188" fmla="*/ 186653 h 388363"/>
                <a:gd name="connsiteX189" fmla="*/ 156668 w 525329"/>
                <a:gd name="connsiteY189" fmla="*/ 192464 h 388363"/>
                <a:gd name="connsiteX190" fmla="*/ 149667 w 525329"/>
                <a:gd name="connsiteY190" fmla="*/ 198084 h 388363"/>
                <a:gd name="connsiteX191" fmla="*/ 147953 w 525329"/>
                <a:gd name="connsiteY191" fmla="*/ 198894 h 388363"/>
                <a:gd name="connsiteX192" fmla="*/ 197000 w 525329"/>
                <a:gd name="connsiteY192" fmla="*/ 285531 h 388363"/>
                <a:gd name="connsiteX193" fmla="*/ 195429 w 525329"/>
                <a:gd name="connsiteY193" fmla="*/ 291199 h 388363"/>
                <a:gd name="connsiteX194" fmla="*/ 193429 w 525329"/>
                <a:gd name="connsiteY194" fmla="*/ 291723 h 388363"/>
                <a:gd name="connsiteX195" fmla="*/ 189810 w 525329"/>
                <a:gd name="connsiteY195" fmla="*/ 289580 h 388363"/>
                <a:gd name="connsiteX196" fmla="*/ 81335 w 525329"/>
                <a:gd name="connsiteY196" fmla="*/ 98062 h 388363"/>
                <a:gd name="connsiteX197" fmla="*/ 81049 w 525329"/>
                <a:gd name="connsiteY197" fmla="*/ 94633 h 388363"/>
                <a:gd name="connsiteX198" fmla="*/ 33860 w 525329"/>
                <a:gd name="connsiteY198" fmla="*/ 94633 h 388363"/>
                <a:gd name="connsiteX199" fmla="*/ 29669 w 525329"/>
                <a:gd name="connsiteY199" fmla="*/ 90489 h 388363"/>
                <a:gd name="connsiteX200" fmla="*/ 33860 w 525329"/>
                <a:gd name="connsiteY200" fmla="*/ 86298 h 388363"/>
                <a:gd name="connsiteX201" fmla="*/ 302933 w 525329"/>
                <a:gd name="connsiteY201" fmla="*/ 82196 h 388363"/>
                <a:gd name="connsiteX202" fmla="*/ 308647 w 525329"/>
                <a:gd name="connsiteY202" fmla="*/ 83672 h 388363"/>
                <a:gd name="connsiteX203" fmla="*/ 317410 w 525329"/>
                <a:gd name="connsiteY203" fmla="*/ 98384 h 388363"/>
                <a:gd name="connsiteX204" fmla="*/ 315933 w 525329"/>
                <a:gd name="connsiteY204" fmla="*/ 104098 h 388363"/>
                <a:gd name="connsiteX205" fmla="*/ 313791 w 525329"/>
                <a:gd name="connsiteY205" fmla="*/ 104717 h 388363"/>
                <a:gd name="connsiteX206" fmla="*/ 310219 w 525329"/>
                <a:gd name="connsiteY206" fmla="*/ 102669 h 388363"/>
                <a:gd name="connsiteX207" fmla="*/ 301457 w 525329"/>
                <a:gd name="connsiteY207" fmla="*/ 87910 h 388363"/>
                <a:gd name="connsiteX208" fmla="*/ 302933 w 525329"/>
                <a:gd name="connsiteY208" fmla="*/ 82196 h 388363"/>
                <a:gd name="connsiteX209" fmla="*/ 284646 w 525329"/>
                <a:gd name="connsiteY209" fmla="*/ 79720 h 388363"/>
                <a:gd name="connsiteX210" fmla="*/ 290551 w 525329"/>
                <a:gd name="connsiteY210" fmla="*/ 80339 h 388363"/>
                <a:gd name="connsiteX211" fmla="*/ 289885 w 525329"/>
                <a:gd name="connsiteY211" fmla="*/ 86196 h 388363"/>
                <a:gd name="connsiteX212" fmla="*/ 282932 w 525329"/>
                <a:gd name="connsiteY212" fmla="*/ 91766 h 388363"/>
                <a:gd name="connsiteX213" fmla="*/ 280313 w 525329"/>
                <a:gd name="connsiteY213" fmla="*/ 92671 h 388363"/>
                <a:gd name="connsiteX214" fmla="*/ 277027 w 525329"/>
                <a:gd name="connsiteY214" fmla="*/ 91100 h 388363"/>
                <a:gd name="connsiteX215" fmla="*/ 277694 w 525329"/>
                <a:gd name="connsiteY215" fmla="*/ 85291 h 388363"/>
                <a:gd name="connsiteX216" fmla="*/ 285504 w 525329"/>
                <a:gd name="connsiteY216" fmla="*/ 52629 h 388363"/>
                <a:gd name="connsiteX217" fmla="*/ 291218 w 525329"/>
                <a:gd name="connsiteY217" fmla="*/ 54105 h 388363"/>
                <a:gd name="connsiteX218" fmla="*/ 299980 w 525329"/>
                <a:gd name="connsiteY218" fmla="*/ 68865 h 388363"/>
                <a:gd name="connsiteX219" fmla="*/ 298457 w 525329"/>
                <a:gd name="connsiteY219" fmla="*/ 74578 h 388363"/>
                <a:gd name="connsiteX220" fmla="*/ 296314 w 525329"/>
                <a:gd name="connsiteY220" fmla="*/ 75150 h 388363"/>
                <a:gd name="connsiteX221" fmla="*/ 292742 w 525329"/>
                <a:gd name="connsiteY221" fmla="*/ 73150 h 388363"/>
                <a:gd name="connsiteX222" fmla="*/ 283980 w 525329"/>
                <a:gd name="connsiteY222" fmla="*/ 58343 h 388363"/>
                <a:gd name="connsiteX223" fmla="*/ 285504 w 525329"/>
                <a:gd name="connsiteY223" fmla="*/ 52629 h 388363"/>
                <a:gd name="connsiteX224" fmla="*/ 268027 w 525329"/>
                <a:gd name="connsiteY224" fmla="*/ 23062 h 388363"/>
                <a:gd name="connsiteX225" fmla="*/ 273789 w 525329"/>
                <a:gd name="connsiteY225" fmla="*/ 24538 h 388363"/>
                <a:gd name="connsiteX226" fmla="*/ 282504 w 525329"/>
                <a:gd name="connsiteY226" fmla="*/ 39298 h 388363"/>
                <a:gd name="connsiteX227" fmla="*/ 281027 w 525329"/>
                <a:gd name="connsiteY227" fmla="*/ 45011 h 388363"/>
                <a:gd name="connsiteX228" fmla="*/ 278884 w 525329"/>
                <a:gd name="connsiteY228" fmla="*/ 45583 h 388363"/>
                <a:gd name="connsiteX229" fmla="*/ 275313 w 525329"/>
                <a:gd name="connsiteY229" fmla="*/ 43583 h 388363"/>
                <a:gd name="connsiteX230" fmla="*/ 266550 w 525329"/>
                <a:gd name="connsiteY230" fmla="*/ 28776 h 388363"/>
                <a:gd name="connsiteX231" fmla="*/ 268027 w 525329"/>
                <a:gd name="connsiteY231" fmla="*/ 23062 h 388363"/>
                <a:gd name="connsiteX232" fmla="*/ 181023 w 525329"/>
                <a:gd name="connsiteY232" fmla="*/ 9159 h 388363"/>
                <a:gd name="connsiteX233" fmla="*/ 197690 w 525329"/>
                <a:gd name="connsiteY233" fmla="*/ 11683 h 388363"/>
                <a:gd name="connsiteX234" fmla="*/ 201548 w 525329"/>
                <a:gd name="connsiteY234" fmla="*/ 16158 h 388363"/>
                <a:gd name="connsiteX235" fmla="*/ 197405 w 525329"/>
                <a:gd name="connsiteY235" fmla="*/ 20015 h 388363"/>
                <a:gd name="connsiteX236" fmla="*/ 197119 w 525329"/>
                <a:gd name="connsiteY236" fmla="*/ 20015 h 388363"/>
                <a:gd name="connsiteX237" fmla="*/ 179166 w 525329"/>
                <a:gd name="connsiteY237" fmla="*/ 17349 h 388363"/>
                <a:gd name="connsiteX238" fmla="*/ 176023 w 525329"/>
                <a:gd name="connsiteY238" fmla="*/ 12349 h 388363"/>
                <a:gd name="connsiteX239" fmla="*/ 181023 w 525329"/>
                <a:gd name="connsiteY239" fmla="*/ 9159 h 388363"/>
                <a:gd name="connsiteX240" fmla="*/ 231168 w 525329"/>
                <a:gd name="connsiteY240" fmla="*/ 9064 h 388363"/>
                <a:gd name="connsiteX241" fmla="*/ 236168 w 525329"/>
                <a:gd name="connsiteY241" fmla="*/ 12159 h 388363"/>
                <a:gd name="connsiteX242" fmla="*/ 233120 w 525329"/>
                <a:gd name="connsiteY242" fmla="*/ 17111 h 388363"/>
                <a:gd name="connsiteX243" fmla="*/ 215263 w 525329"/>
                <a:gd name="connsiteY243" fmla="*/ 19967 h 388363"/>
                <a:gd name="connsiteX244" fmla="*/ 214882 w 525329"/>
                <a:gd name="connsiteY244" fmla="*/ 19967 h 388363"/>
                <a:gd name="connsiteX245" fmla="*/ 210739 w 525329"/>
                <a:gd name="connsiteY245" fmla="*/ 16158 h 388363"/>
                <a:gd name="connsiteX246" fmla="*/ 214548 w 525329"/>
                <a:gd name="connsiteY246" fmla="*/ 11683 h 388363"/>
                <a:gd name="connsiteX247" fmla="*/ 231168 w 525329"/>
                <a:gd name="connsiteY247" fmla="*/ 9064 h 388363"/>
                <a:gd name="connsiteX248" fmla="*/ 157498 w 525329"/>
                <a:gd name="connsiteY248" fmla="*/ 589 h 388363"/>
                <a:gd name="connsiteX249" fmla="*/ 165022 w 525329"/>
                <a:gd name="connsiteY249" fmla="*/ 4160 h 388363"/>
                <a:gd name="connsiteX250" fmla="*/ 167261 w 525329"/>
                <a:gd name="connsiteY250" fmla="*/ 9588 h 388363"/>
                <a:gd name="connsiteX251" fmla="*/ 163403 w 525329"/>
                <a:gd name="connsiteY251" fmla="*/ 12207 h 388363"/>
                <a:gd name="connsiteX252" fmla="*/ 161879 w 525329"/>
                <a:gd name="connsiteY252" fmla="*/ 11921 h 388363"/>
                <a:gd name="connsiteX253" fmla="*/ 153212 w 525329"/>
                <a:gd name="connsiteY253" fmla="*/ 7826 h 388363"/>
                <a:gd name="connsiteX254" fmla="*/ 151784 w 525329"/>
                <a:gd name="connsiteY254" fmla="*/ 2113 h 388363"/>
                <a:gd name="connsiteX255" fmla="*/ 157498 w 525329"/>
                <a:gd name="connsiteY255" fmla="*/ 589 h 388363"/>
                <a:gd name="connsiteX256" fmla="*/ 255074 w 525329"/>
                <a:gd name="connsiteY256" fmla="*/ 494 h 388363"/>
                <a:gd name="connsiteX257" fmla="*/ 260503 w 525329"/>
                <a:gd name="connsiteY257" fmla="*/ 2113 h 388363"/>
                <a:gd name="connsiteX258" fmla="*/ 265027 w 525329"/>
                <a:gd name="connsiteY258" fmla="*/ 9778 h 388363"/>
                <a:gd name="connsiteX259" fmla="*/ 263503 w 525329"/>
                <a:gd name="connsiteY259" fmla="*/ 15492 h 388363"/>
                <a:gd name="connsiteX260" fmla="*/ 261407 w 525329"/>
                <a:gd name="connsiteY260" fmla="*/ 16063 h 388363"/>
                <a:gd name="connsiteX261" fmla="*/ 257836 w 525329"/>
                <a:gd name="connsiteY261" fmla="*/ 14063 h 388363"/>
                <a:gd name="connsiteX262" fmla="*/ 255217 w 525329"/>
                <a:gd name="connsiteY262" fmla="*/ 9588 h 388363"/>
                <a:gd name="connsiteX263" fmla="*/ 250264 w 525329"/>
                <a:gd name="connsiteY263" fmla="*/ 11683 h 388363"/>
                <a:gd name="connsiteX264" fmla="*/ 244835 w 525329"/>
                <a:gd name="connsiteY264" fmla="*/ 9350 h 388363"/>
                <a:gd name="connsiteX265" fmla="*/ 247169 w 525329"/>
                <a:gd name="connsiteY265" fmla="*/ 3922 h 388363"/>
                <a:gd name="connsiteX266" fmla="*/ 255074 w 525329"/>
                <a:gd name="connsiteY266" fmla="*/ 494 h 38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Lst>
              <a:rect l="l" t="t" r="r" b="b"/>
              <a:pathLst>
                <a:path w="525329" h="388363">
                  <a:moveTo>
                    <a:pt x="123572" y="377837"/>
                  </a:moveTo>
                  <a:cubicBezTo>
                    <a:pt x="125810" y="377361"/>
                    <a:pt x="128001" y="378789"/>
                    <a:pt x="128572" y="380980"/>
                  </a:cubicBezTo>
                  <a:cubicBezTo>
                    <a:pt x="129096" y="383219"/>
                    <a:pt x="127668" y="385505"/>
                    <a:pt x="125382" y="385982"/>
                  </a:cubicBezTo>
                  <a:cubicBezTo>
                    <a:pt x="119334" y="387363"/>
                    <a:pt x="113144" y="388125"/>
                    <a:pt x="106954" y="388363"/>
                  </a:cubicBezTo>
                  <a:lnTo>
                    <a:pt x="106763" y="388363"/>
                  </a:lnTo>
                  <a:cubicBezTo>
                    <a:pt x="104525" y="388363"/>
                    <a:pt x="102668" y="386648"/>
                    <a:pt x="102620" y="384362"/>
                  </a:cubicBezTo>
                  <a:cubicBezTo>
                    <a:pt x="102478" y="382028"/>
                    <a:pt x="104287" y="380075"/>
                    <a:pt x="106573" y="380028"/>
                  </a:cubicBezTo>
                  <a:cubicBezTo>
                    <a:pt x="112287" y="379790"/>
                    <a:pt x="118001" y="379075"/>
                    <a:pt x="123572" y="377837"/>
                  </a:cubicBezTo>
                  <a:close/>
                  <a:moveTo>
                    <a:pt x="72954" y="375265"/>
                  </a:moveTo>
                  <a:cubicBezTo>
                    <a:pt x="78335" y="377123"/>
                    <a:pt x="83906" y="378408"/>
                    <a:pt x="89573" y="379171"/>
                  </a:cubicBezTo>
                  <a:cubicBezTo>
                    <a:pt x="91811" y="379504"/>
                    <a:pt x="93430" y="381552"/>
                    <a:pt x="93097" y="383933"/>
                  </a:cubicBezTo>
                  <a:cubicBezTo>
                    <a:pt x="92763" y="386029"/>
                    <a:pt x="91002" y="387506"/>
                    <a:pt x="88954" y="387506"/>
                  </a:cubicBezTo>
                  <a:cubicBezTo>
                    <a:pt x="88811" y="387506"/>
                    <a:pt x="88573" y="387458"/>
                    <a:pt x="88383" y="387458"/>
                  </a:cubicBezTo>
                  <a:cubicBezTo>
                    <a:pt x="82240" y="386553"/>
                    <a:pt x="76192" y="385124"/>
                    <a:pt x="70288" y="383171"/>
                  </a:cubicBezTo>
                  <a:cubicBezTo>
                    <a:pt x="68145" y="382409"/>
                    <a:pt x="66954" y="380075"/>
                    <a:pt x="67669" y="377885"/>
                  </a:cubicBezTo>
                  <a:cubicBezTo>
                    <a:pt x="68430" y="375741"/>
                    <a:pt x="70764" y="374551"/>
                    <a:pt x="72954" y="375265"/>
                  </a:cubicBezTo>
                  <a:close/>
                  <a:moveTo>
                    <a:pt x="154858" y="364548"/>
                  </a:moveTo>
                  <a:cubicBezTo>
                    <a:pt x="156763" y="363262"/>
                    <a:pt x="159382" y="363834"/>
                    <a:pt x="160572" y="365739"/>
                  </a:cubicBezTo>
                  <a:cubicBezTo>
                    <a:pt x="161810" y="367644"/>
                    <a:pt x="161287" y="370264"/>
                    <a:pt x="159382" y="371502"/>
                  </a:cubicBezTo>
                  <a:cubicBezTo>
                    <a:pt x="154191" y="374884"/>
                    <a:pt x="148715" y="377837"/>
                    <a:pt x="143001" y="380266"/>
                  </a:cubicBezTo>
                  <a:cubicBezTo>
                    <a:pt x="142477" y="380504"/>
                    <a:pt x="141953" y="380599"/>
                    <a:pt x="141429" y="380599"/>
                  </a:cubicBezTo>
                  <a:cubicBezTo>
                    <a:pt x="139810" y="380599"/>
                    <a:pt x="138239" y="379647"/>
                    <a:pt x="137620" y="378075"/>
                  </a:cubicBezTo>
                  <a:cubicBezTo>
                    <a:pt x="136715" y="375932"/>
                    <a:pt x="137667" y="373455"/>
                    <a:pt x="139810" y="372598"/>
                  </a:cubicBezTo>
                  <a:cubicBezTo>
                    <a:pt x="145048" y="370359"/>
                    <a:pt x="150096" y="367692"/>
                    <a:pt x="154858" y="364548"/>
                  </a:cubicBezTo>
                  <a:close/>
                  <a:moveTo>
                    <a:pt x="43145" y="358833"/>
                  </a:moveTo>
                  <a:cubicBezTo>
                    <a:pt x="47526" y="362453"/>
                    <a:pt x="52288" y="365691"/>
                    <a:pt x="57288" y="368406"/>
                  </a:cubicBezTo>
                  <a:cubicBezTo>
                    <a:pt x="59335" y="369454"/>
                    <a:pt x="60050" y="372026"/>
                    <a:pt x="58954" y="374074"/>
                  </a:cubicBezTo>
                  <a:cubicBezTo>
                    <a:pt x="58240" y="375455"/>
                    <a:pt x="56812" y="376218"/>
                    <a:pt x="55335" y="376218"/>
                  </a:cubicBezTo>
                  <a:cubicBezTo>
                    <a:pt x="54621" y="376218"/>
                    <a:pt x="53955" y="376027"/>
                    <a:pt x="53288" y="375694"/>
                  </a:cubicBezTo>
                  <a:cubicBezTo>
                    <a:pt x="47907" y="372693"/>
                    <a:pt x="42717" y="369168"/>
                    <a:pt x="37907" y="365263"/>
                  </a:cubicBezTo>
                  <a:cubicBezTo>
                    <a:pt x="36098" y="363834"/>
                    <a:pt x="35860" y="361214"/>
                    <a:pt x="37288" y="359404"/>
                  </a:cubicBezTo>
                  <a:cubicBezTo>
                    <a:pt x="38717" y="357642"/>
                    <a:pt x="41336" y="357404"/>
                    <a:pt x="43145" y="358833"/>
                  </a:cubicBezTo>
                  <a:close/>
                  <a:moveTo>
                    <a:pt x="185286" y="340115"/>
                  </a:moveTo>
                  <a:cubicBezTo>
                    <a:pt x="187143" y="341496"/>
                    <a:pt x="187524" y="344115"/>
                    <a:pt x="186239" y="345973"/>
                  </a:cubicBezTo>
                  <a:cubicBezTo>
                    <a:pt x="182524" y="350974"/>
                    <a:pt x="178429" y="355689"/>
                    <a:pt x="173953" y="359976"/>
                  </a:cubicBezTo>
                  <a:cubicBezTo>
                    <a:pt x="173191" y="360738"/>
                    <a:pt x="172144" y="361071"/>
                    <a:pt x="171096" y="361071"/>
                  </a:cubicBezTo>
                  <a:cubicBezTo>
                    <a:pt x="170001" y="361071"/>
                    <a:pt x="168906" y="360595"/>
                    <a:pt x="168096" y="359785"/>
                  </a:cubicBezTo>
                  <a:cubicBezTo>
                    <a:pt x="166477" y="358118"/>
                    <a:pt x="166525" y="355499"/>
                    <a:pt x="168191" y="353879"/>
                  </a:cubicBezTo>
                  <a:cubicBezTo>
                    <a:pt x="172286" y="349974"/>
                    <a:pt x="176096" y="345592"/>
                    <a:pt x="179429" y="341019"/>
                  </a:cubicBezTo>
                  <a:cubicBezTo>
                    <a:pt x="180810" y="339162"/>
                    <a:pt x="183429" y="338781"/>
                    <a:pt x="185286" y="340115"/>
                  </a:cubicBezTo>
                  <a:close/>
                  <a:moveTo>
                    <a:pt x="15336" y="331446"/>
                  </a:moveTo>
                  <a:cubicBezTo>
                    <a:pt x="17384" y="330255"/>
                    <a:pt x="19907" y="330970"/>
                    <a:pt x="21050" y="332923"/>
                  </a:cubicBezTo>
                  <a:cubicBezTo>
                    <a:pt x="23907" y="337876"/>
                    <a:pt x="27241" y="342591"/>
                    <a:pt x="30860" y="346926"/>
                  </a:cubicBezTo>
                  <a:cubicBezTo>
                    <a:pt x="32383" y="348688"/>
                    <a:pt x="32145" y="351307"/>
                    <a:pt x="30383" y="352832"/>
                  </a:cubicBezTo>
                  <a:cubicBezTo>
                    <a:pt x="29622" y="353451"/>
                    <a:pt x="28669" y="353832"/>
                    <a:pt x="27717" y="353832"/>
                  </a:cubicBezTo>
                  <a:cubicBezTo>
                    <a:pt x="26574" y="353832"/>
                    <a:pt x="25384" y="353308"/>
                    <a:pt x="24574" y="352355"/>
                  </a:cubicBezTo>
                  <a:cubicBezTo>
                    <a:pt x="20574" y="347592"/>
                    <a:pt x="16955" y="342496"/>
                    <a:pt x="13860" y="337161"/>
                  </a:cubicBezTo>
                  <a:cubicBezTo>
                    <a:pt x="12669" y="335113"/>
                    <a:pt x="13384" y="332589"/>
                    <a:pt x="15336" y="331446"/>
                  </a:cubicBezTo>
                  <a:close/>
                  <a:moveTo>
                    <a:pt x="4812" y="297439"/>
                  </a:moveTo>
                  <a:cubicBezTo>
                    <a:pt x="7050" y="297105"/>
                    <a:pt x="9193" y="298629"/>
                    <a:pt x="9574" y="300916"/>
                  </a:cubicBezTo>
                  <a:cubicBezTo>
                    <a:pt x="10479" y="306536"/>
                    <a:pt x="11955" y="312109"/>
                    <a:pt x="13860" y="317443"/>
                  </a:cubicBezTo>
                  <a:cubicBezTo>
                    <a:pt x="14622" y="319634"/>
                    <a:pt x="13479" y="322015"/>
                    <a:pt x="11336" y="322682"/>
                  </a:cubicBezTo>
                  <a:cubicBezTo>
                    <a:pt x="10860" y="322873"/>
                    <a:pt x="10384" y="322920"/>
                    <a:pt x="9908" y="322920"/>
                  </a:cubicBezTo>
                  <a:cubicBezTo>
                    <a:pt x="8193" y="322920"/>
                    <a:pt x="6574" y="321920"/>
                    <a:pt x="6003" y="320205"/>
                  </a:cubicBezTo>
                  <a:cubicBezTo>
                    <a:pt x="3908" y="314347"/>
                    <a:pt x="2384" y="308346"/>
                    <a:pt x="1336" y="302202"/>
                  </a:cubicBezTo>
                  <a:cubicBezTo>
                    <a:pt x="1003" y="299963"/>
                    <a:pt x="2527" y="297820"/>
                    <a:pt x="4812" y="297439"/>
                  </a:cubicBezTo>
                  <a:close/>
                  <a:moveTo>
                    <a:pt x="6812" y="262002"/>
                  </a:moveTo>
                  <a:cubicBezTo>
                    <a:pt x="9098" y="262431"/>
                    <a:pt x="10574" y="264622"/>
                    <a:pt x="10098" y="266908"/>
                  </a:cubicBezTo>
                  <a:cubicBezTo>
                    <a:pt x="9050" y="272433"/>
                    <a:pt x="8431" y="278149"/>
                    <a:pt x="8336" y="283864"/>
                  </a:cubicBezTo>
                  <a:cubicBezTo>
                    <a:pt x="8241" y="286151"/>
                    <a:pt x="6431" y="287960"/>
                    <a:pt x="4146" y="287960"/>
                  </a:cubicBezTo>
                  <a:lnTo>
                    <a:pt x="4098" y="287960"/>
                  </a:lnTo>
                  <a:cubicBezTo>
                    <a:pt x="1765" y="287913"/>
                    <a:pt x="-92" y="286055"/>
                    <a:pt x="3" y="283769"/>
                  </a:cubicBezTo>
                  <a:cubicBezTo>
                    <a:pt x="98" y="277577"/>
                    <a:pt x="765" y="271385"/>
                    <a:pt x="1955" y="265289"/>
                  </a:cubicBezTo>
                  <a:cubicBezTo>
                    <a:pt x="2384" y="263050"/>
                    <a:pt x="4574" y="261526"/>
                    <a:pt x="6812" y="262002"/>
                  </a:cubicBezTo>
                  <a:close/>
                  <a:moveTo>
                    <a:pt x="407747" y="259503"/>
                  </a:moveTo>
                  <a:cubicBezTo>
                    <a:pt x="409747" y="258360"/>
                    <a:pt x="412271" y="259027"/>
                    <a:pt x="413461" y="260979"/>
                  </a:cubicBezTo>
                  <a:lnTo>
                    <a:pt x="417985" y="268645"/>
                  </a:lnTo>
                  <a:cubicBezTo>
                    <a:pt x="419128" y="270644"/>
                    <a:pt x="418462" y="273168"/>
                    <a:pt x="416509" y="274358"/>
                  </a:cubicBezTo>
                  <a:cubicBezTo>
                    <a:pt x="415795" y="274787"/>
                    <a:pt x="415080" y="274977"/>
                    <a:pt x="414366" y="274977"/>
                  </a:cubicBezTo>
                  <a:cubicBezTo>
                    <a:pt x="412938" y="274977"/>
                    <a:pt x="411556" y="274263"/>
                    <a:pt x="410795" y="272882"/>
                  </a:cubicBezTo>
                  <a:lnTo>
                    <a:pt x="406271" y="265217"/>
                  </a:lnTo>
                  <a:cubicBezTo>
                    <a:pt x="405128" y="263217"/>
                    <a:pt x="405794" y="260693"/>
                    <a:pt x="407747" y="259503"/>
                  </a:cubicBezTo>
                  <a:close/>
                  <a:moveTo>
                    <a:pt x="390270" y="229936"/>
                  </a:moveTo>
                  <a:cubicBezTo>
                    <a:pt x="392222" y="228793"/>
                    <a:pt x="394794" y="229460"/>
                    <a:pt x="395984" y="231412"/>
                  </a:cubicBezTo>
                  <a:lnTo>
                    <a:pt x="404747" y="246172"/>
                  </a:lnTo>
                  <a:cubicBezTo>
                    <a:pt x="405842" y="248124"/>
                    <a:pt x="405223" y="250695"/>
                    <a:pt x="403223" y="251885"/>
                  </a:cubicBezTo>
                  <a:cubicBezTo>
                    <a:pt x="402509" y="252314"/>
                    <a:pt x="401794" y="252457"/>
                    <a:pt x="401080" y="252457"/>
                  </a:cubicBezTo>
                  <a:cubicBezTo>
                    <a:pt x="399651" y="252457"/>
                    <a:pt x="398270" y="251742"/>
                    <a:pt x="397508" y="250457"/>
                  </a:cubicBezTo>
                  <a:lnTo>
                    <a:pt x="388746" y="235650"/>
                  </a:lnTo>
                  <a:cubicBezTo>
                    <a:pt x="387651" y="233650"/>
                    <a:pt x="388317" y="231126"/>
                    <a:pt x="390270" y="229936"/>
                  </a:cubicBezTo>
                  <a:close/>
                  <a:moveTo>
                    <a:pt x="21431" y="229567"/>
                  </a:moveTo>
                  <a:cubicBezTo>
                    <a:pt x="23384" y="230758"/>
                    <a:pt x="23955" y="233330"/>
                    <a:pt x="22717" y="235282"/>
                  </a:cubicBezTo>
                  <a:cubicBezTo>
                    <a:pt x="19669" y="240093"/>
                    <a:pt x="17050" y="245237"/>
                    <a:pt x="15003" y="250524"/>
                  </a:cubicBezTo>
                  <a:cubicBezTo>
                    <a:pt x="14336" y="252143"/>
                    <a:pt x="12765" y="253143"/>
                    <a:pt x="11098" y="253143"/>
                  </a:cubicBezTo>
                  <a:cubicBezTo>
                    <a:pt x="10574" y="253143"/>
                    <a:pt x="10050" y="253048"/>
                    <a:pt x="9574" y="252858"/>
                  </a:cubicBezTo>
                  <a:cubicBezTo>
                    <a:pt x="7431" y="252000"/>
                    <a:pt x="6336" y="249571"/>
                    <a:pt x="7289" y="247476"/>
                  </a:cubicBezTo>
                  <a:cubicBezTo>
                    <a:pt x="9574" y="241712"/>
                    <a:pt x="12431" y="236140"/>
                    <a:pt x="15717" y="230901"/>
                  </a:cubicBezTo>
                  <a:cubicBezTo>
                    <a:pt x="16907" y="228900"/>
                    <a:pt x="19431" y="228329"/>
                    <a:pt x="21431" y="229567"/>
                  </a:cubicBezTo>
                  <a:close/>
                  <a:moveTo>
                    <a:pt x="40574" y="203561"/>
                  </a:moveTo>
                  <a:cubicBezTo>
                    <a:pt x="42431" y="202132"/>
                    <a:pt x="45050" y="202466"/>
                    <a:pt x="46431" y="204323"/>
                  </a:cubicBezTo>
                  <a:cubicBezTo>
                    <a:pt x="47812" y="206181"/>
                    <a:pt x="47478" y="208801"/>
                    <a:pt x="45669" y="210182"/>
                  </a:cubicBezTo>
                  <a:cubicBezTo>
                    <a:pt x="41193" y="213611"/>
                    <a:pt x="36907" y="217469"/>
                    <a:pt x="33098" y="221708"/>
                  </a:cubicBezTo>
                  <a:cubicBezTo>
                    <a:pt x="32241" y="222613"/>
                    <a:pt x="31098" y="223089"/>
                    <a:pt x="30003" y="223089"/>
                  </a:cubicBezTo>
                  <a:cubicBezTo>
                    <a:pt x="28955" y="223089"/>
                    <a:pt x="27955" y="222708"/>
                    <a:pt x="27193" y="221994"/>
                  </a:cubicBezTo>
                  <a:cubicBezTo>
                    <a:pt x="25431" y="220470"/>
                    <a:pt x="25336" y="217850"/>
                    <a:pt x="26907" y="216135"/>
                  </a:cubicBezTo>
                  <a:cubicBezTo>
                    <a:pt x="31050" y="211515"/>
                    <a:pt x="35621" y="207324"/>
                    <a:pt x="40574" y="203561"/>
                  </a:cubicBezTo>
                  <a:close/>
                  <a:moveTo>
                    <a:pt x="372841" y="200321"/>
                  </a:moveTo>
                  <a:cubicBezTo>
                    <a:pt x="374793" y="199179"/>
                    <a:pt x="377365" y="199845"/>
                    <a:pt x="378555" y="201797"/>
                  </a:cubicBezTo>
                  <a:lnTo>
                    <a:pt x="387270" y="216557"/>
                  </a:lnTo>
                  <a:cubicBezTo>
                    <a:pt x="388413" y="218557"/>
                    <a:pt x="387746" y="221080"/>
                    <a:pt x="385794" y="222271"/>
                  </a:cubicBezTo>
                  <a:cubicBezTo>
                    <a:pt x="385079" y="222699"/>
                    <a:pt x="384365" y="222890"/>
                    <a:pt x="383651" y="222890"/>
                  </a:cubicBezTo>
                  <a:cubicBezTo>
                    <a:pt x="382222" y="222890"/>
                    <a:pt x="380841" y="222175"/>
                    <a:pt x="380079" y="220890"/>
                  </a:cubicBezTo>
                  <a:lnTo>
                    <a:pt x="371317" y="206035"/>
                  </a:lnTo>
                  <a:cubicBezTo>
                    <a:pt x="370221" y="204083"/>
                    <a:pt x="370841" y="201512"/>
                    <a:pt x="372841" y="200321"/>
                  </a:cubicBezTo>
                  <a:close/>
                  <a:moveTo>
                    <a:pt x="73097" y="186891"/>
                  </a:moveTo>
                  <a:cubicBezTo>
                    <a:pt x="75287" y="186224"/>
                    <a:pt x="77621" y="187463"/>
                    <a:pt x="78240" y="189701"/>
                  </a:cubicBezTo>
                  <a:cubicBezTo>
                    <a:pt x="78906" y="191892"/>
                    <a:pt x="77668" y="194274"/>
                    <a:pt x="75478" y="194798"/>
                  </a:cubicBezTo>
                  <a:cubicBezTo>
                    <a:pt x="70240" y="196417"/>
                    <a:pt x="65050" y="198513"/>
                    <a:pt x="60097" y="200989"/>
                  </a:cubicBezTo>
                  <a:cubicBezTo>
                    <a:pt x="59526" y="201370"/>
                    <a:pt x="58859" y="201466"/>
                    <a:pt x="58193" y="201466"/>
                  </a:cubicBezTo>
                  <a:cubicBezTo>
                    <a:pt x="56716" y="201466"/>
                    <a:pt x="55240" y="200656"/>
                    <a:pt x="54526" y="199227"/>
                  </a:cubicBezTo>
                  <a:cubicBezTo>
                    <a:pt x="53478" y="197179"/>
                    <a:pt x="54335" y="194702"/>
                    <a:pt x="56335" y="193607"/>
                  </a:cubicBezTo>
                  <a:cubicBezTo>
                    <a:pt x="61716" y="190892"/>
                    <a:pt x="67383" y="188606"/>
                    <a:pt x="73097" y="186891"/>
                  </a:cubicBezTo>
                  <a:close/>
                  <a:moveTo>
                    <a:pt x="355316" y="170802"/>
                  </a:moveTo>
                  <a:cubicBezTo>
                    <a:pt x="357269" y="169707"/>
                    <a:pt x="359840" y="170326"/>
                    <a:pt x="361031" y="172326"/>
                  </a:cubicBezTo>
                  <a:lnTo>
                    <a:pt x="369793" y="187085"/>
                  </a:lnTo>
                  <a:cubicBezTo>
                    <a:pt x="370936" y="189037"/>
                    <a:pt x="370269" y="191608"/>
                    <a:pt x="368317" y="192799"/>
                  </a:cubicBezTo>
                  <a:cubicBezTo>
                    <a:pt x="367602" y="193180"/>
                    <a:pt x="366888" y="193370"/>
                    <a:pt x="366174" y="193370"/>
                  </a:cubicBezTo>
                  <a:cubicBezTo>
                    <a:pt x="364745" y="193370"/>
                    <a:pt x="363364" y="192656"/>
                    <a:pt x="362602" y="191370"/>
                  </a:cubicBezTo>
                  <a:lnTo>
                    <a:pt x="353840" y="176515"/>
                  </a:lnTo>
                  <a:cubicBezTo>
                    <a:pt x="352697" y="174563"/>
                    <a:pt x="353364" y="171992"/>
                    <a:pt x="355316" y="170802"/>
                  </a:cubicBezTo>
                  <a:close/>
                  <a:moveTo>
                    <a:pt x="179547" y="163613"/>
                  </a:moveTo>
                  <a:cubicBezTo>
                    <a:pt x="181309" y="162184"/>
                    <a:pt x="184023" y="162470"/>
                    <a:pt x="185452" y="164279"/>
                  </a:cubicBezTo>
                  <a:cubicBezTo>
                    <a:pt x="186880" y="166041"/>
                    <a:pt x="186547" y="168659"/>
                    <a:pt x="184785" y="170088"/>
                  </a:cubicBezTo>
                  <a:lnTo>
                    <a:pt x="170737" y="181277"/>
                  </a:lnTo>
                  <a:cubicBezTo>
                    <a:pt x="169975" y="181896"/>
                    <a:pt x="169023" y="182181"/>
                    <a:pt x="168118" y="182181"/>
                  </a:cubicBezTo>
                  <a:cubicBezTo>
                    <a:pt x="166832" y="182181"/>
                    <a:pt x="165641" y="181658"/>
                    <a:pt x="164832" y="180658"/>
                  </a:cubicBezTo>
                  <a:cubicBezTo>
                    <a:pt x="163403" y="178848"/>
                    <a:pt x="163689" y="176230"/>
                    <a:pt x="165499" y="174801"/>
                  </a:cubicBezTo>
                  <a:close/>
                  <a:moveTo>
                    <a:pt x="337887" y="141235"/>
                  </a:moveTo>
                  <a:cubicBezTo>
                    <a:pt x="339839" y="140092"/>
                    <a:pt x="342411" y="140759"/>
                    <a:pt x="343601" y="142711"/>
                  </a:cubicBezTo>
                  <a:lnTo>
                    <a:pt x="352364" y="157471"/>
                  </a:lnTo>
                  <a:cubicBezTo>
                    <a:pt x="353459" y="159470"/>
                    <a:pt x="352840" y="161994"/>
                    <a:pt x="350840" y="163184"/>
                  </a:cubicBezTo>
                  <a:cubicBezTo>
                    <a:pt x="350125" y="163613"/>
                    <a:pt x="349411" y="163803"/>
                    <a:pt x="348697" y="163803"/>
                  </a:cubicBezTo>
                  <a:cubicBezTo>
                    <a:pt x="347268" y="163803"/>
                    <a:pt x="345887" y="163089"/>
                    <a:pt x="345125" y="161756"/>
                  </a:cubicBezTo>
                  <a:lnTo>
                    <a:pt x="336363" y="146948"/>
                  </a:lnTo>
                  <a:cubicBezTo>
                    <a:pt x="335268" y="144996"/>
                    <a:pt x="335887" y="142425"/>
                    <a:pt x="337887" y="141235"/>
                  </a:cubicBezTo>
                  <a:close/>
                  <a:moveTo>
                    <a:pt x="207596" y="141235"/>
                  </a:moveTo>
                  <a:cubicBezTo>
                    <a:pt x="209358" y="139807"/>
                    <a:pt x="211977" y="140092"/>
                    <a:pt x="213453" y="141902"/>
                  </a:cubicBezTo>
                  <a:cubicBezTo>
                    <a:pt x="214882" y="143663"/>
                    <a:pt x="214596" y="146282"/>
                    <a:pt x="212786" y="147710"/>
                  </a:cubicBezTo>
                  <a:lnTo>
                    <a:pt x="198738" y="158899"/>
                  </a:lnTo>
                  <a:cubicBezTo>
                    <a:pt x="197976" y="159518"/>
                    <a:pt x="197024" y="159804"/>
                    <a:pt x="196119" y="159804"/>
                  </a:cubicBezTo>
                  <a:cubicBezTo>
                    <a:pt x="194881" y="159804"/>
                    <a:pt x="193690" y="159280"/>
                    <a:pt x="192881" y="158280"/>
                  </a:cubicBezTo>
                  <a:cubicBezTo>
                    <a:pt x="191452" y="156471"/>
                    <a:pt x="191738" y="153852"/>
                    <a:pt x="193547" y="152424"/>
                  </a:cubicBezTo>
                  <a:close/>
                  <a:moveTo>
                    <a:pt x="235597" y="118857"/>
                  </a:moveTo>
                  <a:cubicBezTo>
                    <a:pt x="237406" y="117429"/>
                    <a:pt x="240073" y="117715"/>
                    <a:pt x="241502" y="119524"/>
                  </a:cubicBezTo>
                  <a:cubicBezTo>
                    <a:pt x="242930" y="121286"/>
                    <a:pt x="242645" y="123904"/>
                    <a:pt x="240835" y="125333"/>
                  </a:cubicBezTo>
                  <a:lnTo>
                    <a:pt x="226787" y="136521"/>
                  </a:lnTo>
                  <a:cubicBezTo>
                    <a:pt x="226025" y="137140"/>
                    <a:pt x="225073" y="137426"/>
                    <a:pt x="224168" y="137426"/>
                  </a:cubicBezTo>
                  <a:cubicBezTo>
                    <a:pt x="222930" y="137426"/>
                    <a:pt x="221739" y="136902"/>
                    <a:pt x="220930" y="135902"/>
                  </a:cubicBezTo>
                  <a:cubicBezTo>
                    <a:pt x="219501" y="134093"/>
                    <a:pt x="219787" y="131475"/>
                    <a:pt x="221549" y="130046"/>
                  </a:cubicBezTo>
                  <a:close/>
                  <a:moveTo>
                    <a:pt x="393950" y="116876"/>
                  </a:moveTo>
                  <a:cubicBezTo>
                    <a:pt x="429092" y="116876"/>
                    <a:pt x="462139" y="130546"/>
                    <a:pt x="486948" y="155408"/>
                  </a:cubicBezTo>
                  <a:cubicBezTo>
                    <a:pt x="511757" y="180271"/>
                    <a:pt x="525471" y="213325"/>
                    <a:pt x="525328" y="248428"/>
                  </a:cubicBezTo>
                  <a:cubicBezTo>
                    <a:pt x="525328" y="283579"/>
                    <a:pt x="511662" y="316633"/>
                    <a:pt x="486805" y="341448"/>
                  </a:cubicBezTo>
                  <a:cubicBezTo>
                    <a:pt x="461996" y="366263"/>
                    <a:pt x="428949" y="379980"/>
                    <a:pt x="393854" y="379980"/>
                  </a:cubicBezTo>
                  <a:cubicBezTo>
                    <a:pt x="358712" y="379980"/>
                    <a:pt x="325713" y="366263"/>
                    <a:pt x="300856" y="341448"/>
                  </a:cubicBezTo>
                  <a:cubicBezTo>
                    <a:pt x="276047" y="316633"/>
                    <a:pt x="262380" y="283579"/>
                    <a:pt x="262380" y="248428"/>
                  </a:cubicBezTo>
                  <a:cubicBezTo>
                    <a:pt x="262380" y="219993"/>
                    <a:pt x="271285" y="192940"/>
                    <a:pt x="288189" y="170173"/>
                  </a:cubicBezTo>
                  <a:cubicBezTo>
                    <a:pt x="289570" y="168268"/>
                    <a:pt x="292189" y="167887"/>
                    <a:pt x="294046" y="169268"/>
                  </a:cubicBezTo>
                  <a:cubicBezTo>
                    <a:pt x="295951" y="170649"/>
                    <a:pt x="296284" y="173269"/>
                    <a:pt x="294904" y="175079"/>
                  </a:cubicBezTo>
                  <a:cubicBezTo>
                    <a:pt x="279094" y="196465"/>
                    <a:pt x="270761" y="221851"/>
                    <a:pt x="270761" y="248428"/>
                  </a:cubicBezTo>
                  <a:cubicBezTo>
                    <a:pt x="270761" y="316443"/>
                    <a:pt x="325998" y="371693"/>
                    <a:pt x="393950" y="371693"/>
                  </a:cubicBezTo>
                  <a:cubicBezTo>
                    <a:pt x="461948" y="371693"/>
                    <a:pt x="517186" y="316395"/>
                    <a:pt x="517186" y="248428"/>
                  </a:cubicBezTo>
                  <a:cubicBezTo>
                    <a:pt x="517186" y="180461"/>
                    <a:pt x="461901" y="125211"/>
                    <a:pt x="393950" y="125211"/>
                  </a:cubicBezTo>
                  <a:cubicBezTo>
                    <a:pt x="391664" y="125211"/>
                    <a:pt x="389807" y="123354"/>
                    <a:pt x="389807" y="121020"/>
                  </a:cubicBezTo>
                  <a:cubicBezTo>
                    <a:pt x="389807" y="118734"/>
                    <a:pt x="391664" y="116876"/>
                    <a:pt x="393950" y="116876"/>
                  </a:cubicBezTo>
                  <a:close/>
                  <a:moveTo>
                    <a:pt x="320410" y="111716"/>
                  </a:moveTo>
                  <a:cubicBezTo>
                    <a:pt x="322410" y="110573"/>
                    <a:pt x="324981" y="111239"/>
                    <a:pt x="326172" y="113192"/>
                  </a:cubicBezTo>
                  <a:lnTo>
                    <a:pt x="334887" y="127951"/>
                  </a:lnTo>
                  <a:cubicBezTo>
                    <a:pt x="336030" y="129951"/>
                    <a:pt x="335363" y="132474"/>
                    <a:pt x="333410" y="133665"/>
                  </a:cubicBezTo>
                  <a:cubicBezTo>
                    <a:pt x="332696" y="134093"/>
                    <a:pt x="331982" y="134284"/>
                    <a:pt x="331267" y="134284"/>
                  </a:cubicBezTo>
                  <a:cubicBezTo>
                    <a:pt x="329839" y="134284"/>
                    <a:pt x="328458" y="133569"/>
                    <a:pt x="327696" y="132236"/>
                  </a:cubicBezTo>
                  <a:lnTo>
                    <a:pt x="318934" y="117429"/>
                  </a:lnTo>
                  <a:cubicBezTo>
                    <a:pt x="317838" y="115477"/>
                    <a:pt x="318457" y="112906"/>
                    <a:pt x="320410" y="111716"/>
                  </a:cubicBezTo>
                  <a:close/>
                  <a:moveTo>
                    <a:pt x="263693" y="96480"/>
                  </a:moveTo>
                  <a:cubicBezTo>
                    <a:pt x="265503" y="95051"/>
                    <a:pt x="268122" y="95337"/>
                    <a:pt x="269551" y="97146"/>
                  </a:cubicBezTo>
                  <a:cubicBezTo>
                    <a:pt x="270979" y="98908"/>
                    <a:pt x="270646" y="101527"/>
                    <a:pt x="268932" y="102955"/>
                  </a:cubicBezTo>
                  <a:lnTo>
                    <a:pt x="254883" y="114144"/>
                  </a:lnTo>
                  <a:cubicBezTo>
                    <a:pt x="254121" y="114763"/>
                    <a:pt x="253169" y="115048"/>
                    <a:pt x="252264" y="115048"/>
                  </a:cubicBezTo>
                  <a:cubicBezTo>
                    <a:pt x="251026" y="115048"/>
                    <a:pt x="249835" y="114525"/>
                    <a:pt x="248978" y="113525"/>
                  </a:cubicBezTo>
                  <a:cubicBezTo>
                    <a:pt x="247597" y="111716"/>
                    <a:pt x="247883" y="109097"/>
                    <a:pt x="249645" y="107669"/>
                  </a:cubicBezTo>
                  <a:close/>
                  <a:moveTo>
                    <a:pt x="33860" y="86298"/>
                  </a:moveTo>
                  <a:lnTo>
                    <a:pt x="136048" y="86298"/>
                  </a:lnTo>
                  <a:cubicBezTo>
                    <a:pt x="138382" y="86298"/>
                    <a:pt x="140239" y="88156"/>
                    <a:pt x="140239" y="90489"/>
                  </a:cubicBezTo>
                  <a:cubicBezTo>
                    <a:pt x="140239" y="92823"/>
                    <a:pt x="138382" y="94633"/>
                    <a:pt x="136048" y="94633"/>
                  </a:cubicBezTo>
                  <a:lnTo>
                    <a:pt x="88906" y="94633"/>
                  </a:lnTo>
                  <a:lnTo>
                    <a:pt x="144001" y="191987"/>
                  </a:lnTo>
                  <a:cubicBezTo>
                    <a:pt x="144191" y="191892"/>
                    <a:pt x="144334" y="191702"/>
                    <a:pt x="144524" y="191606"/>
                  </a:cubicBezTo>
                  <a:lnTo>
                    <a:pt x="151477" y="185986"/>
                  </a:lnTo>
                  <a:cubicBezTo>
                    <a:pt x="153239" y="184557"/>
                    <a:pt x="155858" y="184843"/>
                    <a:pt x="157287" y="186653"/>
                  </a:cubicBezTo>
                  <a:cubicBezTo>
                    <a:pt x="158715" y="188415"/>
                    <a:pt x="158430" y="191035"/>
                    <a:pt x="156668" y="192464"/>
                  </a:cubicBezTo>
                  <a:lnTo>
                    <a:pt x="149667" y="198084"/>
                  </a:lnTo>
                  <a:cubicBezTo>
                    <a:pt x="149143" y="198513"/>
                    <a:pt x="148572" y="198798"/>
                    <a:pt x="147953" y="198894"/>
                  </a:cubicBezTo>
                  <a:lnTo>
                    <a:pt x="197000" y="285531"/>
                  </a:lnTo>
                  <a:cubicBezTo>
                    <a:pt x="198143" y="287484"/>
                    <a:pt x="197477" y="290056"/>
                    <a:pt x="195429" y="291199"/>
                  </a:cubicBezTo>
                  <a:cubicBezTo>
                    <a:pt x="194857" y="291533"/>
                    <a:pt x="194143" y="291723"/>
                    <a:pt x="193429" y="291723"/>
                  </a:cubicBezTo>
                  <a:cubicBezTo>
                    <a:pt x="192000" y="291723"/>
                    <a:pt x="190572" y="290961"/>
                    <a:pt x="189810" y="289580"/>
                  </a:cubicBezTo>
                  <a:lnTo>
                    <a:pt x="81335" y="98062"/>
                  </a:lnTo>
                  <a:cubicBezTo>
                    <a:pt x="80764" y="96967"/>
                    <a:pt x="80716" y="95729"/>
                    <a:pt x="81049" y="94633"/>
                  </a:cubicBezTo>
                  <a:lnTo>
                    <a:pt x="33860" y="94633"/>
                  </a:lnTo>
                  <a:cubicBezTo>
                    <a:pt x="31526" y="94633"/>
                    <a:pt x="29669" y="92823"/>
                    <a:pt x="29669" y="90489"/>
                  </a:cubicBezTo>
                  <a:cubicBezTo>
                    <a:pt x="29669" y="88156"/>
                    <a:pt x="31526" y="86298"/>
                    <a:pt x="33860" y="86298"/>
                  </a:cubicBezTo>
                  <a:close/>
                  <a:moveTo>
                    <a:pt x="302933" y="82196"/>
                  </a:moveTo>
                  <a:cubicBezTo>
                    <a:pt x="304885" y="81054"/>
                    <a:pt x="307457" y="81720"/>
                    <a:pt x="308647" y="83672"/>
                  </a:cubicBezTo>
                  <a:lnTo>
                    <a:pt x="317410" y="98384"/>
                  </a:lnTo>
                  <a:cubicBezTo>
                    <a:pt x="318553" y="100336"/>
                    <a:pt x="317886" y="102907"/>
                    <a:pt x="315933" y="104098"/>
                  </a:cubicBezTo>
                  <a:cubicBezTo>
                    <a:pt x="315219" y="104526"/>
                    <a:pt x="314505" y="104717"/>
                    <a:pt x="313791" y="104717"/>
                  </a:cubicBezTo>
                  <a:cubicBezTo>
                    <a:pt x="312362" y="104717"/>
                    <a:pt x="310981" y="104002"/>
                    <a:pt x="310219" y="102669"/>
                  </a:cubicBezTo>
                  <a:lnTo>
                    <a:pt x="301457" y="87910"/>
                  </a:lnTo>
                  <a:cubicBezTo>
                    <a:pt x="300314" y="85958"/>
                    <a:pt x="300980" y="83386"/>
                    <a:pt x="302933" y="82196"/>
                  </a:cubicBezTo>
                  <a:close/>
                  <a:moveTo>
                    <a:pt x="284646" y="79720"/>
                  </a:moveTo>
                  <a:cubicBezTo>
                    <a:pt x="286504" y="78292"/>
                    <a:pt x="289123" y="78578"/>
                    <a:pt x="290551" y="80339"/>
                  </a:cubicBezTo>
                  <a:cubicBezTo>
                    <a:pt x="291980" y="82149"/>
                    <a:pt x="291694" y="84767"/>
                    <a:pt x="289885" y="86196"/>
                  </a:cubicBezTo>
                  <a:lnTo>
                    <a:pt x="282932" y="91766"/>
                  </a:lnTo>
                  <a:cubicBezTo>
                    <a:pt x="282170" y="92385"/>
                    <a:pt x="281218" y="92671"/>
                    <a:pt x="280313" y="92671"/>
                  </a:cubicBezTo>
                  <a:cubicBezTo>
                    <a:pt x="279075" y="92671"/>
                    <a:pt x="277884" y="92147"/>
                    <a:pt x="277027" y="91100"/>
                  </a:cubicBezTo>
                  <a:cubicBezTo>
                    <a:pt x="275598" y="89338"/>
                    <a:pt x="275932" y="86719"/>
                    <a:pt x="277694" y="85291"/>
                  </a:cubicBezTo>
                  <a:close/>
                  <a:moveTo>
                    <a:pt x="285504" y="52629"/>
                  </a:moveTo>
                  <a:cubicBezTo>
                    <a:pt x="287456" y="51486"/>
                    <a:pt x="290028" y="52153"/>
                    <a:pt x="291218" y="54105"/>
                  </a:cubicBezTo>
                  <a:lnTo>
                    <a:pt x="299980" y="68865"/>
                  </a:lnTo>
                  <a:cubicBezTo>
                    <a:pt x="301076" y="70817"/>
                    <a:pt x="300409" y="73388"/>
                    <a:pt x="298457" y="74578"/>
                  </a:cubicBezTo>
                  <a:cubicBezTo>
                    <a:pt x="297742" y="75007"/>
                    <a:pt x="297028" y="75150"/>
                    <a:pt x="296314" y="75150"/>
                  </a:cubicBezTo>
                  <a:cubicBezTo>
                    <a:pt x="294885" y="75150"/>
                    <a:pt x="293504" y="74435"/>
                    <a:pt x="292742" y="73150"/>
                  </a:cubicBezTo>
                  <a:lnTo>
                    <a:pt x="283980" y="58343"/>
                  </a:lnTo>
                  <a:cubicBezTo>
                    <a:pt x="282884" y="56343"/>
                    <a:pt x="283504" y="53819"/>
                    <a:pt x="285504" y="52629"/>
                  </a:cubicBezTo>
                  <a:close/>
                  <a:moveTo>
                    <a:pt x="268027" y="23062"/>
                  </a:moveTo>
                  <a:cubicBezTo>
                    <a:pt x="270027" y="21919"/>
                    <a:pt x="272598" y="22586"/>
                    <a:pt x="273789" y="24538"/>
                  </a:cubicBezTo>
                  <a:lnTo>
                    <a:pt x="282504" y="39298"/>
                  </a:lnTo>
                  <a:cubicBezTo>
                    <a:pt x="283646" y="41250"/>
                    <a:pt x="282980" y="43821"/>
                    <a:pt x="281027" y="45011"/>
                  </a:cubicBezTo>
                  <a:cubicBezTo>
                    <a:pt x="280313" y="45440"/>
                    <a:pt x="279599" y="45583"/>
                    <a:pt x="278884" y="45583"/>
                  </a:cubicBezTo>
                  <a:cubicBezTo>
                    <a:pt x="277456" y="45583"/>
                    <a:pt x="276075" y="44868"/>
                    <a:pt x="275313" y="43583"/>
                  </a:cubicBezTo>
                  <a:lnTo>
                    <a:pt x="266550" y="28776"/>
                  </a:lnTo>
                  <a:cubicBezTo>
                    <a:pt x="265455" y="26776"/>
                    <a:pt x="266074" y="24157"/>
                    <a:pt x="268027" y="23062"/>
                  </a:cubicBezTo>
                  <a:close/>
                  <a:moveTo>
                    <a:pt x="181023" y="9159"/>
                  </a:moveTo>
                  <a:cubicBezTo>
                    <a:pt x="186500" y="10445"/>
                    <a:pt x="192119" y="11254"/>
                    <a:pt x="197690" y="11683"/>
                  </a:cubicBezTo>
                  <a:cubicBezTo>
                    <a:pt x="200024" y="11873"/>
                    <a:pt x="201738" y="13825"/>
                    <a:pt x="201548" y="16158"/>
                  </a:cubicBezTo>
                  <a:cubicBezTo>
                    <a:pt x="201405" y="18349"/>
                    <a:pt x="199548" y="20015"/>
                    <a:pt x="197405" y="20015"/>
                  </a:cubicBezTo>
                  <a:lnTo>
                    <a:pt x="197119" y="20015"/>
                  </a:lnTo>
                  <a:cubicBezTo>
                    <a:pt x="191071" y="19586"/>
                    <a:pt x="185071" y="18682"/>
                    <a:pt x="179166" y="17349"/>
                  </a:cubicBezTo>
                  <a:cubicBezTo>
                    <a:pt x="176928" y="16873"/>
                    <a:pt x="175499" y="14587"/>
                    <a:pt x="176023" y="12349"/>
                  </a:cubicBezTo>
                  <a:cubicBezTo>
                    <a:pt x="176547" y="10064"/>
                    <a:pt x="178785" y="8636"/>
                    <a:pt x="181023" y="9159"/>
                  </a:cubicBezTo>
                  <a:close/>
                  <a:moveTo>
                    <a:pt x="231168" y="9064"/>
                  </a:moveTo>
                  <a:cubicBezTo>
                    <a:pt x="233359" y="8540"/>
                    <a:pt x="235597" y="9874"/>
                    <a:pt x="236168" y="12159"/>
                  </a:cubicBezTo>
                  <a:cubicBezTo>
                    <a:pt x="236644" y="14349"/>
                    <a:pt x="235263" y="16587"/>
                    <a:pt x="233120" y="17111"/>
                  </a:cubicBezTo>
                  <a:cubicBezTo>
                    <a:pt x="227215" y="18539"/>
                    <a:pt x="221215" y="19491"/>
                    <a:pt x="215263" y="19967"/>
                  </a:cubicBezTo>
                  <a:lnTo>
                    <a:pt x="214882" y="19967"/>
                  </a:lnTo>
                  <a:cubicBezTo>
                    <a:pt x="212739" y="19967"/>
                    <a:pt x="210929" y="18349"/>
                    <a:pt x="210739" y="16158"/>
                  </a:cubicBezTo>
                  <a:cubicBezTo>
                    <a:pt x="210548" y="13873"/>
                    <a:pt x="212215" y="11873"/>
                    <a:pt x="214548" y="11683"/>
                  </a:cubicBezTo>
                  <a:cubicBezTo>
                    <a:pt x="220072" y="11254"/>
                    <a:pt x="225692" y="10350"/>
                    <a:pt x="231168" y="9064"/>
                  </a:cubicBezTo>
                  <a:close/>
                  <a:moveTo>
                    <a:pt x="157498" y="589"/>
                  </a:moveTo>
                  <a:cubicBezTo>
                    <a:pt x="157498" y="685"/>
                    <a:pt x="160260" y="2208"/>
                    <a:pt x="165022" y="4160"/>
                  </a:cubicBezTo>
                  <a:cubicBezTo>
                    <a:pt x="167118" y="5017"/>
                    <a:pt x="168165" y="7445"/>
                    <a:pt x="167261" y="9588"/>
                  </a:cubicBezTo>
                  <a:cubicBezTo>
                    <a:pt x="166642" y="11254"/>
                    <a:pt x="165070" y="12207"/>
                    <a:pt x="163403" y="12207"/>
                  </a:cubicBezTo>
                  <a:cubicBezTo>
                    <a:pt x="162927" y="12207"/>
                    <a:pt x="162403" y="12159"/>
                    <a:pt x="161879" y="11921"/>
                  </a:cubicBezTo>
                  <a:cubicBezTo>
                    <a:pt x="156451" y="9731"/>
                    <a:pt x="153355" y="7874"/>
                    <a:pt x="153212" y="7826"/>
                  </a:cubicBezTo>
                  <a:cubicBezTo>
                    <a:pt x="151260" y="6684"/>
                    <a:pt x="150593" y="4113"/>
                    <a:pt x="151784" y="2113"/>
                  </a:cubicBezTo>
                  <a:cubicBezTo>
                    <a:pt x="152974" y="66"/>
                    <a:pt x="155546" y="-601"/>
                    <a:pt x="157498" y="589"/>
                  </a:cubicBezTo>
                  <a:close/>
                  <a:moveTo>
                    <a:pt x="255074" y="494"/>
                  </a:moveTo>
                  <a:cubicBezTo>
                    <a:pt x="257026" y="-458"/>
                    <a:pt x="259360" y="256"/>
                    <a:pt x="260503" y="2113"/>
                  </a:cubicBezTo>
                  <a:lnTo>
                    <a:pt x="265027" y="9778"/>
                  </a:lnTo>
                  <a:cubicBezTo>
                    <a:pt x="266122" y="11730"/>
                    <a:pt x="265503" y="14302"/>
                    <a:pt x="263503" y="15492"/>
                  </a:cubicBezTo>
                  <a:cubicBezTo>
                    <a:pt x="262788" y="15920"/>
                    <a:pt x="262074" y="16063"/>
                    <a:pt x="261407" y="16063"/>
                  </a:cubicBezTo>
                  <a:cubicBezTo>
                    <a:pt x="259979" y="16063"/>
                    <a:pt x="258598" y="15349"/>
                    <a:pt x="257836" y="14063"/>
                  </a:cubicBezTo>
                  <a:lnTo>
                    <a:pt x="255217" y="9588"/>
                  </a:lnTo>
                  <a:cubicBezTo>
                    <a:pt x="253598" y="10302"/>
                    <a:pt x="251931" y="11016"/>
                    <a:pt x="250264" y="11683"/>
                  </a:cubicBezTo>
                  <a:cubicBezTo>
                    <a:pt x="248121" y="12588"/>
                    <a:pt x="245740" y="11492"/>
                    <a:pt x="244835" y="9350"/>
                  </a:cubicBezTo>
                  <a:cubicBezTo>
                    <a:pt x="243978" y="7207"/>
                    <a:pt x="245026" y="4779"/>
                    <a:pt x="247169" y="3922"/>
                  </a:cubicBezTo>
                  <a:cubicBezTo>
                    <a:pt x="249835" y="2922"/>
                    <a:pt x="252455" y="1732"/>
                    <a:pt x="255074" y="494"/>
                  </a:cubicBezTo>
                  <a:close/>
                </a:path>
              </a:pathLst>
            </a:custGeom>
            <a:no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i="1">
                <a:solidFill>
                  <a:schemeClr val="tx2">
                    <a:lumMod val="7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6" name="ïšḷïḓé"/>
            <p:cNvSpPr/>
            <p:nvPr/>
          </p:nvSpPr>
          <p:spPr>
            <a:xfrm>
              <a:off x="8924" y="6272"/>
              <a:ext cx="518" cy="303"/>
            </a:xfrm>
            <a:custGeom>
              <a:avLst/>
              <a:gdLst>
                <a:gd name="T0" fmla="*/ 2094 w 11183"/>
                <a:gd name="T1" fmla="*/ 5669 h 6556"/>
                <a:gd name="T2" fmla="*/ 2592 w 11183"/>
                <a:gd name="T3" fmla="*/ 5016 h 6556"/>
                <a:gd name="T4" fmla="*/ 2094 w 11183"/>
                <a:gd name="T5" fmla="*/ 1404 h 6556"/>
                <a:gd name="T6" fmla="*/ 1128 w 11183"/>
                <a:gd name="T7" fmla="*/ 2780 h 6556"/>
                <a:gd name="T8" fmla="*/ 1314 w 11183"/>
                <a:gd name="T9" fmla="*/ 2932 h 6556"/>
                <a:gd name="T10" fmla="*/ 953 w 11183"/>
                <a:gd name="T11" fmla="*/ 4427 h 6556"/>
                <a:gd name="T12" fmla="*/ 1232 w 11183"/>
                <a:gd name="T13" fmla="*/ 4124 h 6556"/>
                <a:gd name="T14" fmla="*/ 1314 w 11183"/>
                <a:gd name="T15" fmla="*/ 3840 h 6556"/>
                <a:gd name="T16" fmla="*/ 368 w 11183"/>
                <a:gd name="T17" fmla="*/ 4432 h 6556"/>
                <a:gd name="T18" fmla="*/ 744 w 11183"/>
                <a:gd name="T19" fmla="*/ 4606 h 6556"/>
                <a:gd name="T20" fmla="*/ 362 w 11183"/>
                <a:gd name="T21" fmla="*/ 2537 h 6556"/>
                <a:gd name="T22" fmla="*/ 653 w 11183"/>
                <a:gd name="T23" fmla="*/ 2441 h 6556"/>
                <a:gd name="T24" fmla="*/ 1039 w 11183"/>
                <a:gd name="T25" fmla="*/ 2400 h 6556"/>
                <a:gd name="T26" fmla="*/ 653 w 11183"/>
                <a:gd name="T27" fmla="*/ 2441 h 6556"/>
                <a:gd name="T28" fmla="*/ 0 w 11183"/>
                <a:gd name="T29" fmla="*/ 3125 h 6556"/>
                <a:gd name="T30" fmla="*/ 82 w 11183"/>
                <a:gd name="T31" fmla="*/ 3770 h 6556"/>
                <a:gd name="T32" fmla="*/ 135 w 11183"/>
                <a:gd name="T33" fmla="*/ 4289 h 6556"/>
                <a:gd name="T34" fmla="*/ 7120 w 11183"/>
                <a:gd name="T35" fmla="*/ 841 h 6556"/>
                <a:gd name="T36" fmla="*/ 7039 w 11183"/>
                <a:gd name="T37" fmla="*/ 4412 h 6556"/>
                <a:gd name="T38" fmla="*/ 7120 w 11183"/>
                <a:gd name="T39" fmla="*/ 4493 h 6556"/>
                <a:gd name="T40" fmla="*/ 7039 w 11183"/>
                <a:gd name="T41" fmla="*/ 1490 h 6556"/>
                <a:gd name="T42" fmla="*/ 8109 w 11183"/>
                <a:gd name="T43" fmla="*/ 4870 h 6556"/>
                <a:gd name="T44" fmla="*/ 8190 w 11183"/>
                <a:gd name="T45" fmla="*/ 4789 h 6556"/>
                <a:gd name="T46" fmla="*/ 8272 w 11183"/>
                <a:gd name="T47" fmla="*/ 3774 h 6556"/>
                <a:gd name="T48" fmla="*/ 8109 w 11183"/>
                <a:gd name="T49" fmla="*/ 3042 h 6556"/>
                <a:gd name="T50" fmla="*/ 8190 w 11183"/>
                <a:gd name="T51" fmla="*/ 5519 h 6556"/>
                <a:gd name="T52" fmla="*/ 8164 w 11183"/>
                <a:gd name="T53" fmla="*/ 6044 h 6556"/>
                <a:gd name="T54" fmla="*/ 8190 w 11183"/>
                <a:gd name="T55" fmla="*/ 4057 h 6556"/>
                <a:gd name="T56" fmla="*/ 8272 w 11183"/>
                <a:gd name="T57" fmla="*/ 4139 h 6556"/>
                <a:gd name="T58" fmla="*/ 8190 w 11183"/>
                <a:gd name="T59" fmla="*/ 2394 h 6556"/>
                <a:gd name="T60" fmla="*/ 8109 w 11183"/>
                <a:gd name="T61" fmla="*/ 1216 h 6556"/>
                <a:gd name="T62" fmla="*/ 8190 w 11183"/>
                <a:gd name="T63" fmla="*/ 1135 h 6556"/>
                <a:gd name="T64" fmla="*/ 7144 w 11183"/>
                <a:gd name="T65" fmla="*/ 504 h 6556"/>
                <a:gd name="T66" fmla="*/ 7620 w 11183"/>
                <a:gd name="T67" fmla="*/ 0 h 6556"/>
                <a:gd name="T68" fmla="*/ 8025 w 11183"/>
                <a:gd name="T69" fmla="*/ 244 h 6556"/>
                <a:gd name="T70" fmla="*/ 7039 w 11183"/>
                <a:gd name="T71" fmla="*/ 5143 h 6556"/>
                <a:gd name="T72" fmla="*/ 7142 w 11183"/>
                <a:gd name="T73" fmla="*/ 5930 h 6556"/>
                <a:gd name="T74" fmla="*/ 7334 w 11183"/>
                <a:gd name="T75" fmla="*/ 6296 h 6556"/>
                <a:gd name="T76" fmla="*/ 8109 w 11183"/>
                <a:gd name="T77" fmla="*/ 851 h 6556"/>
                <a:gd name="T78" fmla="*/ 8143 w 11183"/>
                <a:gd name="T79" fmla="*/ 411 h 6556"/>
                <a:gd name="T80" fmla="*/ 7609 w 11183"/>
                <a:gd name="T81" fmla="*/ 6444 h 6556"/>
                <a:gd name="T82" fmla="*/ 9103 w 11183"/>
                <a:gd name="T83" fmla="*/ 1127 h 6556"/>
                <a:gd name="T84" fmla="*/ 9103 w 11183"/>
                <a:gd name="T85" fmla="*/ 5555 h 6556"/>
                <a:gd name="T86" fmla="*/ 9103 w 11183"/>
                <a:gd name="T87" fmla="*/ 5392 h 6556"/>
                <a:gd name="T88" fmla="*/ 9103 w 11183"/>
                <a:gd name="T89" fmla="*/ 1291 h 6556"/>
                <a:gd name="T90" fmla="*/ 9870 w 11183"/>
                <a:gd name="T91" fmla="*/ 2819 h 6556"/>
                <a:gd name="T92" fmla="*/ 11183 w 11183"/>
                <a:gd name="T93" fmla="*/ 2819 h 6556"/>
                <a:gd name="T94" fmla="*/ 10033 w 11183"/>
                <a:gd name="T95" fmla="*/ 3921 h 6556"/>
                <a:gd name="T96" fmla="*/ 11020 w 11183"/>
                <a:gd name="T97" fmla="*/ 3921 h 6556"/>
                <a:gd name="T98" fmla="*/ 7120 w 11183"/>
                <a:gd name="T99" fmla="*/ 3762 h 6556"/>
                <a:gd name="T100" fmla="*/ 7119 w 11183"/>
                <a:gd name="T101" fmla="*/ 3014 h 6556"/>
                <a:gd name="T102" fmla="*/ 7039 w 11183"/>
                <a:gd name="T103" fmla="*/ 2219 h 6556"/>
                <a:gd name="T104" fmla="*/ 3548 w 11183"/>
                <a:gd name="T105" fmla="*/ 114 h 6556"/>
                <a:gd name="T106" fmla="*/ 3548 w 11183"/>
                <a:gd name="T107" fmla="*/ 6556 h 6556"/>
                <a:gd name="T108" fmla="*/ 6956 w 11183"/>
                <a:gd name="T109" fmla="*/ 2800 h 6556"/>
                <a:gd name="T110" fmla="*/ 3548 w 11183"/>
                <a:gd name="T111" fmla="*/ 6394 h 6556"/>
                <a:gd name="T112" fmla="*/ 3548 w 11183"/>
                <a:gd name="T113" fmla="*/ 276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183" h="6556">
                  <a:moveTo>
                    <a:pt x="2102" y="1241"/>
                  </a:moveTo>
                  <a:lnTo>
                    <a:pt x="2094" y="1241"/>
                  </a:lnTo>
                  <a:cubicBezTo>
                    <a:pt x="1734" y="1241"/>
                    <a:pt x="1442" y="1534"/>
                    <a:pt x="1442" y="1894"/>
                  </a:cubicBezTo>
                  <a:lnTo>
                    <a:pt x="1442" y="5016"/>
                  </a:lnTo>
                  <a:cubicBezTo>
                    <a:pt x="1442" y="5376"/>
                    <a:pt x="1734" y="5669"/>
                    <a:pt x="2094" y="5669"/>
                  </a:cubicBezTo>
                  <a:lnTo>
                    <a:pt x="2102" y="5669"/>
                  </a:lnTo>
                  <a:cubicBezTo>
                    <a:pt x="2461" y="5669"/>
                    <a:pt x="2754" y="5376"/>
                    <a:pt x="2754" y="5016"/>
                  </a:cubicBezTo>
                  <a:lnTo>
                    <a:pt x="2754" y="1894"/>
                  </a:lnTo>
                  <a:cubicBezTo>
                    <a:pt x="2754" y="1534"/>
                    <a:pt x="2462" y="1241"/>
                    <a:pt x="2102" y="1241"/>
                  </a:cubicBezTo>
                  <a:close/>
                  <a:moveTo>
                    <a:pt x="2592" y="5016"/>
                  </a:moveTo>
                  <a:cubicBezTo>
                    <a:pt x="2592" y="5286"/>
                    <a:pt x="2372" y="5506"/>
                    <a:pt x="2102" y="5506"/>
                  </a:cubicBezTo>
                  <a:lnTo>
                    <a:pt x="2094" y="5506"/>
                  </a:lnTo>
                  <a:cubicBezTo>
                    <a:pt x="1824" y="5506"/>
                    <a:pt x="1604" y="5286"/>
                    <a:pt x="1604" y="5016"/>
                  </a:cubicBezTo>
                  <a:lnTo>
                    <a:pt x="1604" y="1894"/>
                  </a:lnTo>
                  <a:cubicBezTo>
                    <a:pt x="1604" y="1624"/>
                    <a:pt x="1824" y="1404"/>
                    <a:pt x="2094" y="1404"/>
                  </a:cubicBezTo>
                  <a:lnTo>
                    <a:pt x="2102" y="1404"/>
                  </a:lnTo>
                  <a:cubicBezTo>
                    <a:pt x="2371" y="1404"/>
                    <a:pt x="2592" y="1624"/>
                    <a:pt x="2592" y="1894"/>
                  </a:cubicBezTo>
                  <a:lnTo>
                    <a:pt x="2592" y="5016"/>
                  </a:lnTo>
                  <a:close/>
                  <a:moveTo>
                    <a:pt x="1179" y="2677"/>
                  </a:moveTo>
                  <a:cubicBezTo>
                    <a:pt x="1137" y="2691"/>
                    <a:pt x="1113" y="2737"/>
                    <a:pt x="1128" y="2780"/>
                  </a:cubicBezTo>
                  <a:cubicBezTo>
                    <a:pt x="1144" y="2829"/>
                    <a:pt x="1152" y="2880"/>
                    <a:pt x="1152" y="2932"/>
                  </a:cubicBezTo>
                  <a:lnTo>
                    <a:pt x="1152" y="3115"/>
                  </a:lnTo>
                  <a:cubicBezTo>
                    <a:pt x="1152" y="3160"/>
                    <a:pt x="1188" y="3196"/>
                    <a:pt x="1233" y="3196"/>
                  </a:cubicBezTo>
                  <a:cubicBezTo>
                    <a:pt x="1278" y="3196"/>
                    <a:pt x="1314" y="3160"/>
                    <a:pt x="1314" y="3115"/>
                  </a:cubicBezTo>
                  <a:lnTo>
                    <a:pt x="1314" y="2932"/>
                  </a:lnTo>
                  <a:cubicBezTo>
                    <a:pt x="1314" y="2864"/>
                    <a:pt x="1303" y="2795"/>
                    <a:pt x="1282" y="2730"/>
                  </a:cubicBezTo>
                  <a:cubicBezTo>
                    <a:pt x="1267" y="2686"/>
                    <a:pt x="1222" y="2664"/>
                    <a:pt x="1179" y="2677"/>
                  </a:cubicBezTo>
                  <a:close/>
                  <a:moveTo>
                    <a:pt x="1232" y="4124"/>
                  </a:moveTo>
                  <a:cubicBezTo>
                    <a:pt x="1189" y="4110"/>
                    <a:pt x="1143" y="4135"/>
                    <a:pt x="1130" y="4177"/>
                  </a:cubicBezTo>
                  <a:cubicBezTo>
                    <a:pt x="1100" y="4276"/>
                    <a:pt x="1037" y="4365"/>
                    <a:pt x="953" y="4427"/>
                  </a:cubicBezTo>
                  <a:cubicBezTo>
                    <a:pt x="917" y="4454"/>
                    <a:pt x="909" y="4505"/>
                    <a:pt x="937" y="4541"/>
                  </a:cubicBezTo>
                  <a:cubicBezTo>
                    <a:pt x="953" y="4562"/>
                    <a:pt x="976" y="4574"/>
                    <a:pt x="1001" y="4574"/>
                  </a:cubicBezTo>
                  <a:cubicBezTo>
                    <a:pt x="1019" y="4574"/>
                    <a:pt x="1035" y="4569"/>
                    <a:pt x="1050" y="4557"/>
                  </a:cubicBezTo>
                  <a:cubicBezTo>
                    <a:pt x="1162" y="4475"/>
                    <a:pt x="1245" y="4356"/>
                    <a:pt x="1285" y="4225"/>
                  </a:cubicBezTo>
                  <a:cubicBezTo>
                    <a:pt x="1298" y="4182"/>
                    <a:pt x="1274" y="4136"/>
                    <a:pt x="1232" y="4124"/>
                  </a:cubicBezTo>
                  <a:close/>
                  <a:moveTo>
                    <a:pt x="1233" y="3396"/>
                  </a:moveTo>
                  <a:cubicBezTo>
                    <a:pt x="1188" y="3396"/>
                    <a:pt x="1152" y="3432"/>
                    <a:pt x="1152" y="3477"/>
                  </a:cubicBezTo>
                  <a:lnTo>
                    <a:pt x="1152" y="3840"/>
                  </a:lnTo>
                  <a:cubicBezTo>
                    <a:pt x="1152" y="3885"/>
                    <a:pt x="1188" y="3921"/>
                    <a:pt x="1233" y="3921"/>
                  </a:cubicBezTo>
                  <a:cubicBezTo>
                    <a:pt x="1278" y="3921"/>
                    <a:pt x="1314" y="3885"/>
                    <a:pt x="1314" y="3840"/>
                  </a:cubicBezTo>
                  <a:lnTo>
                    <a:pt x="1314" y="3477"/>
                  </a:lnTo>
                  <a:cubicBezTo>
                    <a:pt x="1314" y="3432"/>
                    <a:pt x="1278" y="3396"/>
                    <a:pt x="1233" y="3396"/>
                  </a:cubicBezTo>
                  <a:close/>
                  <a:moveTo>
                    <a:pt x="663" y="4525"/>
                  </a:moveTo>
                  <a:lnTo>
                    <a:pt x="653" y="4525"/>
                  </a:lnTo>
                  <a:cubicBezTo>
                    <a:pt x="550" y="4525"/>
                    <a:pt x="452" y="4493"/>
                    <a:pt x="368" y="4432"/>
                  </a:cubicBezTo>
                  <a:cubicBezTo>
                    <a:pt x="332" y="4406"/>
                    <a:pt x="280" y="4415"/>
                    <a:pt x="254" y="4451"/>
                  </a:cubicBezTo>
                  <a:cubicBezTo>
                    <a:pt x="228" y="4487"/>
                    <a:pt x="237" y="4539"/>
                    <a:pt x="273" y="4565"/>
                  </a:cubicBezTo>
                  <a:cubicBezTo>
                    <a:pt x="384" y="4645"/>
                    <a:pt x="515" y="4687"/>
                    <a:pt x="653" y="4687"/>
                  </a:cubicBezTo>
                  <a:lnTo>
                    <a:pt x="663" y="4687"/>
                  </a:lnTo>
                  <a:cubicBezTo>
                    <a:pt x="708" y="4687"/>
                    <a:pt x="744" y="4651"/>
                    <a:pt x="744" y="4606"/>
                  </a:cubicBezTo>
                  <a:cubicBezTo>
                    <a:pt x="744" y="4561"/>
                    <a:pt x="708" y="4525"/>
                    <a:pt x="663" y="4525"/>
                  </a:cubicBezTo>
                  <a:close/>
                  <a:moveTo>
                    <a:pt x="83" y="2841"/>
                  </a:moveTo>
                  <a:cubicBezTo>
                    <a:pt x="90" y="2844"/>
                    <a:pt x="99" y="2845"/>
                    <a:pt x="107" y="2845"/>
                  </a:cubicBezTo>
                  <a:cubicBezTo>
                    <a:pt x="142" y="2845"/>
                    <a:pt x="173" y="2822"/>
                    <a:pt x="184" y="2787"/>
                  </a:cubicBezTo>
                  <a:cubicBezTo>
                    <a:pt x="214" y="2689"/>
                    <a:pt x="278" y="2600"/>
                    <a:pt x="362" y="2537"/>
                  </a:cubicBezTo>
                  <a:cubicBezTo>
                    <a:pt x="398" y="2511"/>
                    <a:pt x="405" y="2460"/>
                    <a:pt x="378" y="2424"/>
                  </a:cubicBezTo>
                  <a:cubicBezTo>
                    <a:pt x="352" y="2387"/>
                    <a:pt x="300" y="2380"/>
                    <a:pt x="264" y="2407"/>
                  </a:cubicBezTo>
                  <a:cubicBezTo>
                    <a:pt x="153" y="2490"/>
                    <a:pt x="69" y="2609"/>
                    <a:pt x="28" y="2740"/>
                  </a:cubicBezTo>
                  <a:cubicBezTo>
                    <a:pt x="15" y="2782"/>
                    <a:pt x="39" y="2829"/>
                    <a:pt x="83" y="2841"/>
                  </a:cubicBezTo>
                  <a:close/>
                  <a:moveTo>
                    <a:pt x="653" y="2441"/>
                  </a:moveTo>
                  <a:lnTo>
                    <a:pt x="660" y="2441"/>
                  </a:lnTo>
                  <a:cubicBezTo>
                    <a:pt x="763" y="2441"/>
                    <a:pt x="862" y="2472"/>
                    <a:pt x="944" y="2532"/>
                  </a:cubicBezTo>
                  <a:cubicBezTo>
                    <a:pt x="958" y="2542"/>
                    <a:pt x="975" y="2547"/>
                    <a:pt x="992" y="2547"/>
                  </a:cubicBezTo>
                  <a:cubicBezTo>
                    <a:pt x="1017" y="2547"/>
                    <a:pt x="1042" y="2536"/>
                    <a:pt x="1058" y="2514"/>
                  </a:cubicBezTo>
                  <a:cubicBezTo>
                    <a:pt x="1084" y="2477"/>
                    <a:pt x="1075" y="2426"/>
                    <a:pt x="1039" y="2400"/>
                  </a:cubicBezTo>
                  <a:cubicBezTo>
                    <a:pt x="928" y="2320"/>
                    <a:pt x="797" y="2277"/>
                    <a:pt x="660" y="2277"/>
                  </a:cubicBezTo>
                  <a:lnTo>
                    <a:pt x="654" y="2277"/>
                  </a:lnTo>
                  <a:lnTo>
                    <a:pt x="652" y="2277"/>
                  </a:lnTo>
                  <a:cubicBezTo>
                    <a:pt x="607" y="2277"/>
                    <a:pt x="570" y="2314"/>
                    <a:pt x="570" y="2359"/>
                  </a:cubicBezTo>
                  <a:cubicBezTo>
                    <a:pt x="572" y="2405"/>
                    <a:pt x="608" y="2441"/>
                    <a:pt x="653" y="2441"/>
                  </a:cubicBezTo>
                  <a:close/>
                  <a:moveTo>
                    <a:pt x="82" y="3569"/>
                  </a:moveTo>
                  <a:cubicBezTo>
                    <a:pt x="127" y="3569"/>
                    <a:pt x="163" y="3532"/>
                    <a:pt x="163" y="3487"/>
                  </a:cubicBezTo>
                  <a:lnTo>
                    <a:pt x="163" y="3125"/>
                  </a:lnTo>
                  <a:cubicBezTo>
                    <a:pt x="163" y="3080"/>
                    <a:pt x="127" y="3044"/>
                    <a:pt x="82" y="3044"/>
                  </a:cubicBezTo>
                  <a:cubicBezTo>
                    <a:pt x="37" y="3044"/>
                    <a:pt x="0" y="3080"/>
                    <a:pt x="0" y="3125"/>
                  </a:cubicBezTo>
                  <a:lnTo>
                    <a:pt x="0" y="3487"/>
                  </a:lnTo>
                  <a:cubicBezTo>
                    <a:pt x="0" y="3532"/>
                    <a:pt x="37" y="3569"/>
                    <a:pt x="82" y="3569"/>
                  </a:cubicBezTo>
                  <a:close/>
                  <a:moveTo>
                    <a:pt x="163" y="4035"/>
                  </a:moveTo>
                  <a:lnTo>
                    <a:pt x="163" y="3851"/>
                  </a:lnTo>
                  <a:cubicBezTo>
                    <a:pt x="163" y="3806"/>
                    <a:pt x="127" y="3770"/>
                    <a:pt x="82" y="3770"/>
                  </a:cubicBezTo>
                  <a:cubicBezTo>
                    <a:pt x="37" y="3770"/>
                    <a:pt x="0" y="3806"/>
                    <a:pt x="0" y="3851"/>
                  </a:cubicBezTo>
                  <a:lnTo>
                    <a:pt x="0" y="4035"/>
                  </a:lnTo>
                  <a:cubicBezTo>
                    <a:pt x="0" y="4104"/>
                    <a:pt x="12" y="4171"/>
                    <a:pt x="33" y="4236"/>
                  </a:cubicBezTo>
                  <a:cubicBezTo>
                    <a:pt x="44" y="4270"/>
                    <a:pt x="75" y="4292"/>
                    <a:pt x="110" y="4292"/>
                  </a:cubicBezTo>
                  <a:cubicBezTo>
                    <a:pt x="119" y="4292"/>
                    <a:pt x="128" y="4291"/>
                    <a:pt x="135" y="4289"/>
                  </a:cubicBezTo>
                  <a:cubicBezTo>
                    <a:pt x="178" y="4275"/>
                    <a:pt x="202" y="4229"/>
                    <a:pt x="188" y="4186"/>
                  </a:cubicBezTo>
                  <a:cubicBezTo>
                    <a:pt x="170" y="4137"/>
                    <a:pt x="163" y="4086"/>
                    <a:pt x="163" y="4035"/>
                  </a:cubicBezTo>
                  <a:close/>
                  <a:moveTo>
                    <a:pt x="7039" y="1287"/>
                  </a:moveTo>
                  <a:cubicBezTo>
                    <a:pt x="7084" y="1287"/>
                    <a:pt x="7120" y="1251"/>
                    <a:pt x="7120" y="1206"/>
                  </a:cubicBezTo>
                  <a:lnTo>
                    <a:pt x="7120" y="841"/>
                  </a:lnTo>
                  <a:cubicBezTo>
                    <a:pt x="7120" y="796"/>
                    <a:pt x="7084" y="760"/>
                    <a:pt x="7039" y="760"/>
                  </a:cubicBezTo>
                  <a:cubicBezTo>
                    <a:pt x="6994" y="760"/>
                    <a:pt x="6958" y="796"/>
                    <a:pt x="6958" y="841"/>
                  </a:cubicBezTo>
                  <a:lnTo>
                    <a:pt x="6958" y="1206"/>
                  </a:lnTo>
                  <a:cubicBezTo>
                    <a:pt x="6958" y="1251"/>
                    <a:pt x="6994" y="1287"/>
                    <a:pt x="7039" y="1287"/>
                  </a:cubicBezTo>
                  <a:close/>
                  <a:moveTo>
                    <a:pt x="7039" y="4412"/>
                  </a:moveTo>
                  <a:cubicBezTo>
                    <a:pt x="6994" y="4412"/>
                    <a:pt x="6958" y="4448"/>
                    <a:pt x="6958" y="4493"/>
                  </a:cubicBezTo>
                  <a:lnTo>
                    <a:pt x="6958" y="4859"/>
                  </a:lnTo>
                  <a:cubicBezTo>
                    <a:pt x="6958" y="4904"/>
                    <a:pt x="6994" y="4940"/>
                    <a:pt x="7039" y="4940"/>
                  </a:cubicBezTo>
                  <a:cubicBezTo>
                    <a:pt x="7084" y="4940"/>
                    <a:pt x="7120" y="4904"/>
                    <a:pt x="7120" y="4859"/>
                  </a:cubicBezTo>
                  <a:lnTo>
                    <a:pt x="7120" y="4493"/>
                  </a:lnTo>
                  <a:cubicBezTo>
                    <a:pt x="7120" y="4448"/>
                    <a:pt x="7084" y="4412"/>
                    <a:pt x="7039" y="4412"/>
                  </a:cubicBezTo>
                  <a:close/>
                  <a:moveTo>
                    <a:pt x="7039" y="2019"/>
                  </a:moveTo>
                  <a:cubicBezTo>
                    <a:pt x="7084" y="2019"/>
                    <a:pt x="7120" y="1982"/>
                    <a:pt x="7120" y="1937"/>
                  </a:cubicBezTo>
                  <a:lnTo>
                    <a:pt x="7120" y="1571"/>
                  </a:lnTo>
                  <a:cubicBezTo>
                    <a:pt x="7120" y="1526"/>
                    <a:pt x="7084" y="1490"/>
                    <a:pt x="7039" y="1490"/>
                  </a:cubicBezTo>
                  <a:cubicBezTo>
                    <a:pt x="6994" y="1490"/>
                    <a:pt x="6958" y="1526"/>
                    <a:pt x="6958" y="1571"/>
                  </a:cubicBezTo>
                  <a:lnTo>
                    <a:pt x="6958" y="1936"/>
                  </a:lnTo>
                  <a:cubicBezTo>
                    <a:pt x="6958" y="1982"/>
                    <a:pt x="6994" y="2019"/>
                    <a:pt x="7039" y="2019"/>
                  </a:cubicBezTo>
                  <a:close/>
                  <a:moveTo>
                    <a:pt x="8190" y="4789"/>
                  </a:moveTo>
                  <a:cubicBezTo>
                    <a:pt x="8145" y="4789"/>
                    <a:pt x="8109" y="4825"/>
                    <a:pt x="8109" y="4870"/>
                  </a:cubicBezTo>
                  <a:lnTo>
                    <a:pt x="8109" y="5235"/>
                  </a:lnTo>
                  <a:cubicBezTo>
                    <a:pt x="8109" y="5280"/>
                    <a:pt x="8145" y="5316"/>
                    <a:pt x="8190" y="5316"/>
                  </a:cubicBezTo>
                  <a:cubicBezTo>
                    <a:pt x="8235" y="5316"/>
                    <a:pt x="8272" y="5280"/>
                    <a:pt x="8272" y="5235"/>
                  </a:cubicBezTo>
                  <a:lnTo>
                    <a:pt x="8272" y="4870"/>
                  </a:lnTo>
                  <a:cubicBezTo>
                    <a:pt x="8272" y="4825"/>
                    <a:pt x="8235" y="4789"/>
                    <a:pt x="8190" y="4789"/>
                  </a:cubicBezTo>
                  <a:close/>
                  <a:moveTo>
                    <a:pt x="8190" y="3327"/>
                  </a:moveTo>
                  <a:cubicBezTo>
                    <a:pt x="8145" y="3327"/>
                    <a:pt x="8109" y="3364"/>
                    <a:pt x="8109" y="3409"/>
                  </a:cubicBezTo>
                  <a:lnTo>
                    <a:pt x="8109" y="3774"/>
                  </a:lnTo>
                  <a:cubicBezTo>
                    <a:pt x="8109" y="3819"/>
                    <a:pt x="8145" y="3855"/>
                    <a:pt x="8190" y="3855"/>
                  </a:cubicBezTo>
                  <a:cubicBezTo>
                    <a:pt x="8235" y="3855"/>
                    <a:pt x="8272" y="3819"/>
                    <a:pt x="8272" y="3774"/>
                  </a:cubicBezTo>
                  <a:lnTo>
                    <a:pt x="8272" y="3409"/>
                  </a:lnTo>
                  <a:cubicBezTo>
                    <a:pt x="8272" y="3364"/>
                    <a:pt x="8235" y="3327"/>
                    <a:pt x="8190" y="3327"/>
                  </a:cubicBezTo>
                  <a:close/>
                  <a:moveTo>
                    <a:pt x="8190" y="2596"/>
                  </a:moveTo>
                  <a:cubicBezTo>
                    <a:pt x="8145" y="2596"/>
                    <a:pt x="8109" y="2632"/>
                    <a:pt x="8109" y="2677"/>
                  </a:cubicBezTo>
                  <a:lnTo>
                    <a:pt x="8109" y="3042"/>
                  </a:lnTo>
                  <a:cubicBezTo>
                    <a:pt x="8109" y="3087"/>
                    <a:pt x="8145" y="3124"/>
                    <a:pt x="8190" y="3124"/>
                  </a:cubicBezTo>
                  <a:cubicBezTo>
                    <a:pt x="8235" y="3124"/>
                    <a:pt x="8272" y="3087"/>
                    <a:pt x="8272" y="3042"/>
                  </a:cubicBezTo>
                  <a:lnTo>
                    <a:pt x="8272" y="2677"/>
                  </a:lnTo>
                  <a:cubicBezTo>
                    <a:pt x="8272" y="2632"/>
                    <a:pt x="8235" y="2596"/>
                    <a:pt x="8190" y="2596"/>
                  </a:cubicBezTo>
                  <a:close/>
                  <a:moveTo>
                    <a:pt x="8190" y="5519"/>
                  </a:moveTo>
                  <a:cubicBezTo>
                    <a:pt x="8145" y="5519"/>
                    <a:pt x="8109" y="5555"/>
                    <a:pt x="8109" y="5600"/>
                  </a:cubicBezTo>
                  <a:lnTo>
                    <a:pt x="8109" y="5790"/>
                  </a:lnTo>
                  <a:cubicBezTo>
                    <a:pt x="8109" y="5840"/>
                    <a:pt x="8102" y="5890"/>
                    <a:pt x="8087" y="5937"/>
                  </a:cubicBezTo>
                  <a:cubicBezTo>
                    <a:pt x="8073" y="5980"/>
                    <a:pt x="8097" y="6026"/>
                    <a:pt x="8139" y="6040"/>
                  </a:cubicBezTo>
                  <a:cubicBezTo>
                    <a:pt x="8148" y="6042"/>
                    <a:pt x="8155" y="6044"/>
                    <a:pt x="8164" y="6044"/>
                  </a:cubicBezTo>
                  <a:cubicBezTo>
                    <a:pt x="8199" y="6044"/>
                    <a:pt x="8230" y="6021"/>
                    <a:pt x="8242" y="5987"/>
                  </a:cubicBezTo>
                  <a:cubicBezTo>
                    <a:pt x="8262" y="5924"/>
                    <a:pt x="8272" y="5857"/>
                    <a:pt x="8272" y="5790"/>
                  </a:cubicBezTo>
                  <a:lnTo>
                    <a:pt x="8272" y="5600"/>
                  </a:lnTo>
                  <a:cubicBezTo>
                    <a:pt x="8272" y="5555"/>
                    <a:pt x="8235" y="5519"/>
                    <a:pt x="8190" y="5519"/>
                  </a:cubicBezTo>
                  <a:close/>
                  <a:moveTo>
                    <a:pt x="8190" y="4057"/>
                  </a:moveTo>
                  <a:cubicBezTo>
                    <a:pt x="8145" y="4057"/>
                    <a:pt x="8109" y="4093"/>
                    <a:pt x="8109" y="4139"/>
                  </a:cubicBezTo>
                  <a:lnTo>
                    <a:pt x="8109" y="4504"/>
                  </a:lnTo>
                  <a:cubicBezTo>
                    <a:pt x="8109" y="4549"/>
                    <a:pt x="8145" y="4585"/>
                    <a:pt x="8190" y="4585"/>
                  </a:cubicBezTo>
                  <a:cubicBezTo>
                    <a:pt x="8235" y="4585"/>
                    <a:pt x="8272" y="4549"/>
                    <a:pt x="8272" y="4504"/>
                  </a:cubicBezTo>
                  <a:lnTo>
                    <a:pt x="8272" y="4139"/>
                  </a:lnTo>
                  <a:cubicBezTo>
                    <a:pt x="8272" y="4093"/>
                    <a:pt x="8235" y="4057"/>
                    <a:pt x="8190" y="4057"/>
                  </a:cubicBezTo>
                  <a:close/>
                  <a:moveTo>
                    <a:pt x="8190" y="1866"/>
                  </a:moveTo>
                  <a:cubicBezTo>
                    <a:pt x="8145" y="1866"/>
                    <a:pt x="8109" y="1902"/>
                    <a:pt x="8109" y="1947"/>
                  </a:cubicBezTo>
                  <a:lnTo>
                    <a:pt x="8109" y="2312"/>
                  </a:lnTo>
                  <a:cubicBezTo>
                    <a:pt x="8109" y="2357"/>
                    <a:pt x="8145" y="2394"/>
                    <a:pt x="8190" y="2394"/>
                  </a:cubicBezTo>
                  <a:cubicBezTo>
                    <a:pt x="8235" y="2394"/>
                    <a:pt x="8272" y="2357"/>
                    <a:pt x="8272" y="2312"/>
                  </a:cubicBezTo>
                  <a:lnTo>
                    <a:pt x="8272" y="1947"/>
                  </a:lnTo>
                  <a:cubicBezTo>
                    <a:pt x="8272" y="1902"/>
                    <a:pt x="8235" y="1866"/>
                    <a:pt x="8190" y="1866"/>
                  </a:cubicBezTo>
                  <a:close/>
                  <a:moveTo>
                    <a:pt x="8190" y="1135"/>
                  </a:moveTo>
                  <a:cubicBezTo>
                    <a:pt x="8145" y="1135"/>
                    <a:pt x="8109" y="1171"/>
                    <a:pt x="8109" y="1216"/>
                  </a:cubicBezTo>
                  <a:lnTo>
                    <a:pt x="8109" y="1581"/>
                  </a:lnTo>
                  <a:cubicBezTo>
                    <a:pt x="8109" y="1626"/>
                    <a:pt x="8145" y="1662"/>
                    <a:pt x="8190" y="1662"/>
                  </a:cubicBezTo>
                  <a:cubicBezTo>
                    <a:pt x="8235" y="1662"/>
                    <a:pt x="8272" y="1626"/>
                    <a:pt x="8272" y="1581"/>
                  </a:cubicBezTo>
                  <a:lnTo>
                    <a:pt x="8272" y="1216"/>
                  </a:lnTo>
                  <a:cubicBezTo>
                    <a:pt x="8272" y="1171"/>
                    <a:pt x="8235" y="1135"/>
                    <a:pt x="8190" y="1135"/>
                  </a:cubicBezTo>
                  <a:close/>
                  <a:moveTo>
                    <a:pt x="7230" y="122"/>
                  </a:moveTo>
                  <a:cubicBezTo>
                    <a:pt x="7117" y="204"/>
                    <a:pt x="7032" y="321"/>
                    <a:pt x="6989" y="454"/>
                  </a:cubicBezTo>
                  <a:cubicBezTo>
                    <a:pt x="6975" y="496"/>
                    <a:pt x="6999" y="542"/>
                    <a:pt x="7042" y="556"/>
                  </a:cubicBezTo>
                  <a:cubicBezTo>
                    <a:pt x="7050" y="559"/>
                    <a:pt x="7058" y="560"/>
                    <a:pt x="7067" y="560"/>
                  </a:cubicBezTo>
                  <a:cubicBezTo>
                    <a:pt x="7100" y="560"/>
                    <a:pt x="7133" y="537"/>
                    <a:pt x="7144" y="504"/>
                  </a:cubicBezTo>
                  <a:cubicBezTo>
                    <a:pt x="7175" y="405"/>
                    <a:pt x="7240" y="316"/>
                    <a:pt x="7325" y="255"/>
                  </a:cubicBezTo>
                  <a:cubicBezTo>
                    <a:pt x="7362" y="229"/>
                    <a:pt x="7370" y="177"/>
                    <a:pt x="7344" y="141"/>
                  </a:cubicBezTo>
                  <a:cubicBezTo>
                    <a:pt x="7317" y="105"/>
                    <a:pt x="7267" y="96"/>
                    <a:pt x="7230" y="122"/>
                  </a:cubicBezTo>
                  <a:close/>
                  <a:moveTo>
                    <a:pt x="8009" y="130"/>
                  </a:moveTo>
                  <a:cubicBezTo>
                    <a:pt x="7895" y="45"/>
                    <a:pt x="7762" y="0"/>
                    <a:pt x="7620" y="0"/>
                  </a:cubicBezTo>
                  <a:cubicBezTo>
                    <a:pt x="7575" y="0"/>
                    <a:pt x="7539" y="36"/>
                    <a:pt x="7539" y="81"/>
                  </a:cubicBezTo>
                  <a:cubicBezTo>
                    <a:pt x="7539" y="126"/>
                    <a:pt x="7575" y="162"/>
                    <a:pt x="7620" y="162"/>
                  </a:cubicBezTo>
                  <a:cubicBezTo>
                    <a:pt x="7727" y="162"/>
                    <a:pt x="7827" y="196"/>
                    <a:pt x="7911" y="260"/>
                  </a:cubicBezTo>
                  <a:cubicBezTo>
                    <a:pt x="7927" y="271"/>
                    <a:pt x="7943" y="276"/>
                    <a:pt x="7960" y="276"/>
                  </a:cubicBezTo>
                  <a:cubicBezTo>
                    <a:pt x="7985" y="276"/>
                    <a:pt x="8009" y="265"/>
                    <a:pt x="8025" y="244"/>
                  </a:cubicBezTo>
                  <a:cubicBezTo>
                    <a:pt x="8052" y="207"/>
                    <a:pt x="8045" y="156"/>
                    <a:pt x="8009" y="130"/>
                  </a:cubicBezTo>
                  <a:close/>
                  <a:moveTo>
                    <a:pt x="7039" y="5671"/>
                  </a:moveTo>
                  <a:cubicBezTo>
                    <a:pt x="7084" y="5671"/>
                    <a:pt x="7120" y="5635"/>
                    <a:pt x="7120" y="5590"/>
                  </a:cubicBezTo>
                  <a:lnTo>
                    <a:pt x="7120" y="5225"/>
                  </a:lnTo>
                  <a:cubicBezTo>
                    <a:pt x="7120" y="5180"/>
                    <a:pt x="7084" y="5143"/>
                    <a:pt x="7039" y="5143"/>
                  </a:cubicBezTo>
                  <a:cubicBezTo>
                    <a:pt x="6994" y="5143"/>
                    <a:pt x="6958" y="5180"/>
                    <a:pt x="6958" y="5225"/>
                  </a:cubicBezTo>
                  <a:lnTo>
                    <a:pt x="6958" y="5590"/>
                  </a:lnTo>
                  <a:cubicBezTo>
                    <a:pt x="6958" y="5635"/>
                    <a:pt x="6994" y="5671"/>
                    <a:pt x="7039" y="5671"/>
                  </a:cubicBezTo>
                  <a:close/>
                  <a:moveTo>
                    <a:pt x="7318" y="6182"/>
                  </a:moveTo>
                  <a:cubicBezTo>
                    <a:pt x="7234" y="6119"/>
                    <a:pt x="7172" y="6030"/>
                    <a:pt x="7142" y="5930"/>
                  </a:cubicBezTo>
                  <a:cubicBezTo>
                    <a:pt x="7129" y="5887"/>
                    <a:pt x="7084" y="5862"/>
                    <a:pt x="7040" y="5875"/>
                  </a:cubicBezTo>
                  <a:cubicBezTo>
                    <a:pt x="6998" y="5887"/>
                    <a:pt x="6973" y="5932"/>
                    <a:pt x="6985" y="5976"/>
                  </a:cubicBezTo>
                  <a:cubicBezTo>
                    <a:pt x="7025" y="6109"/>
                    <a:pt x="7108" y="6229"/>
                    <a:pt x="7220" y="6312"/>
                  </a:cubicBezTo>
                  <a:cubicBezTo>
                    <a:pt x="7235" y="6324"/>
                    <a:pt x="7251" y="6328"/>
                    <a:pt x="7269" y="6328"/>
                  </a:cubicBezTo>
                  <a:cubicBezTo>
                    <a:pt x="7294" y="6328"/>
                    <a:pt x="7318" y="6317"/>
                    <a:pt x="7334" y="6296"/>
                  </a:cubicBezTo>
                  <a:cubicBezTo>
                    <a:pt x="7360" y="6260"/>
                    <a:pt x="7353" y="6208"/>
                    <a:pt x="7318" y="6182"/>
                  </a:cubicBezTo>
                  <a:close/>
                  <a:moveTo>
                    <a:pt x="8143" y="411"/>
                  </a:moveTo>
                  <a:cubicBezTo>
                    <a:pt x="8100" y="424"/>
                    <a:pt x="8075" y="470"/>
                    <a:pt x="8089" y="512"/>
                  </a:cubicBezTo>
                  <a:cubicBezTo>
                    <a:pt x="8103" y="557"/>
                    <a:pt x="8109" y="605"/>
                    <a:pt x="8109" y="652"/>
                  </a:cubicBezTo>
                  <a:lnTo>
                    <a:pt x="8109" y="851"/>
                  </a:lnTo>
                  <a:cubicBezTo>
                    <a:pt x="8109" y="896"/>
                    <a:pt x="8145" y="932"/>
                    <a:pt x="8190" y="932"/>
                  </a:cubicBezTo>
                  <a:cubicBezTo>
                    <a:pt x="8235" y="932"/>
                    <a:pt x="8272" y="896"/>
                    <a:pt x="8272" y="851"/>
                  </a:cubicBezTo>
                  <a:lnTo>
                    <a:pt x="8272" y="652"/>
                  </a:lnTo>
                  <a:cubicBezTo>
                    <a:pt x="8272" y="588"/>
                    <a:pt x="8263" y="526"/>
                    <a:pt x="8244" y="465"/>
                  </a:cubicBezTo>
                  <a:cubicBezTo>
                    <a:pt x="8232" y="422"/>
                    <a:pt x="8185" y="397"/>
                    <a:pt x="8143" y="411"/>
                  </a:cubicBezTo>
                  <a:close/>
                  <a:moveTo>
                    <a:pt x="7905" y="6187"/>
                  </a:moveTo>
                  <a:cubicBezTo>
                    <a:pt x="7822" y="6249"/>
                    <a:pt x="7722" y="6281"/>
                    <a:pt x="7619" y="6281"/>
                  </a:cubicBezTo>
                  <a:lnTo>
                    <a:pt x="7609" y="6281"/>
                  </a:lnTo>
                  <a:cubicBezTo>
                    <a:pt x="7564" y="6281"/>
                    <a:pt x="7528" y="6317"/>
                    <a:pt x="7528" y="6362"/>
                  </a:cubicBezTo>
                  <a:cubicBezTo>
                    <a:pt x="7528" y="6407"/>
                    <a:pt x="7564" y="6444"/>
                    <a:pt x="7609" y="6444"/>
                  </a:cubicBezTo>
                  <a:lnTo>
                    <a:pt x="7619" y="6444"/>
                  </a:lnTo>
                  <a:cubicBezTo>
                    <a:pt x="7757" y="6444"/>
                    <a:pt x="7889" y="6401"/>
                    <a:pt x="8002" y="6320"/>
                  </a:cubicBezTo>
                  <a:cubicBezTo>
                    <a:pt x="8038" y="6294"/>
                    <a:pt x="8047" y="6242"/>
                    <a:pt x="8019" y="6206"/>
                  </a:cubicBezTo>
                  <a:cubicBezTo>
                    <a:pt x="7992" y="6170"/>
                    <a:pt x="7942" y="6161"/>
                    <a:pt x="7905" y="6187"/>
                  </a:cubicBezTo>
                  <a:close/>
                  <a:moveTo>
                    <a:pt x="9103" y="1127"/>
                  </a:moveTo>
                  <a:lnTo>
                    <a:pt x="9095" y="1127"/>
                  </a:lnTo>
                  <a:cubicBezTo>
                    <a:pt x="8735" y="1127"/>
                    <a:pt x="8443" y="1420"/>
                    <a:pt x="8443" y="1780"/>
                  </a:cubicBezTo>
                  <a:lnTo>
                    <a:pt x="8443" y="4902"/>
                  </a:lnTo>
                  <a:cubicBezTo>
                    <a:pt x="8443" y="5262"/>
                    <a:pt x="8735" y="5555"/>
                    <a:pt x="9095" y="5555"/>
                  </a:cubicBezTo>
                  <a:lnTo>
                    <a:pt x="9103" y="5555"/>
                  </a:lnTo>
                  <a:cubicBezTo>
                    <a:pt x="9463" y="5555"/>
                    <a:pt x="9755" y="5262"/>
                    <a:pt x="9755" y="4902"/>
                  </a:cubicBezTo>
                  <a:lnTo>
                    <a:pt x="9755" y="1781"/>
                  </a:lnTo>
                  <a:cubicBezTo>
                    <a:pt x="9755" y="1420"/>
                    <a:pt x="9463" y="1127"/>
                    <a:pt x="9103" y="1127"/>
                  </a:cubicBezTo>
                  <a:close/>
                  <a:moveTo>
                    <a:pt x="9593" y="4902"/>
                  </a:moveTo>
                  <a:cubicBezTo>
                    <a:pt x="9593" y="5172"/>
                    <a:pt x="9373" y="5392"/>
                    <a:pt x="9103" y="5392"/>
                  </a:cubicBezTo>
                  <a:lnTo>
                    <a:pt x="9095" y="5392"/>
                  </a:lnTo>
                  <a:cubicBezTo>
                    <a:pt x="8825" y="5392"/>
                    <a:pt x="8605" y="5172"/>
                    <a:pt x="8605" y="4902"/>
                  </a:cubicBezTo>
                  <a:lnTo>
                    <a:pt x="8605" y="1781"/>
                  </a:lnTo>
                  <a:cubicBezTo>
                    <a:pt x="8605" y="1511"/>
                    <a:pt x="8825" y="1291"/>
                    <a:pt x="9095" y="1291"/>
                  </a:cubicBezTo>
                  <a:lnTo>
                    <a:pt x="9103" y="1291"/>
                  </a:lnTo>
                  <a:cubicBezTo>
                    <a:pt x="9373" y="1291"/>
                    <a:pt x="9593" y="1511"/>
                    <a:pt x="9593" y="1781"/>
                  </a:cubicBezTo>
                  <a:lnTo>
                    <a:pt x="9593" y="4902"/>
                  </a:lnTo>
                  <a:close/>
                  <a:moveTo>
                    <a:pt x="10530" y="2166"/>
                  </a:moveTo>
                  <a:lnTo>
                    <a:pt x="10523" y="2166"/>
                  </a:lnTo>
                  <a:cubicBezTo>
                    <a:pt x="10163" y="2166"/>
                    <a:pt x="9870" y="2459"/>
                    <a:pt x="9870" y="2819"/>
                  </a:cubicBezTo>
                  <a:lnTo>
                    <a:pt x="9870" y="3921"/>
                  </a:lnTo>
                  <a:cubicBezTo>
                    <a:pt x="9870" y="4281"/>
                    <a:pt x="10163" y="4574"/>
                    <a:pt x="10523" y="4574"/>
                  </a:cubicBezTo>
                  <a:lnTo>
                    <a:pt x="10530" y="4574"/>
                  </a:lnTo>
                  <a:cubicBezTo>
                    <a:pt x="10890" y="4574"/>
                    <a:pt x="11183" y="4281"/>
                    <a:pt x="11183" y="3921"/>
                  </a:cubicBezTo>
                  <a:lnTo>
                    <a:pt x="11183" y="2819"/>
                  </a:lnTo>
                  <a:cubicBezTo>
                    <a:pt x="11183" y="2459"/>
                    <a:pt x="10890" y="2166"/>
                    <a:pt x="10530" y="2166"/>
                  </a:cubicBezTo>
                  <a:close/>
                  <a:moveTo>
                    <a:pt x="11020" y="3921"/>
                  </a:moveTo>
                  <a:cubicBezTo>
                    <a:pt x="11020" y="4191"/>
                    <a:pt x="10800" y="4411"/>
                    <a:pt x="10530" y="4411"/>
                  </a:cubicBezTo>
                  <a:lnTo>
                    <a:pt x="10523" y="4411"/>
                  </a:lnTo>
                  <a:cubicBezTo>
                    <a:pt x="10253" y="4411"/>
                    <a:pt x="10033" y="4191"/>
                    <a:pt x="10033" y="3921"/>
                  </a:cubicBezTo>
                  <a:lnTo>
                    <a:pt x="10033" y="2819"/>
                  </a:lnTo>
                  <a:cubicBezTo>
                    <a:pt x="10033" y="2549"/>
                    <a:pt x="10253" y="2329"/>
                    <a:pt x="10523" y="2329"/>
                  </a:cubicBezTo>
                  <a:lnTo>
                    <a:pt x="10530" y="2329"/>
                  </a:lnTo>
                  <a:cubicBezTo>
                    <a:pt x="10800" y="2329"/>
                    <a:pt x="11020" y="2549"/>
                    <a:pt x="11020" y="2819"/>
                  </a:cubicBezTo>
                  <a:lnTo>
                    <a:pt x="11020" y="3921"/>
                  </a:lnTo>
                  <a:close/>
                  <a:moveTo>
                    <a:pt x="6958" y="4007"/>
                  </a:moveTo>
                  <a:lnTo>
                    <a:pt x="6958" y="4127"/>
                  </a:lnTo>
                  <a:cubicBezTo>
                    <a:pt x="6958" y="4172"/>
                    <a:pt x="6994" y="4209"/>
                    <a:pt x="7039" y="4209"/>
                  </a:cubicBezTo>
                  <a:cubicBezTo>
                    <a:pt x="7084" y="4209"/>
                    <a:pt x="7120" y="4172"/>
                    <a:pt x="7120" y="4127"/>
                  </a:cubicBezTo>
                  <a:lnTo>
                    <a:pt x="7120" y="3762"/>
                  </a:lnTo>
                  <a:cubicBezTo>
                    <a:pt x="7120" y="3756"/>
                    <a:pt x="7119" y="3751"/>
                    <a:pt x="7119" y="3745"/>
                  </a:cubicBezTo>
                  <a:lnTo>
                    <a:pt x="7119" y="3414"/>
                  </a:lnTo>
                  <a:cubicBezTo>
                    <a:pt x="7120" y="3409"/>
                    <a:pt x="7120" y="3402"/>
                    <a:pt x="7120" y="3396"/>
                  </a:cubicBezTo>
                  <a:lnTo>
                    <a:pt x="7120" y="3031"/>
                  </a:lnTo>
                  <a:cubicBezTo>
                    <a:pt x="7120" y="3025"/>
                    <a:pt x="7119" y="3020"/>
                    <a:pt x="7119" y="3014"/>
                  </a:cubicBezTo>
                  <a:lnTo>
                    <a:pt x="7119" y="2716"/>
                  </a:lnTo>
                  <a:cubicBezTo>
                    <a:pt x="7119" y="2709"/>
                    <a:pt x="7118" y="2700"/>
                    <a:pt x="7115" y="2694"/>
                  </a:cubicBezTo>
                  <a:cubicBezTo>
                    <a:pt x="7119" y="2685"/>
                    <a:pt x="7120" y="2675"/>
                    <a:pt x="7120" y="2665"/>
                  </a:cubicBezTo>
                  <a:lnTo>
                    <a:pt x="7120" y="2300"/>
                  </a:lnTo>
                  <a:cubicBezTo>
                    <a:pt x="7120" y="2255"/>
                    <a:pt x="7084" y="2219"/>
                    <a:pt x="7039" y="2219"/>
                  </a:cubicBezTo>
                  <a:cubicBezTo>
                    <a:pt x="6994" y="2219"/>
                    <a:pt x="6958" y="2255"/>
                    <a:pt x="6958" y="2300"/>
                  </a:cubicBezTo>
                  <a:lnTo>
                    <a:pt x="6958" y="2635"/>
                  </a:lnTo>
                  <a:lnTo>
                    <a:pt x="4200" y="2635"/>
                  </a:lnTo>
                  <a:lnTo>
                    <a:pt x="4200" y="766"/>
                  </a:lnTo>
                  <a:cubicBezTo>
                    <a:pt x="4200" y="406"/>
                    <a:pt x="3908" y="114"/>
                    <a:pt x="3548" y="114"/>
                  </a:cubicBezTo>
                  <a:lnTo>
                    <a:pt x="3540" y="114"/>
                  </a:lnTo>
                  <a:cubicBezTo>
                    <a:pt x="3180" y="114"/>
                    <a:pt x="2888" y="406"/>
                    <a:pt x="2888" y="766"/>
                  </a:cubicBezTo>
                  <a:lnTo>
                    <a:pt x="2888" y="5904"/>
                  </a:lnTo>
                  <a:cubicBezTo>
                    <a:pt x="2888" y="6264"/>
                    <a:pt x="3180" y="6556"/>
                    <a:pt x="3540" y="6556"/>
                  </a:cubicBezTo>
                  <a:lnTo>
                    <a:pt x="3548" y="6556"/>
                  </a:lnTo>
                  <a:cubicBezTo>
                    <a:pt x="3908" y="6556"/>
                    <a:pt x="4200" y="6264"/>
                    <a:pt x="4200" y="5904"/>
                  </a:cubicBezTo>
                  <a:lnTo>
                    <a:pt x="4200" y="4007"/>
                  </a:lnTo>
                  <a:lnTo>
                    <a:pt x="6958" y="4007"/>
                  </a:lnTo>
                  <a:close/>
                  <a:moveTo>
                    <a:pt x="4205" y="2800"/>
                  </a:moveTo>
                  <a:lnTo>
                    <a:pt x="6956" y="2800"/>
                  </a:lnTo>
                  <a:lnTo>
                    <a:pt x="6956" y="3845"/>
                  </a:lnTo>
                  <a:lnTo>
                    <a:pt x="4205" y="3845"/>
                  </a:lnTo>
                  <a:lnTo>
                    <a:pt x="4205" y="2800"/>
                  </a:lnTo>
                  <a:close/>
                  <a:moveTo>
                    <a:pt x="4038" y="5903"/>
                  </a:moveTo>
                  <a:cubicBezTo>
                    <a:pt x="4038" y="6174"/>
                    <a:pt x="3818" y="6394"/>
                    <a:pt x="3548" y="6394"/>
                  </a:cubicBezTo>
                  <a:lnTo>
                    <a:pt x="3540" y="6394"/>
                  </a:lnTo>
                  <a:cubicBezTo>
                    <a:pt x="3270" y="6394"/>
                    <a:pt x="3050" y="6174"/>
                    <a:pt x="3050" y="5903"/>
                  </a:cubicBezTo>
                  <a:lnTo>
                    <a:pt x="3050" y="766"/>
                  </a:lnTo>
                  <a:cubicBezTo>
                    <a:pt x="3050" y="496"/>
                    <a:pt x="3270" y="276"/>
                    <a:pt x="3540" y="276"/>
                  </a:cubicBezTo>
                  <a:lnTo>
                    <a:pt x="3548" y="276"/>
                  </a:lnTo>
                  <a:cubicBezTo>
                    <a:pt x="3818" y="276"/>
                    <a:pt x="4038" y="496"/>
                    <a:pt x="4038" y="766"/>
                  </a:cubicBezTo>
                  <a:lnTo>
                    <a:pt x="4038" y="5903"/>
                  </a:lnTo>
                  <a:close/>
                </a:path>
              </a:pathLst>
            </a:custGeom>
            <a:no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i="1">
                <a:solidFill>
                  <a:schemeClr val="tx2">
                    <a:lumMod val="7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7" name="文本框 36"/>
            <p:cNvSpPr txBox="1"/>
            <p:nvPr/>
          </p:nvSpPr>
          <p:spPr>
            <a:xfrm>
              <a:off x="1357" y="6575"/>
              <a:ext cx="2939" cy="1452"/>
            </a:xfrm>
            <a:prstGeom prst="rect">
              <a:avLst/>
            </a:prstGeom>
            <a:noFill/>
          </p:spPr>
          <p:txBody>
            <a:bodyPr wrap="square" rtlCol="0">
              <a:spAutoFit/>
            </a:bodyPr>
            <a:lstStyle/>
            <a:p>
              <a:pPr algn="l">
                <a:lnSpc>
                  <a:spcPct val="150000"/>
                </a:lnSpc>
              </a:pPr>
              <a:r>
                <a:rPr kumimoji="1" lang="zh-CN" altLang="en-US"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关注基本学历、学校、专业要求</a:t>
              </a:r>
            </a:p>
          </p:txBody>
        </p:sp>
        <p:sp>
          <p:nvSpPr>
            <p:cNvPr id="38" name="文本框 37"/>
            <p:cNvSpPr txBox="1"/>
            <p:nvPr/>
          </p:nvSpPr>
          <p:spPr>
            <a:xfrm>
              <a:off x="4710" y="6575"/>
              <a:ext cx="2938" cy="2107"/>
            </a:xfrm>
            <a:prstGeom prst="rect">
              <a:avLst/>
            </a:prstGeom>
            <a:noFill/>
          </p:spPr>
          <p:txBody>
            <a:bodyPr wrap="square" rtlCol="0">
              <a:spAutoFit/>
            </a:bodyPr>
            <a:lstStyle/>
            <a:p>
              <a:pPr algn="l">
                <a:lnSpc>
                  <a:spcPct val="150000"/>
                </a:lnSpc>
              </a:pPr>
              <a:r>
                <a:rPr kumimoji="1" lang="zh-CN" altLang="en-US"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关注专业知识、证书、经历、能力的覆盖范围</a:t>
              </a:r>
            </a:p>
          </p:txBody>
        </p:sp>
        <p:sp>
          <p:nvSpPr>
            <p:cNvPr id="39" name="文本框 38"/>
            <p:cNvSpPr txBox="1"/>
            <p:nvPr/>
          </p:nvSpPr>
          <p:spPr>
            <a:xfrm>
              <a:off x="7830" y="6575"/>
              <a:ext cx="2938" cy="3415"/>
            </a:xfrm>
            <a:prstGeom prst="rect">
              <a:avLst/>
            </a:prstGeom>
            <a:noFill/>
          </p:spPr>
          <p:txBody>
            <a:bodyPr wrap="square" rtlCol="0">
              <a:spAutoFit/>
            </a:bodyPr>
            <a:lstStyle/>
            <a:p>
              <a:pPr algn="l">
                <a:lnSpc>
                  <a:spcPct val="150000"/>
                </a:lnSpc>
              </a:pPr>
              <a:r>
                <a:rPr kumimoji="1" lang="zh-CN" altLang="en-US"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关注职位晋升发展对就业大方向的需求程度（如学历高更好还是入职早更好）</a:t>
              </a:r>
            </a:p>
          </p:txBody>
        </p:sp>
      </p:gr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1855" y="1331323"/>
            <a:ext cx="4843145" cy="4439549"/>
          </a:xfrm>
          <a:prstGeom prst="rect">
            <a:avLst/>
          </a:prstGeom>
        </p:spPr>
      </p:pic>
      <p:sp>
        <p:nvSpPr>
          <p:cNvPr id="3" name="Text Box 2"/>
          <p:cNvSpPr txBox="1"/>
          <p:nvPr/>
        </p:nvSpPr>
        <p:spPr>
          <a:xfrm>
            <a:off x="353060" y="320040"/>
            <a:ext cx="2731135"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2.2.3 </a:t>
            </a:r>
            <a:r>
              <a:rPr lang="en-US" altLang="zh-CN" sz="2000">
                <a:solidFill>
                  <a:schemeClr val="accent1"/>
                </a:solidFill>
                <a:effectLst>
                  <a:outerShdw blurRad="38100" dist="25400" dir="5400000" algn="ctr" rotWithShape="0">
                    <a:srgbClr val="6E747A">
                      <a:alpha val="43000"/>
                    </a:srgbClr>
                  </a:outerShdw>
                </a:effectLst>
              </a:rPr>
              <a:t>JD</a:t>
            </a:r>
            <a:r>
              <a:rPr lang="zh-CN" altLang="en-US" sz="2000">
                <a:solidFill>
                  <a:schemeClr val="accent1"/>
                </a:solidFill>
                <a:effectLst>
                  <a:outerShdw blurRad="38100" dist="25400" dir="5400000" algn="ctr" rotWithShape="0">
                    <a:srgbClr val="6E747A">
                      <a:alpha val="43000"/>
                    </a:srgbClr>
                  </a:outerShdw>
                </a:effectLst>
              </a:rPr>
              <a:t>分析的关注点</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840568" y="1441469"/>
            <a:ext cx="3622683" cy="3975061"/>
            <a:chOff x="3581400" y="1143000"/>
            <a:chExt cx="4465320" cy="4899661"/>
          </a:xfrm>
          <a:solidFill>
            <a:schemeClr val="accent1"/>
          </a:solidFill>
        </p:grpSpPr>
        <p:sp>
          <p:nvSpPr>
            <p:cNvPr id="3" name="L 形 2"/>
            <p:cNvSpPr/>
            <p:nvPr/>
          </p:nvSpPr>
          <p:spPr>
            <a:xfrm rot="10800000" flipH="1">
              <a:off x="3931920" y="1143000"/>
              <a:ext cx="2971800" cy="3672840"/>
            </a:xfrm>
            <a:prstGeom prst="corner">
              <a:avLst>
                <a:gd name="adj1" fmla="val 6923"/>
                <a:gd name="adj2" fmla="val 74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 name="L 形 3"/>
            <p:cNvSpPr/>
            <p:nvPr/>
          </p:nvSpPr>
          <p:spPr>
            <a:xfrm flipH="1">
              <a:off x="4693920" y="2369820"/>
              <a:ext cx="2971800" cy="3672840"/>
            </a:xfrm>
            <a:prstGeom prst="corner">
              <a:avLst>
                <a:gd name="adj1" fmla="val 6410"/>
                <a:gd name="adj2" fmla="val 53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6" name="直接连接符 5"/>
            <p:cNvCxnSpPr/>
            <p:nvPr/>
          </p:nvCxnSpPr>
          <p:spPr>
            <a:xfrm flipV="1">
              <a:off x="6949440" y="1143000"/>
              <a:ext cx="1097280" cy="1064362"/>
            </a:xfrm>
            <a:prstGeom prst="line">
              <a:avLst/>
            </a:prstGeom>
            <a:grpFill/>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3581400" y="4978299"/>
              <a:ext cx="1097280" cy="1064362"/>
            </a:xfrm>
            <a:prstGeom prst="line">
              <a:avLst/>
            </a:prstGeom>
            <a:grpFill/>
            <a:ln w="1270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2545715" y="2320925"/>
            <a:ext cx="2299335" cy="2214880"/>
          </a:xfrm>
          <a:prstGeom prst="rect">
            <a:avLst/>
          </a:prstGeom>
          <a:noFill/>
        </p:spPr>
        <p:txBody>
          <a:bodyPr wrap="square" rtlCol="0">
            <a:spAutoFit/>
          </a:bodyPr>
          <a:lstStyle/>
          <a:p>
            <a:r>
              <a:rPr lang="en-US" altLang="zh-CN" sz="13800">
                <a:solidFill>
                  <a:schemeClr val="tx1">
                    <a:lumMod val="75000"/>
                    <a:lumOff val="25000"/>
                  </a:schemeClr>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sym typeface="思源黑体 CN Normal" panose="020B0400000000000000" pitchFamily="34" charset="-122"/>
              </a:rPr>
              <a:t>03</a:t>
            </a:r>
            <a:endParaRPr lang="zh-CN" altLang="en-US" sz="13800" dirty="0">
              <a:solidFill>
                <a:schemeClr val="tx1">
                  <a:lumMod val="75000"/>
                  <a:lumOff val="25000"/>
                </a:schemeClr>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sym typeface="思源黑体 CN Normal" panose="020B0400000000000000" pitchFamily="34" charset="-122"/>
            </a:endParaRPr>
          </a:p>
        </p:txBody>
      </p:sp>
      <p:sp>
        <p:nvSpPr>
          <p:cNvPr id="12" name="文本框 11"/>
          <p:cNvSpPr txBox="1"/>
          <p:nvPr/>
        </p:nvSpPr>
        <p:spPr>
          <a:xfrm>
            <a:off x="5951852" y="2488475"/>
            <a:ext cx="5548451" cy="2122805"/>
          </a:xfrm>
          <a:prstGeom prst="rect">
            <a:avLst/>
          </a:prstGeom>
          <a:noFill/>
        </p:spPr>
        <p:txBody>
          <a:bodyPr wrap="square" rtlCol="0">
            <a:spAutoFit/>
          </a:bodyPr>
          <a:lstStyle/>
          <a:p>
            <a:pPr algn="l"/>
            <a:r>
              <a:rPr lang="zh-CN" altLang="en-US" sz="66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就业信息搜索</a:t>
            </a:r>
          </a:p>
          <a:p>
            <a:pPr algn="l"/>
            <a:r>
              <a:rPr lang="zh-CN" altLang="en-US" sz="66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的</a:t>
            </a:r>
            <a:r>
              <a:rPr lang="en-US" altLang="zh-CN" sz="66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9</a:t>
            </a:r>
            <a:r>
              <a:rPr lang="zh-CN" altLang="en-US" sz="66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种渠道</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bldLst>
      <p:bldP spid="10" grpId="0"/>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30"/>
          <p:cNvSpPr txBox="1"/>
          <p:nvPr/>
        </p:nvSpPr>
        <p:spPr>
          <a:xfrm>
            <a:off x="394335" y="320040"/>
            <a:ext cx="4119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2.3.1 就业信息搜索</a:t>
            </a:r>
            <a:r>
              <a:rPr lang="zh-CN" altLang="en-US" sz="2000">
                <a:solidFill>
                  <a:schemeClr val="accent1"/>
                </a:solidFill>
                <a:effectLst>
                  <a:outerShdw blurRad="38100" dist="25400" dir="5400000" algn="ctr" rotWithShape="0">
                    <a:srgbClr val="6E747A">
                      <a:alpha val="43000"/>
                    </a:srgbClr>
                  </a:outerShdw>
                </a:effectLst>
              </a:rPr>
              <a:t>的</a:t>
            </a:r>
            <a:r>
              <a:rPr lang="en-US" altLang="zh-CN" sz="2000">
                <a:solidFill>
                  <a:schemeClr val="accent1"/>
                </a:solidFill>
                <a:effectLst>
                  <a:outerShdw blurRad="38100" dist="25400" dir="5400000" algn="ctr" rotWithShape="0">
                    <a:srgbClr val="6E747A">
                      <a:alpha val="43000"/>
                    </a:srgbClr>
                  </a:outerShdw>
                </a:effectLst>
              </a:rPr>
              <a:t>9</a:t>
            </a:r>
            <a:r>
              <a:rPr lang="zh-CN" altLang="en-US" sz="2000">
                <a:solidFill>
                  <a:schemeClr val="accent1"/>
                </a:solidFill>
                <a:effectLst>
                  <a:outerShdw blurRad="38100" dist="25400" dir="5400000" algn="ctr" rotWithShape="0">
                    <a:srgbClr val="6E747A">
                      <a:alpha val="43000"/>
                    </a:srgbClr>
                  </a:outerShdw>
                </a:effectLst>
              </a:rPr>
              <a:t>种渠道概述</a:t>
            </a:r>
          </a:p>
        </p:txBody>
      </p:sp>
      <p:sp>
        <p:nvSpPr>
          <p:cNvPr id="33" name="矩形 16"/>
          <p:cNvSpPr txBox="1"/>
          <p:nvPr/>
        </p:nvSpPr>
        <p:spPr>
          <a:xfrm>
            <a:off x="528450" y="2098608"/>
            <a:ext cx="6092469" cy="3322955"/>
          </a:xfrm>
          <a:prstGeom prst="rect">
            <a:avLst/>
          </a:prstGeom>
          <a:ln w="12700">
            <a:miter lim="400000"/>
          </a:ln>
        </p:spPr>
        <p:txBody>
          <a:bodyPr lIns="45718" tIns="45720" rIns="45718" bIns="45720">
            <a:spAutoFit/>
          </a:bodyPr>
          <a:lstStyle/>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各大招聘网站</a:t>
            </a:r>
            <a:endParaRPr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学校就业官网</a:t>
            </a: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en-US" alt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、校园双选会</a:t>
            </a: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en-US" sz="28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sz="28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sz="28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省教育厅、市政府、人力资源官网</a:t>
            </a:r>
            <a:endParaRPr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a:t>
            </a:r>
            <a:r>
              <a:rPr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线上</a:t>
            </a:r>
            <a:r>
              <a:rPr lang="en-US" alt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线下宣讲会</a:t>
            </a:r>
          </a:p>
        </p:txBody>
      </p:sp>
      <p:sp>
        <p:nvSpPr>
          <p:cNvPr id="34" name="矩形 16"/>
          <p:cNvSpPr txBox="1"/>
          <p:nvPr/>
        </p:nvSpPr>
        <p:spPr>
          <a:xfrm>
            <a:off x="6906191" y="2201723"/>
            <a:ext cx="6092469" cy="3322955"/>
          </a:xfrm>
          <a:prstGeom prst="rect">
            <a:avLst/>
          </a:prstGeom>
          <a:ln w="12700">
            <a:miter lim="400000"/>
          </a:ln>
        </p:spPr>
        <p:txBody>
          <a:bodyPr lIns="45718" tIns="45720" rIns="45718" bIns="45720">
            <a:spAutoFit/>
          </a:bodyPr>
          <a:lstStyle/>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en-US" alt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、企业官网、</a:t>
            </a:r>
            <a:r>
              <a:rPr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官微</a:t>
            </a:r>
            <a:r>
              <a:rPr 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、公众号</a:t>
            </a:r>
            <a:endParaRPr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en-US" alt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实习留</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用</a:t>
            </a: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en-US" alt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、直播平台</a:t>
            </a: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en-US" alt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、人脉推荐</a:t>
            </a: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endPar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nvSpPr>
        <p:spPr>
          <a:xfrm>
            <a:off x="1228638" y="5690932"/>
            <a:ext cx="8921930" cy="507831"/>
          </a:xfrm>
          <a:prstGeom prst="rect">
            <a:avLst/>
          </a:prstGeom>
        </p:spPr>
        <p:txBody>
          <a:bodyPr wrap="none">
            <a:spAutoFit/>
          </a:bodyPr>
          <a:lstStyle/>
          <a:p>
            <a:pPr marL="342831" indent="-342831" algn="just">
              <a:lnSpc>
                <a:spcPct val="150000"/>
              </a:lnSpc>
              <a:spcBef>
                <a:spcPct val="20000"/>
              </a:spcBef>
              <a:spcAft>
                <a:spcPct val="30000"/>
              </a:spcAft>
            </a:pPr>
            <a:r>
              <a:rPr lang="zh-CN" altLang="en-US" b="1" dirty="0">
                <a:latin typeface="微软雅黑" pitchFamily="34" charset="-122"/>
                <a:ea typeface="微软雅黑" pitchFamily="34" charset="-122"/>
              </a:rPr>
              <a:t>南京林业大学就业信息网（</a:t>
            </a:r>
            <a:r>
              <a:rPr lang="en-US" altLang="zh-CN" b="1" dirty="0">
                <a:latin typeface="微软雅黑" pitchFamily="34" charset="-122"/>
                <a:ea typeface="微软雅黑" pitchFamily="34" charset="-122"/>
                <a:hlinkClick r:id="rId2"/>
              </a:rPr>
              <a:t>http://njfu.91job.gov.cn/</a:t>
            </a:r>
            <a:r>
              <a:rPr lang="zh-CN" altLang="en-US" b="1" dirty="0" smtClean="0">
                <a:latin typeface="微软雅黑" pitchFamily="34" charset="-122"/>
                <a:ea typeface="微软雅黑" pitchFamily="34" charset="-122"/>
                <a:hlinkClick r:id="rId2"/>
              </a:rPr>
              <a:t>）、南林就业创业</a:t>
            </a:r>
            <a:r>
              <a:rPr lang="zh-CN" altLang="en-US" b="1" dirty="0" smtClean="0">
                <a:latin typeface="微软雅黑" pitchFamily="34" charset="-122"/>
                <a:ea typeface="微软雅黑" pitchFamily="34" charset="-122"/>
              </a:rPr>
              <a:t> 微信公众号</a:t>
            </a:r>
            <a:endParaRPr lang="en-US" altLang="zh-CN" b="1" dirty="0">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30"/>
          <p:cNvSpPr txBox="1"/>
          <p:nvPr/>
        </p:nvSpPr>
        <p:spPr>
          <a:xfrm>
            <a:off x="394335" y="320040"/>
            <a:ext cx="4246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2.3.2 </a:t>
            </a:r>
            <a:r>
              <a:rPr lang="zh-CN" altLang="en-US" sz="2000">
                <a:solidFill>
                  <a:schemeClr val="accent1"/>
                </a:solidFill>
                <a:effectLst>
                  <a:outerShdw blurRad="38100" dist="25400" dir="5400000" algn="ctr" rotWithShape="0">
                    <a:srgbClr val="6E747A">
                      <a:alpha val="43000"/>
                    </a:srgbClr>
                  </a:outerShdw>
                </a:effectLst>
              </a:rPr>
              <a:t>用人单位开展校招宣传的渠道</a:t>
            </a:r>
          </a:p>
        </p:txBody>
      </p:sp>
      <p:sp>
        <p:nvSpPr>
          <p:cNvPr id="5" name="Text Box 4"/>
          <p:cNvSpPr txBox="1"/>
          <p:nvPr/>
        </p:nvSpPr>
        <p:spPr>
          <a:xfrm>
            <a:off x="10024745" y="6390640"/>
            <a:ext cx="2018665" cy="275590"/>
          </a:xfrm>
          <a:prstGeom prst="rect">
            <a:avLst/>
          </a:prstGeom>
          <a:noFill/>
        </p:spPr>
        <p:txBody>
          <a:bodyPr wrap="none" rtlCol="0">
            <a:spAutoFit/>
          </a:bodyPr>
          <a:lstStyle/>
          <a:p>
            <a:r>
              <a:rPr lang="zh-CN" altLang="en-US" sz="1200">
                <a:solidFill>
                  <a:schemeClr val="bg1">
                    <a:lumMod val="65000"/>
                  </a:schemeClr>
                </a:solidFill>
                <a:latin typeface="Arial Italic" panose="020B0704020202090204" charset="0"/>
                <a:cs typeface="Arial Italic" panose="020B0704020202090204" charset="0"/>
              </a:rPr>
              <a:t>数据来源：</a:t>
            </a:r>
            <a:r>
              <a:rPr lang="en-US" altLang="zh-CN" sz="1200">
                <a:solidFill>
                  <a:schemeClr val="bg1">
                    <a:lumMod val="65000"/>
                  </a:schemeClr>
                </a:solidFill>
                <a:latin typeface="Arial Italic" panose="020B0704020202090204" charset="0"/>
                <a:cs typeface="Arial Italic" panose="020B0704020202090204" charset="0"/>
              </a:rPr>
              <a:t>www.51job.com</a:t>
            </a:r>
          </a:p>
        </p:txBody>
      </p:sp>
      <p:sp>
        <p:nvSpPr>
          <p:cNvPr id="7" name="Text Box 6"/>
          <p:cNvSpPr txBox="1"/>
          <p:nvPr/>
        </p:nvSpPr>
        <p:spPr>
          <a:xfrm>
            <a:off x="2052320" y="6130290"/>
            <a:ext cx="8412480" cy="460375"/>
          </a:xfrm>
          <a:prstGeom prst="rect">
            <a:avLst/>
          </a:prstGeom>
          <a:noFill/>
        </p:spPr>
        <p:txBody>
          <a:bodyPr wrap="none" rtlCol="0" anchor="t">
            <a:spAutoFit/>
          </a:bodyPr>
          <a:lstStyle/>
          <a:p>
            <a:r>
              <a:rPr lang="zh-CN" altLang="en-US" sz="240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当你想要获取就业信息时，你知道该如何更高效的找到它么？</a:t>
            </a:r>
          </a:p>
        </p:txBody>
      </p:sp>
      <p:pic>
        <p:nvPicPr>
          <p:cNvPr id="3" name="Picture 2"/>
          <p:cNvPicPr>
            <a:picLocks noChangeAspect="1"/>
          </p:cNvPicPr>
          <p:nvPr/>
        </p:nvPicPr>
        <p:blipFill>
          <a:blip r:embed="rId2"/>
          <a:srcRect t="12034" b="512"/>
          <a:stretch>
            <a:fillRect/>
          </a:stretch>
        </p:blipFill>
        <p:spPr>
          <a:xfrm>
            <a:off x="1177290" y="1171575"/>
            <a:ext cx="10290175" cy="45053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1204595" y="1203960"/>
            <a:ext cx="9782810" cy="73787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小组讨论：团队配合信息搜索任务</a:t>
            </a:r>
          </a:p>
        </p:txBody>
      </p:sp>
      <p:grpSp>
        <p:nvGrpSpPr>
          <p:cNvPr id="17" name="组合 16"/>
          <p:cNvGrpSpPr/>
          <p:nvPr/>
        </p:nvGrpSpPr>
        <p:grpSpPr>
          <a:xfrm>
            <a:off x="4442460" y="2593456"/>
            <a:ext cx="7573645" cy="830580"/>
            <a:chOff x="3790950" y="2787131"/>
            <a:chExt cx="7573645" cy="830580"/>
          </a:xfrm>
        </p:grpSpPr>
        <p:sp>
          <p:nvSpPr>
            <p:cNvPr id="83" name="矩形 82"/>
            <p:cNvSpPr/>
            <p:nvPr/>
          </p:nvSpPr>
          <p:spPr>
            <a:xfrm>
              <a:off x="5118100" y="2787131"/>
              <a:ext cx="6246495" cy="830580"/>
            </a:xfrm>
            <a:prstGeom prst="rect">
              <a:avLst/>
            </a:prstGeom>
          </p:spPr>
          <p:txBody>
            <a:bodyPr wrap="square" lIns="0" tIns="0" rIns="0" bIns="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小组讨论任务：针对老师给出的“职位”搜索更多的相关信息</a:t>
              </a: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小区讨论时间：</a:t>
              </a:r>
              <a:r>
                <a:rPr kumimoji="0" lang="en-US" altLang="zh-CN"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10</a:t>
              </a:r>
              <a:r>
                <a:rPr kumimoji="0" lang="zh-CN" altLang="en-US"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分钟，其中</a:t>
              </a:r>
              <a:r>
                <a:rPr kumimoji="0" lang="en-US" altLang="zh-CN"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7</a:t>
              </a:r>
              <a:r>
                <a:rPr kumimoji="0" lang="zh-CN" altLang="en-US"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分钟分工搜索，</a:t>
              </a:r>
              <a:r>
                <a:rPr kumimoji="0" lang="en-US" altLang="zh-CN"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3</a:t>
              </a:r>
              <a:r>
                <a:rPr kumimoji="0" lang="zh-CN" altLang="en-US"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分钟组内总结</a:t>
              </a:r>
            </a:p>
          </p:txBody>
        </p:sp>
        <p:grpSp>
          <p:nvGrpSpPr>
            <p:cNvPr id="15" name="组合 14"/>
            <p:cNvGrpSpPr/>
            <p:nvPr/>
          </p:nvGrpSpPr>
          <p:grpSpPr>
            <a:xfrm>
              <a:off x="3790950" y="2892134"/>
              <a:ext cx="1044720" cy="508000"/>
              <a:chOff x="3987800" y="2870200"/>
              <a:chExt cx="847870" cy="508000"/>
            </a:xfrm>
          </p:grpSpPr>
          <p:sp>
            <p:nvSpPr>
              <p:cNvPr id="12" name="矩形: 圆角 11"/>
              <p:cNvSpPr/>
              <p:nvPr/>
            </p:nvSpPr>
            <p:spPr>
              <a:xfrm>
                <a:off x="3987800" y="2870200"/>
                <a:ext cx="508000" cy="508000"/>
              </a:xfrm>
              <a:prstGeom prst="roundRect">
                <a:avLst/>
              </a:prstGeom>
              <a:gradFill flip="none" rotWithShape="1">
                <a:gsLst>
                  <a:gs pos="0">
                    <a:schemeClr val="accent2"/>
                  </a:gs>
                  <a:gs pos="70000">
                    <a:schemeClr val="accent2">
                      <a:lumMod val="75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01</a:t>
                </a:r>
                <a:endParaRPr kumimoji="0" lang="zh-CN" altLang="en-US" sz="20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等腰三角形 12"/>
              <p:cNvSpPr/>
              <p:nvPr/>
            </p:nvSpPr>
            <p:spPr>
              <a:xfrm rot="5400000">
                <a:off x="4705604" y="3063984"/>
                <a:ext cx="139700" cy="1204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grpSp>
        <p:nvGrpSpPr>
          <p:cNvPr id="16" name="组合 15"/>
          <p:cNvGrpSpPr/>
          <p:nvPr/>
        </p:nvGrpSpPr>
        <p:grpSpPr>
          <a:xfrm>
            <a:off x="4442460" y="3714668"/>
            <a:ext cx="6917598" cy="830580"/>
            <a:chOff x="3790950" y="3921042"/>
            <a:chExt cx="6917598" cy="830580"/>
          </a:xfrm>
        </p:grpSpPr>
        <p:sp>
          <p:nvSpPr>
            <p:cNvPr id="153" name="矩形 152"/>
            <p:cNvSpPr/>
            <p:nvPr/>
          </p:nvSpPr>
          <p:spPr>
            <a:xfrm>
              <a:off x="5118100" y="3921042"/>
              <a:ext cx="5590448" cy="830580"/>
            </a:xfrm>
            <a:prstGeom prst="rect">
              <a:avLst/>
            </a:prstGeom>
          </p:spPr>
          <p:txBody>
            <a:bodyPr wrap="square" lIns="0" tIns="0" rIns="0" bIns="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小组内分工，每个组员以</a:t>
              </a:r>
              <a:r>
                <a:rPr kumimoji="0" lang="en-US" altLang="zh-CN"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9</a:t>
              </a:r>
              <a:r>
                <a:rPr kumimoji="0" lang="zh-CN" altLang="en-US"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个</a:t>
              </a:r>
              <a:r>
                <a:rPr kumimoji="0" lang="en-US" altLang="zh-CN"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就业信息搜索</a:t>
              </a:r>
              <a:r>
                <a:rPr kumimoji="0" lang="zh-CN" altLang="en-US"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中</a:t>
              </a:r>
              <a:r>
                <a:rPr kumimoji="0" lang="en-US" altLang="zh-CN"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1-2</a:t>
              </a:r>
              <a:r>
                <a:rPr kumimoji="0" lang="zh-CN" altLang="en-US"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个搜索渠道为主要搜索渠道，对目标任务信息进行搜集整理</a:t>
              </a:r>
            </a:p>
          </p:txBody>
        </p:sp>
        <p:grpSp>
          <p:nvGrpSpPr>
            <p:cNvPr id="156" name="组合 155"/>
            <p:cNvGrpSpPr/>
            <p:nvPr/>
          </p:nvGrpSpPr>
          <p:grpSpPr>
            <a:xfrm>
              <a:off x="3790950" y="4045050"/>
              <a:ext cx="1044720" cy="508000"/>
              <a:chOff x="3987800" y="2870200"/>
              <a:chExt cx="847870" cy="508000"/>
            </a:xfrm>
          </p:grpSpPr>
          <p:sp>
            <p:nvSpPr>
              <p:cNvPr id="157" name="矩形: 圆角 156"/>
              <p:cNvSpPr/>
              <p:nvPr/>
            </p:nvSpPr>
            <p:spPr>
              <a:xfrm>
                <a:off x="3987800" y="2870200"/>
                <a:ext cx="508000" cy="508000"/>
              </a:xfrm>
              <a:prstGeom prst="roundRect">
                <a:avLst/>
              </a:prstGeom>
              <a:gradFill flip="none" rotWithShape="1">
                <a:gsLst>
                  <a:gs pos="0">
                    <a:schemeClr val="accent2"/>
                  </a:gs>
                  <a:gs pos="70000">
                    <a:schemeClr val="accent2">
                      <a:lumMod val="75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02</a:t>
                </a:r>
                <a:endParaRPr kumimoji="0" lang="zh-CN" altLang="en-US" sz="20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8" name="等腰三角形 157"/>
              <p:cNvSpPr/>
              <p:nvPr/>
            </p:nvSpPr>
            <p:spPr>
              <a:xfrm rot="5400000">
                <a:off x="4705604" y="3063984"/>
                <a:ext cx="139700" cy="1204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grpSp>
        <p:nvGrpSpPr>
          <p:cNvPr id="19" name="组合 18"/>
          <p:cNvGrpSpPr/>
          <p:nvPr/>
        </p:nvGrpSpPr>
        <p:grpSpPr>
          <a:xfrm>
            <a:off x="4442460" y="4819358"/>
            <a:ext cx="6544944" cy="1661993"/>
            <a:chOff x="3790950" y="5038433"/>
            <a:chExt cx="6544944" cy="1661993"/>
          </a:xfrm>
        </p:grpSpPr>
        <p:sp>
          <p:nvSpPr>
            <p:cNvPr id="154" name="矩形 153"/>
            <p:cNvSpPr/>
            <p:nvPr/>
          </p:nvSpPr>
          <p:spPr>
            <a:xfrm>
              <a:off x="5118099" y="5038433"/>
              <a:ext cx="5217795" cy="1661993"/>
            </a:xfrm>
            <a:prstGeom prst="rect">
              <a:avLst/>
            </a:prstGeom>
          </p:spPr>
          <p:txBody>
            <a:bodyPr wrap="square" lIns="0" tIns="0" rIns="0" bIns="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小组讨论总结，组员轮流分享自己的搜索方式、搜索途径、搜索结果及思考，重点分享该类型搜索的收获及注意</a:t>
              </a:r>
              <a:r>
                <a:rPr kumimoji="0" lang="zh-CN" altLang="en-US" b="0" i="0" u="none" strike="noStrike" kern="1200" cap="none" spc="0" normalizeH="0" baseline="0" noProof="0" dirty="0" smtClean="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事项</a:t>
              </a:r>
              <a:endParaRPr kumimoji="0" lang="en-US" altLang="zh-CN" b="0" i="0" u="none" strike="noStrike" kern="1200" cap="none" spc="0" normalizeH="0" baseline="0" noProof="0" dirty="0" smtClean="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a:p>
              <a:pPr marL="0" marR="0" lvl="0" indent="0" algn="just" defTabSz="914400" rtl="0" eaLnBrk="1" fontAlgn="auto" latinLnBrk="0" hangingPunct="1">
                <a:lnSpc>
                  <a:spcPct val="150000"/>
                </a:lnSpc>
                <a:spcBef>
                  <a:spcPts val="0"/>
                </a:spcBef>
                <a:spcAft>
                  <a:spcPts val="0"/>
                </a:spcAft>
                <a:buClrTx/>
                <a:buSzTx/>
                <a:buFontTx/>
                <a:buNone/>
                <a:defRPr/>
              </a:pPr>
              <a:r>
                <a:rPr lang="zh-CN" altLang="en-US" b="1" dirty="0" smtClean="0">
                  <a:solidFill>
                    <a:srgbClr val="FF0000"/>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在学生手册 就业信息和留学搜索栏填写</a:t>
              </a:r>
              <a:endParaRPr kumimoji="0" lang="zh-CN" altLang="en-US" b="1" i="0" u="none" strike="noStrike" kern="1200" cap="none" spc="0" normalizeH="0" baseline="0" noProof="0" dirty="0">
                <a:ln>
                  <a:noFill/>
                </a:ln>
                <a:solidFill>
                  <a:srgbClr val="FF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159" name="组合 158"/>
            <p:cNvGrpSpPr/>
            <p:nvPr/>
          </p:nvGrpSpPr>
          <p:grpSpPr>
            <a:xfrm>
              <a:off x="3790950" y="5197967"/>
              <a:ext cx="1044720" cy="508000"/>
              <a:chOff x="3987800" y="2870200"/>
              <a:chExt cx="847870" cy="508000"/>
            </a:xfrm>
          </p:grpSpPr>
          <p:sp>
            <p:nvSpPr>
              <p:cNvPr id="160" name="矩形: 圆角 159"/>
              <p:cNvSpPr/>
              <p:nvPr/>
            </p:nvSpPr>
            <p:spPr>
              <a:xfrm>
                <a:off x="3987800" y="2870200"/>
                <a:ext cx="508000" cy="508000"/>
              </a:xfrm>
              <a:prstGeom prst="roundRect">
                <a:avLst/>
              </a:prstGeom>
              <a:gradFill flip="none" rotWithShape="1">
                <a:gsLst>
                  <a:gs pos="0">
                    <a:schemeClr val="accent2"/>
                  </a:gs>
                  <a:gs pos="70000">
                    <a:schemeClr val="accent2">
                      <a:lumMod val="75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03</a:t>
                </a:r>
                <a:endParaRPr kumimoji="0" lang="zh-CN" altLang="en-US" sz="20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61" name="等腰三角形 160"/>
              <p:cNvSpPr/>
              <p:nvPr/>
            </p:nvSpPr>
            <p:spPr>
              <a:xfrm rot="5400000">
                <a:off x="4705604" y="3063984"/>
                <a:ext cx="139700" cy="1204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sp>
        <p:nvSpPr>
          <p:cNvPr id="3" name="Text Box 2"/>
          <p:cNvSpPr txBox="1"/>
          <p:nvPr/>
        </p:nvSpPr>
        <p:spPr>
          <a:xfrm>
            <a:off x="353060" y="320040"/>
            <a:ext cx="3357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2.3.3 就业信息搜索 </a:t>
            </a:r>
            <a:r>
              <a:rPr lang="zh-CN" altLang="en-US" sz="2000">
                <a:solidFill>
                  <a:schemeClr val="accent1"/>
                </a:solidFill>
                <a:effectLst>
                  <a:outerShdw blurRad="38100" dist="25400" dir="5400000" algn="ctr" rotWithShape="0">
                    <a:srgbClr val="6E747A">
                      <a:alpha val="43000"/>
                    </a:srgbClr>
                  </a:outerShdw>
                </a:effectLst>
              </a:rPr>
              <a:t>大作战</a:t>
            </a:r>
          </a:p>
        </p:txBody>
      </p:sp>
      <p:pic>
        <p:nvPicPr>
          <p:cNvPr id="4" name="图片 3"/>
          <p:cNvPicPr>
            <a:picLocks noChangeAspect="1"/>
          </p:cNvPicPr>
          <p:nvPr>
            <p:custDataLst>
              <p:tags r:id="rId2"/>
            </p:custDataLst>
          </p:nvPr>
        </p:nvPicPr>
        <p:blipFill>
          <a:blip r:embed="rId5"/>
          <a:stretch>
            <a:fillRect/>
          </a:stretch>
        </p:blipFill>
        <p:spPr>
          <a:xfrm>
            <a:off x="401320" y="2313305"/>
            <a:ext cx="2179320" cy="2925445"/>
          </a:xfrm>
          <a:prstGeom prst="rect">
            <a:avLst/>
          </a:prstGeom>
          <a:ln>
            <a:solidFill>
              <a:srgbClr val="0070C0"/>
            </a:solidFill>
          </a:ln>
        </p:spPr>
      </p:pic>
      <p:pic>
        <p:nvPicPr>
          <p:cNvPr id="5" name="图片 4"/>
          <p:cNvPicPr>
            <a:picLocks noChangeAspect="1"/>
          </p:cNvPicPr>
          <p:nvPr>
            <p:custDataLst>
              <p:tags r:id="rId3"/>
            </p:custDataLst>
          </p:nvPr>
        </p:nvPicPr>
        <p:blipFill>
          <a:blip r:embed="rId6"/>
          <a:stretch>
            <a:fillRect/>
          </a:stretch>
        </p:blipFill>
        <p:spPr>
          <a:xfrm>
            <a:off x="1964055" y="3676015"/>
            <a:ext cx="2154555" cy="2892425"/>
          </a:xfrm>
          <a:prstGeom prst="rect">
            <a:avLst/>
          </a:prstGeom>
          <a:ln>
            <a:solidFill>
              <a:srgbClr val="0070C0"/>
            </a:solid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bldLst>
      <p:bldP spid="11"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643523" y="1529581"/>
            <a:ext cx="2408935" cy="3374002"/>
            <a:chOff x="889268" y="1765166"/>
            <a:chExt cx="2408935" cy="3374002"/>
          </a:xfrm>
        </p:grpSpPr>
        <p:grpSp>
          <p:nvGrpSpPr>
            <p:cNvPr id="11" name="组合 10"/>
            <p:cNvGrpSpPr/>
            <p:nvPr/>
          </p:nvGrpSpPr>
          <p:grpSpPr>
            <a:xfrm>
              <a:off x="889268" y="1765166"/>
              <a:ext cx="2408935" cy="3374002"/>
              <a:chOff x="1206259" y="2030757"/>
              <a:chExt cx="2408935" cy="3374002"/>
            </a:xfrm>
          </p:grpSpPr>
          <p:sp>
            <p:nvSpPr>
              <p:cNvPr id="2" name="矩形: 对角圆角 1"/>
              <p:cNvSpPr/>
              <p:nvPr/>
            </p:nvSpPr>
            <p:spPr>
              <a:xfrm>
                <a:off x="1206259" y="2201334"/>
                <a:ext cx="2265074" cy="3203425"/>
              </a:xfrm>
              <a:prstGeom prst="round2Diag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endParaRPr>
              </a:p>
            </p:txBody>
          </p:sp>
          <p:sp>
            <p:nvSpPr>
              <p:cNvPr id="10" name="矩形: 对角圆角 9"/>
              <p:cNvSpPr/>
              <p:nvPr/>
            </p:nvSpPr>
            <p:spPr>
              <a:xfrm>
                <a:off x="1350120" y="2030757"/>
                <a:ext cx="2265074" cy="3203425"/>
              </a:xfrm>
              <a:prstGeom prst="round2Diag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endParaRPr>
              </a:p>
            </p:txBody>
          </p:sp>
        </p:grpSp>
        <p:grpSp>
          <p:nvGrpSpPr>
            <p:cNvPr id="3" name="组合 2"/>
            <p:cNvGrpSpPr/>
            <p:nvPr/>
          </p:nvGrpSpPr>
          <p:grpSpPr>
            <a:xfrm>
              <a:off x="1119650" y="1996851"/>
              <a:ext cx="2069567" cy="2816426"/>
              <a:chOff x="4614822" y="4088119"/>
              <a:chExt cx="2069567" cy="2816426"/>
            </a:xfrm>
          </p:grpSpPr>
          <p:sp>
            <p:nvSpPr>
              <p:cNvPr id="8" name="文本框"/>
              <p:cNvSpPr txBox="1"/>
              <p:nvPr/>
            </p:nvSpPr>
            <p:spPr>
              <a:xfrm>
                <a:off x="4614822" y="4088119"/>
                <a:ext cx="2069332" cy="381057"/>
              </a:xfrm>
              <a:prstGeom prst="rect">
                <a:avLst/>
              </a:prstGeom>
              <a:noFill/>
            </p:spPr>
            <p:txBody>
              <a:bodyPr wrap="square" rtlCol="0" anchor="ctr">
                <a:spAutoFit/>
              </a:bodyPr>
              <a:lstStyle/>
              <a:p>
                <a:pPr lvl="0" algn="ctr"/>
                <a:r>
                  <a:rPr lang="zh-CN" altLang="en-US" sz="2400" b="1" dirty="0">
                    <a:solidFill>
                      <a:schemeClr val="tx1"/>
                    </a:solidFill>
                    <a:latin typeface="思源黑体 CN Normal" panose="020B0400000000000000" pitchFamily="34" charset="-122"/>
                    <a:ea typeface="思源黑体 CN Normal" panose="020B0400000000000000" pitchFamily="34" charset="-122"/>
                    <a:cs typeface="UKIJ Qolyazma" pitchFamily="18" charset="0"/>
                    <a:sym typeface="字魂17号-萌趣果冻体" panose="02000000000000000000" pitchFamily="2" charset="-122"/>
                  </a:rPr>
                  <a:t>就业信息</a:t>
                </a:r>
              </a:p>
            </p:txBody>
          </p:sp>
          <p:sp>
            <p:nvSpPr>
              <p:cNvPr id="9" name="文本框"/>
              <p:cNvSpPr txBox="1"/>
              <p:nvPr/>
            </p:nvSpPr>
            <p:spPr>
              <a:xfrm>
                <a:off x="4724042" y="4550386"/>
                <a:ext cx="1960347" cy="2354159"/>
              </a:xfrm>
              <a:prstGeom prst="rect">
                <a:avLst/>
              </a:prstGeom>
              <a:noFill/>
            </p:spPr>
            <p:txBody>
              <a:bodyPr wrap="square" rtlCol="0">
                <a:spAutoFit/>
              </a:bodyPr>
              <a:lstStyle/>
              <a:p>
                <a:pPr>
                  <a:lnSpc>
                    <a:spcPct val="150000"/>
                  </a:lnSpc>
                  <a:spcBef>
                    <a:spcPct val="0"/>
                  </a:spcBef>
                </a:pPr>
                <a:r>
                  <a:rPr lang="zh-CN" altLang="en-US" sz="1400" spc="120" dirty="0">
                    <a:solidFill>
                      <a:schemeClr val="tx1"/>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rPr>
                  <a:t>以</a:t>
                </a:r>
                <a:r>
                  <a:rPr lang="en-US" altLang="zh-CN" sz="1400" spc="120" dirty="0">
                    <a:solidFill>
                      <a:schemeClr val="tx1"/>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rPr>
                  <a:t>9</a:t>
                </a:r>
                <a:r>
                  <a:rPr lang="zh-CN" altLang="en-US" sz="1400" spc="120" dirty="0">
                    <a:solidFill>
                      <a:schemeClr val="tx1"/>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rPr>
                  <a:t>个渠道为主要信息搜索阵地，针对具体行业、岗位进行系统规划，对信息数量、质量及时效性保持高度关注，</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字魂17号-萌趣果冻体" panose="02000000000000000000" pitchFamily="2" charset="-122"/>
                  </a:rPr>
                  <a:t>需特别关注国家就业政策导向</a:t>
                </a:r>
                <a:r>
                  <a:rPr lang="zh-CN" altLang="en-US" sz="1400" spc="120" dirty="0">
                    <a:solidFill>
                      <a:schemeClr val="tx1"/>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rPr>
                  <a:t>。</a:t>
                </a:r>
              </a:p>
            </p:txBody>
          </p:sp>
        </p:grpSp>
      </p:grpSp>
      <p:grpSp>
        <p:nvGrpSpPr>
          <p:cNvPr id="16" name="组合 15"/>
          <p:cNvGrpSpPr/>
          <p:nvPr/>
        </p:nvGrpSpPr>
        <p:grpSpPr>
          <a:xfrm>
            <a:off x="6084954" y="1542918"/>
            <a:ext cx="2423736" cy="3374002"/>
            <a:chOff x="1219468" y="1765166"/>
            <a:chExt cx="2423736" cy="3374002"/>
          </a:xfrm>
        </p:grpSpPr>
        <p:grpSp>
          <p:nvGrpSpPr>
            <p:cNvPr id="17" name="组合 16"/>
            <p:cNvGrpSpPr/>
            <p:nvPr/>
          </p:nvGrpSpPr>
          <p:grpSpPr>
            <a:xfrm>
              <a:off x="1219468" y="1765166"/>
              <a:ext cx="2408935" cy="3374002"/>
              <a:chOff x="1206259" y="2030757"/>
              <a:chExt cx="2408935" cy="3374002"/>
            </a:xfrm>
          </p:grpSpPr>
          <p:sp>
            <p:nvSpPr>
              <p:cNvPr id="23" name="矩形: 对角圆角 22"/>
              <p:cNvSpPr/>
              <p:nvPr/>
            </p:nvSpPr>
            <p:spPr>
              <a:xfrm>
                <a:off x="1206259" y="2201334"/>
                <a:ext cx="2265074" cy="3203425"/>
              </a:xfrm>
              <a:prstGeom prst="round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endParaRPr>
              </a:p>
            </p:txBody>
          </p:sp>
          <p:sp>
            <p:nvSpPr>
              <p:cNvPr id="24" name="矩形: 对角圆角 23"/>
              <p:cNvSpPr/>
              <p:nvPr/>
            </p:nvSpPr>
            <p:spPr>
              <a:xfrm>
                <a:off x="1350120" y="2030757"/>
                <a:ext cx="2265074" cy="3203425"/>
              </a:xfrm>
              <a:prstGeom prst="round2Diag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endParaRPr>
              </a:p>
            </p:txBody>
          </p:sp>
        </p:grpSp>
        <p:grpSp>
          <p:nvGrpSpPr>
            <p:cNvPr id="18" name="组合 17"/>
            <p:cNvGrpSpPr/>
            <p:nvPr/>
          </p:nvGrpSpPr>
          <p:grpSpPr>
            <a:xfrm>
              <a:off x="1348076" y="2005245"/>
              <a:ext cx="2295128" cy="2518901"/>
              <a:chOff x="4513048" y="4096513"/>
              <a:chExt cx="2295128" cy="2518901"/>
            </a:xfrm>
          </p:grpSpPr>
          <p:sp>
            <p:nvSpPr>
              <p:cNvPr id="21" name="文本框"/>
              <p:cNvSpPr txBox="1"/>
              <p:nvPr/>
            </p:nvSpPr>
            <p:spPr>
              <a:xfrm>
                <a:off x="4513048" y="4096513"/>
                <a:ext cx="2295128" cy="392697"/>
              </a:xfrm>
              <a:prstGeom prst="rect">
                <a:avLst/>
              </a:prstGeom>
              <a:noFill/>
            </p:spPr>
            <p:txBody>
              <a:bodyPr wrap="square" rtlCol="0" anchor="ctr">
                <a:spAutoFit/>
              </a:bodyPr>
              <a:lstStyle/>
              <a:p>
                <a:pPr lvl="0" algn="ctr"/>
                <a:r>
                  <a:rPr lang="zh-CN" altLang="en-US" sz="2400" b="1" dirty="0">
                    <a:solidFill>
                      <a:schemeClr val="tx1"/>
                    </a:solidFill>
                    <a:latin typeface="思源黑体 CN Normal" panose="020B0400000000000000" pitchFamily="34" charset="-122"/>
                    <a:ea typeface="思源黑体 CN Normal" panose="020B0400000000000000" pitchFamily="34" charset="-122"/>
                    <a:cs typeface="UKIJ Qolyazma" pitchFamily="18" charset="0"/>
                    <a:sym typeface="字魂17号-萌趣果冻体" panose="02000000000000000000" pitchFamily="2" charset="-122"/>
                  </a:rPr>
                  <a:t>升学信息</a:t>
                </a:r>
              </a:p>
            </p:txBody>
          </p:sp>
          <p:sp>
            <p:nvSpPr>
              <p:cNvPr id="22" name="文本框"/>
              <p:cNvSpPr txBox="1"/>
              <p:nvPr/>
            </p:nvSpPr>
            <p:spPr>
              <a:xfrm>
                <a:off x="4670702" y="4585319"/>
                <a:ext cx="1960347" cy="2030095"/>
              </a:xfrm>
              <a:prstGeom prst="rect">
                <a:avLst/>
              </a:prstGeom>
              <a:noFill/>
            </p:spPr>
            <p:txBody>
              <a:bodyPr wrap="square" rtlCol="0">
                <a:spAutoFit/>
              </a:bodyPr>
              <a:lstStyle/>
              <a:p>
                <a:pPr>
                  <a:lnSpc>
                    <a:spcPct val="150000"/>
                  </a:lnSpc>
                  <a:spcBef>
                    <a:spcPct val="0"/>
                  </a:spcBef>
                </a:pP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字魂17号-萌趣果冻体" panose="02000000000000000000" pitchFamily="2" charset="-122"/>
                  </a:rPr>
                  <a:t>尽早树立升学目标，客观判断成功几率，选择心仪靠谱的考研学校，制定合理高效的备考计划，密切关注升学政策调整</a:t>
                </a:r>
                <a:r>
                  <a:rPr lang="zh-CN" altLang="en-US" sz="1400" spc="120" dirty="0">
                    <a:solidFill>
                      <a:schemeClr val="tx1"/>
                    </a:solidFill>
                    <a:latin typeface="思源黑体 CN Normal" panose="020B0400000000000000" pitchFamily="34" charset="-122"/>
                    <a:ea typeface="思源黑体 CN Normal" panose="020B0400000000000000" pitchFamily="34" charset="-122"/>
                    <a:sym typeface="字魂17号-萌趣果冻体" panose="02000000000000000000" pitchFamily="2" charset="-122"/>
                  </a:rPr>
                  <a:t>。</a:t>
                </a:r>
              </a:p>
            </p:txBody>
          </p:sp>
        </p:grpSp>
      </p:grpSp>
      <p:sp>
        <p:nvSpPr>
          <p:cNvPr id="4" name="Text Box 3"/>
          <p:cNvSpPr txBox="1"/>
          <p:nvPr/>
        </p:nvSpPr>
        <p:spPr>
          <a:xfrm>
            <a:off x="431165" y="320040"/>
            <a:ext cx="5262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2.3.4 </a:t>
            </a:r>
            <a:r>
              <a:rPr lang="zh-CN" altLang="en-US" sz="2000">
                <a:solidFill>
                  <a:schemeClr val="accent1"/>
                </a:solidFill>
                <a:effectLst>
                  <a:outerShdw blurRad="38100" dist="25400" dir="5400000" algn="ctr" rotWithShape="0">
                    <a:srgbClr val="6E747A">
                      <a:alpha val="43000"/>
                    </a:srgbClr>
                  </a:outerShdw>
                </a:effectLst>
              </a:rPr>
              <a:t>就业信息、升学信息搜集的特点与技巧</a:t>
            </a:r>
          </a:p>
        </p:txBody>
      </p:sp>
      <p:sp>
        <p:nvSpPr>
          <p:cNvPr id="5" name="矩形 16"/>
          <p:cNvSpPr txBox="1"/>
          <p:nvPr/>
        </p:nvSpPr>
        <p:spPr>
          <a:xfrm>
            <a:off x="3221990" y="1529715"/>
            <a:ext cx="2700655" cy="4939030"/>
          </a:xfrm>
          <a:prstGeom prst="rect">
            <a:avLst/>
          </a:prstGeom>
          <a:ln w="12700">
            <a:miter lim="400000"/>
          </a:ln>
        </p:spPr>
        <p:txBody>
          <a:bodyPr wrap="square" lIns="45718" tIns="45720" rIns="45718" bIns="45720">
            <a:spAutoFit/>
          </a:bodyPr>
          <a:lstStyle/>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求职信息搜索的</a:t>
            </a:r>
            <a:r>
              <a:rPr lang="en-US" altLang="zh-CN"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个渠道</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广泛收集求职信息，做到</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应收尽收</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，避免因信息遗漏、滞后造成的求职机会浪费。</a:t>
            </a: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en-US" altLang="zh-CN"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、求职技巧学习渠道</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就业指导中心公众号</a:t>
            </a: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就业课程-森途学院</a:t>
            </a: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en-US" altLang="zh-CN"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、职业规划咨询渠道</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就业指导中心公众号内咨询预约</a:t>
            </a: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就业训练营内预约</a:t>
            </a: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生涯咨询活动周内预约</a:t>
            </a: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en-US" altLang="zh-CN"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、就业系列活动</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学院生涯就业讲座</a:t>
            </a: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秋招春招就业训练营</a:t>
            </a: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生涯、就业体验活动周</a:t>
            </a:r>
          </a:p>
        </p:txBody>
      </p:sp>
      <p:sp>
        <p:nvSpPr>
          <p:cNvPr id="7" name="矩形 16"/>
          <p:cNvSpPr txBox="1"/>
          <p:nvPr/>
        </p:nvSpPr>
        <p:spPr>
          <a:xfrm>
            <a:off x="8780145" y="1430655"/>
            <a:ext cx="2569210" cy="4939030"/>
          </a:xfrm>
          <a:prstGeom prst="rect">
            <a:avLst/>
          </a:prstGeom>
          <a:ln w="12700">
            <a:miter lim="400000"/>
          </a:ln>
        </p:spPr>
        <p:txBody>
          <a:bodyPr wrap="square" lIns="45718" tIns="45720" rIns="45718" bIns="45720">
            <a:spAutoFit/>
          </a:bodyPr>
          <a:lstStyle/>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en-US"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、中国研究生招生信息网</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隶属于教育部的以考研为主题的门户网站，是教育部唯一指定的研究生入学考试网上报名及调剂网站。</a:t>
            </a:r>
            <a:endParaRPr 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en-US" altLang="zh-CN"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、目标院校的研究生院官网</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搜索格式：某某大学(目标院校)研究生院</a:t>
            </a: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各个目标院校的研究生院官网是考研信息搜集的重要地方，因为很多院校的招生政策、自命题科目考试范围等是不同的，这些信息可能十分重要</a:t>
            </a: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en-US" altLang="zh-CN"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、考研信息，资料辅助网站</a:t>
            </a:r>
          </a:p>
          <a:p>
            <a:pPr>
              <a:lnSpc>
                <a:spcPct val="150000"/>
              </a:lnSpc>
              <a:defRPr sz="2200">
                <a:solidFill>
                  <a:srgbClr val="404040"/>
                </a:solidFill>
                <a:latin typeface="字魂59号-创粗黑" panose="00000500000000000000" charset="-122"/>
                <a:ea typeface="字魂59号-创粗黑" panose="00000500000000000000" charset="-122"/>
                <a:cs typeface="字魂59号-创粗黑" panose="00000500000000000000" charset="-122"/>
                <a:sym typeface="字魂59号-创粗黑" panose="00000500000000000000" charset="-122"/>
              </a:defRPr>
            </a:pPr>
            <a:r>
              <a:rPr lang="en-US" altLang="zh-CN"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、考试科目类学习网站</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840568" y="1441469"/>
            <a:ext cx="3622683" cy="3975061"/>
            <a:chOff x="3581400" y="1143000"/>
            <a:chExt cx="4465320" cy="4899661"/>
          </a:xfrm>
          <a:solidFill>
            <a:schemeClr val="accent1"/>
          </a:solidFill>
        </p:grpSpPr>
        <p:sp>
          <p:nvSpPr>
            <p:cNvPr id="3" name="L 形 2"/>
            <p:cNvSpPr/>
            <p:nvPr/>
          </p:nvSpPr>
          <p:spPr>
            <a:xfrm rot="10800000" flipH="1">
              <a:off x="3931920" y="1143000"/>
              <a:ext cx="2971800" cy="3672840"/>
            </a:xfrm>
            <a:prstGeom prst="corner">
              <a:avLst>
                <a:gd name="adj1" fmla="val 6923"/>
                <a:gd name="adj2" fmla="val 74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 name="L 形 3"/>
            <p:cNvSpPr/>
            <p:nvPr/>
          </p:nvSpPr>
          <p:spPr>
            <a:xfrm flipH="1">
              <a:off x="4693920" y="2369820"/>
              <a:ext cx="2971800" cy="3672840"/>
            </a:xfrm>
            <a:prstGeom prst="corner">
              <a:avLst>
                <a:gd name="adj1" fmla="val 6410"/>
                <a:gd name="adj2" fmla="val 53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6" name="直接连接符 5"/>
            <p:cNvCxnSpPr/>
            <p:nvPr/>
          </p:nvCxnSpPr>
          <p:spPr>
            <a:xfrm flipV="1">
              <a:off x="6949440" y="1143000"/>
              <a:ext cx="1097280" cy="1064362"/>
            </a:xfrm>
            <a:prstGeom prst="line">
              <a:avLst/>
            </a:prstGeom>
            <a:grpFill/>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3581400" y="4978299"/>
              <a:ext cx="1097280" cy="1064362"/>
            </a:xfrm>
            <a:prstGeom prst="line">
              <a:avLst/>
            </a:prstGeom>
            <a:grpFill/>
            <a:ln w="1270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2606675" y="2320925"/>
            <a:ext cx="2312035" cy="2214880"/>
          </a:xfrm>
          <a:prstGeom prst="rect">
            <a:avLst/>
          </a:prstGeom>
          <a:noFill/>
        </p:spPr>
        <p:txBody>
          <a:bodyPr wrap="square" rtlCol="0">
            <a:spAutoFit/>
          </a:bodyPr>
          <a:lstStyle/>
          <a:p>
            <a:r>
              <a:rPr lang="en-US" altLang="zh-CN" sz="13800">
                <a:solidFill>
                  <a:schemeClr val="tx1">
                    <a:lumMod val="75000"/>
                    <a:lumOff val="25000"/>
                  </a:schemeClr>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sym typeface="思源黑体 CN Normal" panose="020B0400000000000000" pitchFamily="34" charset="-122"/>
              </a:rPr>
              <a:t>04</a:t>
            </a:r>
            <a:endParaRPr lang="zh-CN" altLang="en-US" sz="13800" dirty="0">
              <a:solidFill>
                <a:schemeClr val="tx1">
                  <a:lumMod val="75000"/>
                  <a:lumOff val="25000"/>
                </a:schemeClr>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sym typeface="思源黑体 CN Normal" panose="020B0400000000000000" pitchFamily="34" charset="-122"/>
            </a:endParaRPr>
          </a:p>
        </p:txBody>
      </p:sp>
      <p:sp>
        <p:nvSpPr>
          <p:cNvPr id="12" name="文本框 11"/>
          <p:cNvSpPr txBox="1"/>
          <p:nvPr/>
        </p:nvSpPr>
        <p:spPr>
          <a:xfrm>
            <a:off x="5955027" y="3063785"/>
            <a:ext cx="5548451" cy="922020"/>
          </a:xfrm>
          <a:prstGeom prst="rect">
            <a:avLst/>
          </a:prstGeom>
          <a:noFill/>
        </p:spPr>
        <p:txBody>
          <a:bodyPr wrap="square" rtlCol="0">
            <a:spAutoFit/>
          </a:bodyPr>
          <a:lstStyle/>
          <a:p>
            <a:pPr algn="dist"/>
            <a:r>
              <a:rPr lang="zh-CN" altLang="en-US" sz="5400" b="1">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职业规划意识</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bldLst>
      <p:bldP spid="10" grpId="0"/>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31165" y="320040"/>
            <a:ext cx="4754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2.4 </a:t>
            </a:r>
            <a:r>
              <a:rPr lang="zh-CN" altLang="en-US" sz="2000">
                <a:solidFill>
                  <a:schemeClr val="accent1"/>
                </a:solidFill>
                <a:effectLst>
                  <a:outerShdw blurRad="38100" dist="25400" dir="5400000" algn="ctr" rotWithShape="0">
                    <a:srgbClr val="6E747A">
                      <a:alpha val="43000"/>
                    </a:srgbClr>
                  </a:outerShdw>
                </a:effectLst>
              </a:rPr>
              <a:t>职业规划尚不清晰的同学该怎么办？</a:t>
            </a:r>
          </a:p>
        </p:txBody>
      </p:sp>
      <p:grpSp>
        <p:nvGrpSpPr>
          <p:cNvPr id="28" name="组合 27"/>
          <p:cNvGrpSpPr/>
          <p:nvPr/>
        </p:nvGrpSpPr>
        <p:grpSpPr>
          <a:xfrm>
            <a:off x="3010535" y="3232150"/>
            <a:ext cx="5893435" cy="2620010"/>
            <a:chOff x="5176" y="4851"/>
            <a:chExt cx="9281" cy="4126"/>
          </a:xfrm>
          <a:solidFill>
            <a:schemeClr val="bg1">
              <a:lumMod val="85000"/>
            </a:schemeClr>
          </a:solidFill>
        </p:grpSpPr>
        <p:sp>
          <p:nvSpPr>
            <p:cNvPr id="5" name="ïsľíḓé"/>
            <p:cNvSpPr/>
            <p:nvPr/>
          </p:nvSpPr>
          <p:spPr>
            <a:xfrm>
              <a:off x="5176" y="4851"/>
              <a:ext cx="1439" cy="89"/>
            </a:xfrm>
            <a:custGeom>
              <a:avLst/>
              <a:gdLst>
                <a:gd name="connsiteX0" fmla="*/ 0 w 1038225"/>
                <a:gd name="connsiteY0" fmla="*/ 0 h 64294"/>
                <a:gd name="connsiteX1" fmla="*/ 1038225 w 1038225"/>
                <a:gd name="connsiteY1" fmla="*/ 30956 h 64294"/>
                <a:gd name="connsiteX2" fmla="*/ 990600 w 1038225"/>
                <a:gd name="connsiteY2" fmla="*/ 64294 h 64294"/>
                <a:gd name="connsiteX3" fmla="*/ 0 w 1038225"/>
                <a:gd name="connsiteY3" fmla="*/ 0 h 64294"/>
              </a:gdLst>
              <a:ahLst/>
              <a:cxnLst>
                <a:cxn ang="0">
                  <a:pos x="connsiteX0" y="connsiteY0"/>
                </a:cxn>
                <a:cxn ang="0">
                  <a:pos x="connsiteX1" y="connsiteY1"/>
                </a:cxn>
                <a:cxn ang="0">
                  <a:pos x="connsiteX2" y="connsiteY2"/>
                </a:cxn>
                <a:cxn ang="0">
                  <a:pos x="connsiteX3" y="connsiteY3"/>
                </a:cxn>
              </a:cxnLst>
              <a:rect l="l" t="t" r="r" b="b"/>
              <a:pathLst>
                <a:path w="1038225" h="64294">
                  <a:moveTo>
                    <a:pt x="0" y="0"/>
                  </a:moveTo>
                  <a:lnTo>
                    <a:pt x="1038225" y="30956"/>
                  </a:lnTo>
                  <a:lnTo>
                    <a:pt x="990600" y="64294"/>
                  </a:lnTo>
                  <a:lnTo>
                    <a:pt x="0" y="0"/>
                  </a:lnTo>
                  <a:close/>
                </a:path>
              </a:pathLst>
            </a:custGeom>
            <a:grpFill/>
            <a:ln w="12700" cap="flat" cmpd="sng" algn="ctr">
              <a:noFill/>
              <a:prstDash val="solid"/>
              <a:miter lim="800000"/>
            </a:ln>
            <a:effectLst>
              <a:innerShdw dist="25400" dir="16200000">
                <a:prstClr val="black">
                  <a:alpha val="15000"/>
                </a:prstClr>
              </a:innerShdw>
            </a:effectLst>
          </p:spPr>
          <p:txBody>
            <a:bodyPr lIns="91396" tIns="45698" rIns="91396" bIns="45698"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 name="îśľiďè"/>
            <p:cNvSpPr/>
            <p:nvPr/>
          </p:nvSpPr>
          <p:spPr>
            <a:xfrm>
              <a:off x="6690" y="4887"/>
              <a:ext cx="1983" cy="244"/>
            </a:xfrm>
            <a:custGeom>
              <a:avLst/>
              <a:gdLst>
                <a:gd name="connsiteX0" fmla="*/ 35718 w 1431131"/>
                <a:gd name="connsiteY0" fmla="*/ 0 h 176212"/>
                <a:gd name="connsiteX1" fmla="*/ 0 w 1431131"/>
                <a:gd name="connsiteY1" fmla="*/ 38100 h 176212"/>
                <a:gd name="connsiteX2" fmla="*/ 1393031 w 1431131"/>
                <a:gd name="connsiteY2" fmla="*/ 176212 h 176212"/>
                <a:gd name="connsiteX3" fmla="*/ 1431131 w 1431131"/>
                <a:gd name="connsiteY3" fmla="*/ 145256 h 176212"/>
                <a:gd name="connsiteX4" fmla="*/ 35718 w 1431131"/>
                <a:gd name="connsiteY4" fmla="*/ 0 h 176212"/>
                <a:gd name="connsiteX0-1" fmla="*/ 35718 w 1431131"/>
                <a:gd name="connsiteY0-2" fmla="*/ 0 h 176212"/>
                <a:gd name="connsiteX1-3" fmla="*/ 0 w 1431131"/>
                <a:gd name="connsiteY1-4" fmla="*/ 38100 h 176212"/>
                <a:gd name="connsiteX2-5" fmla="*/ 1393031 w 1431131"/>
                <a:gd name="connsiteY2-6" fmla="*/ 176212 h 176212"/>
                <a:gd name="connsiteX3-7" fmla="*/ 1431131 w 1431131"/>
                <a:gd name="connsiteY3-8" fmla="*/ 145256 h 176212"/>
                <a:gd name="connsiteX4-9" fmla="*/ 35718 w 1431131"/>
                <a:gd name="connsiteY4-10" fmla="*/ 0 h 176212"/>
                <a:gd name="connsiteX0-11" fmla="*/ 35718 w 1431131"/>
                <a:gd name="connsiteY0-12" fmla="*/ 0 h 176212"/>
                <a:gd name="connsiteX1-13" fmla="*/ 0 w 1431131"/>
                <a:gd name="connsiteY1-14" fmla="*/ 38100 h 176212"/>
                <a:gd name="connsiteX2-15" fmla="*/ 1393031 w 1431131"/>
                <a:gd name="connsiteY2-16" fmla="*/ 176212 h 176212"/>
                <a:gd name="connsiteX3-17" fmla="*/ 1431131 w 1431131"/>
                <a:gd name="connsiteY3-18" fmla="*/ 145256 h 176212"/>
                <a:gd name="connsiteX4-19" fmla="*/ 35718 w 1431131"/>
                <a:gd name="connsiteY4-20" fmla="*/ 0 h 176212"/>
                <a:gd name="connsiteX0-21" fmla="*/ 35718 w 1431131"/>
                <a:gd name="connsiteY0-22" fmla="*/ 0 h 176212"/>
                <a:gd name="connsiteX1-23" fmla="*/ 0 w 1431131"/>
                <a:gd name="connsiteY1-24" fmla="*/ 38100 h 176212"/>
                <a:gd name="connsiteX2-25" fmla="*/ 1393031 w 1431131"/>
                <a:gd name="connsiteY2-26" fmla="*/ 176212 h 176212"/>
                <a:gd name="connsiteX3-27" fmla="*/ 1431131 w 1431131"/>
                <a:gd name="connsiteY3-28" fmla="*/ 145256 h 176212"/>
                <a:gd name="connsiteX4-29" fmla="*/ 35718 w 1431131"/>
                <a:gd name="connsiteY4-30" fmla="*/ 0 h 176212"/>
                <a:gd name="connsiteX0-31" fmla="*/ 35718 w 1431131"/>
                <a:gd name="connsiteY0-32" fmla="*/ 0 h 176212"/>
                <a:gd name="connsiteX1-33" fmla="*/ 0 w 1431131"/>
                <a:gd name="connsiteY1-34" fmla="*/ 38100 h 176212"/>
                <a:gd name="connsiteX2-35" fmla="*/ 1393031 w 1431131"/>
                <a:gd name="connsiteY2-36" fmla="*/ 176212 h 176212"/>
                <a:gd name="connsiteX3-37" fmla="*/ 1431131 w 1431131"/>
                <a:gd name="connsiteY3-38" fmla="*/ 145256 h 176212"/>
                <a:gd name="connsiteX4-39" fmla="*/ 35718 w 1431131"/>
                <a:gd name="connsiteY4-40" fmla="*/ 0 h 1762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31131" h="176212">
                  <a:moveTo>
                    <a:pt x="35718" y="0"/>
                  </a:moveTo>
                  <a:lnTo>
                    <a:pt x="0" y="38100"/>
                  </a:lnTo>
                  <a:cubicBezTo>
                    <a:pt x="466725" y="76993"/>
                    <a:pt x="928687" y="123031"/>
                    <a:pt x="1393031" y="176212"/>
                  </a:cubicBezTo>
                  <a:lnTo>
                    <a:pt x="1431131" y="145256"/>
                  </a:lnTo>
                  <a:cubicBezTo>
                    <a:pt x="965993" y="84931"/>
                    <a:pt x="507999" y="34132"/>
                    <a:pt x="35718" y="0"/>
                  </a:cubicBezTo>
                  <a:close/>
                </a:path>
              </a:pathLst>
            </a:custGeom>
            <a:grpFill/>
            <a:ln w="12700" cap="flat" cmpd="sng" algn="ctr">
              <a:noFill/>
              <a:prstDash val="solid"/>
              <a:miter lim="800000"/>
            </a:ln>
            <a:effectLst>
              <a:innerShdw dist="25400" dir="16200000">
                <a:prstClr val="black">
                  <a:alpha val="15000"/>
                </a:prstClr>
              </a:innerShdw>
            </a:effectLst>
          </p:spPr>
          <p:txBody>
            <a:bodyPr lIns="91396" tIns="45698" rIns="91396" bIns="45698"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 name="iṩḷíḍe"/>
            <p:cNvSpPr/>
            <p:nvPr/>
          </p:nvSpPr>
          <p:spPr>
            <a:xfrm>
              <a:off x="8743" y="5095"/>
              <a:ext cx="1800" cy="1208"/>
            </a:xfrm>
            <a:custGeom>
              <a:avLst/>
              <a:gdLst>
                <a:gd name="connsiteX0" fmla="*/ 45244 w 1057275"/>
                <a:gd name="connsiteY0" fmla="*/ 0 h 871537"/>
                <a:gd name="connsiteX1" fmla="*/ 0 w 1057275"/>
                <a:gd name="connsiteY1" fmla="*/ 50006 h 871537"/>
                <a:gd name="connsiteX2" fmla="*/ 881063 w 1057275"/>
                <a:gd name="connsiteY2" fmla="*/ 864393 h 871537"/>
                <a:gd name="connsiteX3" fmla="*/ 1057275 w 1057275"/>
                <a:gd name="connsiteY3" fmla="*/ 871537 h 871537"/>
                <a:gd name="connsiteX4" fmla="*/ 1016794 w 1057275"/>
                <a:gd name="connsiteY4" fmla="*/ 259556 h 871537"/>
                <a:gd name="connsiteX5" fmla="*/ 45244 w 1057275"/>
                <a:gd name="connsiteY5" fmla="*/ 0 h 871537"/>
                <a:gd name="connsiteX0-1" fmla="*/ 45244 w 1057275"/>
                <a:gd name="connsiteY0-2" fmla="*/ 0 h 871537"/>
                <a:gd name="connsiteX1-3" fmla="*/ 0 w 1057275"/>
                <a:gd name="connsiteY1-4" fmla="*/ 50006 h 871537"/>
                <a:gd name="connsiteX2-5" fmla="*/ 881063 w 1057275"/>
                <a:gd name="connsiteY2-6" fmla="*/ 864393 h 871537"/>
                <a:gd name="connsiteX3-7" fmla="*/ 1057275 w 1057275"/>
                <a:gd name="connsiteY3-8" fmla="*/ 871537 h 871537"/>
                <a:gd name="connsiteX4-9" fmla="*/ 1016794 w 1057275"/>
                <a:gd name="connsiteY4-10" fmla="*/ 259556 h 871537"/>
                <a:gd name="connsiteX5-11" fmla="*/ 45244 w 1057275"/>
                <a:gd name="connsiteY5-12" fmla="*/ 0 h 871537"/>
                <a:gd name="connsiteX0-13" fmla="*/ 45244 w 1057275"/>
                <a:gd name="connsiteY0-14" fmla="*/ 0 h 871537"/>
                <a:gd name="connsiteX1-15" fmla="*/ 0 w 1057275"/>
                <a:gd name="connsiteY1-16" fmla="*/ 50006 h 871537"/>
                <a:gd name="connsiteX2-17" fmla="*/ 881063 w 1057275"/>
                <a:gd name="connsiteY2-18" fmla="*/ 864393 h 871537"/>
                <a:gd name="connsiteX3-19" fmla="*/ 1057275 w 1057275"/>
                <a:gd name="connsiteY3-20" fmla="*/ 871537 h 871537"/>
                <a:gd name="connsiteX4-21" fmla="*/ 1016794 w 1057275"/>
                <a:gd name="connsiteY4-22" fmla="*/ 259556 h 871537"/>
                <a:gd name="connsiteX5-23" fmla="*/ 45244 w 1057275"/>
                <a:gd name="connsiteY5-24" fmla="*/ 0 h 871537"/>
                <a:gd name="connsiteX0-25" fmla="*/ 45244 w 1139868"/>
                <a:gd name="connsiteY0-26" fmla="*/ 0 h 871537"/>
                <a:gd name="connsiteX1-27" fmla="*/ 0 w 1139868"/>
                <a:gd name="connsiteY1-28" fmla="*/ 50006 h 871537"/>
                <a:gd name="connsiteX2-29" fmla="*/ 881063 w 1139868"/>
                <a:gd name="connsiteY2-30" fmla="*/ 864393 h 871537"/>
                <a:gd name="connsiteX3-31" fmla="*/ 1057275 w 1139868"/>
                <a:gd name="connsiteY3-32" fmla="*/ 871537 h 871537"/>
                <a:gd name="connsiteX4-33" fmla="*/ 1016794 w 1139868"/>
                <a:gd name="connsiteY4-34" fmla="*/ 259556 h 871537"/>
                <a:gd name="connsiteX5-35" fmla="*/ 45244 w 1139868"/>
                <a:gd name="connsiteY5-36" fmla="*/ 0 h 871537"/>
                <a:gd name="connsiteX0-37" fmla="*/ 45244 w 1299265"/>
                <a:gd name="connsiteY0-38" fmla="*/ 0 h 871537"/>
                <a:gd name="connsiteX1-39" fmla="*/ 0 w 1299265"/>
                <a:gd name="connsiteY1-40" fmla="*/ 50006 h 871537"/>
                <a:gd name="connsiteX2-41" fmla="*/ 881063 w 1299265"/>
                <a:gd name="connsiteY2-42" fmla="*/ 864393 h 871537"/>
                <a:gd name="connsiteX3-43" fmla="*/ 1057275 w 1299265"/>
                <a:gd name="connsiteY3-44" fmla="*/ 871537 h 871537"/>
                <a:gd name="connsiteX4-45" fmla="*/ 1016794 w 1299265"/>
                <a:gd name="connsiteY4-46" fmla="*/ 259556 h 871537"/>
                <a:gd name="connsiteX5-47" fmla="*/ 45244 w 1299265"/>
                <a:gd name="connsiteY5-48" fmla="*/ 0 h 871537"/>
                <a:gd name="connsiteX0-49" fmla="*/ 45244 w 1299265"/>
                <a:gd name="connsiteY0-50" fmla="*/ 0 h 871537"/>
                <a:gd name="connsiteX1-51" fmla="*/ 0 w 1299265"/>
                <a:gd name="connsiteY1-52" fmla="*/ 50006 h 871537"/>
                <a:gd name="connsiteX2-53" fmla="*/ 881063 w 1299265"/>
                <a:gd name="connsiteY2-54" fmla="*/ 864393 h 871537"/>
                <a:gd name="connsiteX3-55" fmla="*/ 1057275 w 1299265"/>
                <a:gd name="connsiteY3-56" fmla="*/ 871537 h 871537"/>
                <a:gd name="connsiteX4-57" fmla="*/ 1016794 w 1299265"/>
                <a:gd name="connsiteY4-58" fmla="*/ 259556 h 871537"/>
                <a:gd name="connsiteX5-59" fmla="*/ 45244 w 1299265"/>
                <a:gd name="connsiteY5-60" fmla="*/ 0 h 871537"/>
                <a:gd name="connsiteX0-61" fmla="*/ 45244 w 1299265"/>
                <a:gd name="connsiteY0-62" fmla="*/ 0 h 871537"/>
                <a:gd name="connsiteX1-63" fmla="*/ 0 w 1299265"/>
                <a:gd name="connsiteY1-64" fmla="*/ 50006 h 871537"/>
                <a:gd name="connsiteX2-65" fmla="*/ 881063 w 1299265"/>
                <a:gd name="connsiteY2-66" fmla="*/ 864393 h 871537"/>
                <a:gd name="connsiteX3-67" fmla="*/ 1057275 w 1299265"/>
                <a:gd name="connsiteY3-68" fmla="*/ 871537 h 871537"/>
                <a:gd name="connsiteX4-69" fmla="*/ 1016794 w 1299265"/>
                <a:gd name="connsiteY4-70" fmla="*/ 259556 h 871537"/>
                <a:gd name="connsiteX5-71" fmla="*/ 45244 w 1299265"/>
                <a:gd name="connsiteY5-72" fmla="*/ 0 h 871537"/>
                <a:gd name="connsiteX0-73" fmla="*/ 45244 w 1299265"/>
                <a:gd name="connsiteY0-74" fmla="*/ 0 h 871537"/>
                <a:gd name="connsiteX1-75" fmla="*/ 0 w 1299265"/>
                <a:gd name="connsiteY1-76" fmla="*/ 50006 h 871537"/>
                <a:gd name="connsiteX2-77" fmla="*/ 881063 w 1299265"/>
                <a:gd name="connsiteY2-78" fmla="*/ 864393 h 871537"/>
                <a:gd name="connsiteX3-79" fmla="*/ 1057275 w 1299265"/>
                <a:gd name="connsiteY3-80" fmla="*/ 871537 h 871537"/>
                <a:gd name="connsiteX4-81" fmla="*/ 1016794 w 1299265"/>
                <a:gd name="connsiteY4-82" fmla="*/ 259556 h 871537"/>
                <a:gd name="connsiteX5-83" fmla="*/ 45244 w 1299265"/>
                <a:gd name="connsiteY5-84" fmla="*/ 0 h 871537"/>
                <a:gd name="connsiteX0-85" fmla="*/ 45244 w 1299265"/>
                <a:gd name="connsiteY0-86" fmla="*/ 0 h 871537"/>
                <a:gd name="connsiteX1-87" fmla="*/ 0 w 1299265"/>
                <a:gd name="connsiteY1-88" fmla="*/ 50006 h 871537"/>
                <a:gd name="connsiteX2-89" fmla="*/ 881063 w 1299265"/>
                <a:gd name="connsiteY2-90" fmla="*/ 864393 h 871537"/>
                <a:gd name="connsiteX3-91" fmla="*/ 1057275 w 1299265"/>
                <a:gd name="connsiteY3-92" fmla="*/ 871537 h 871537"/>
                <a:gd name="connsiteX4-93" fmla="*/ 1016794 w 1299265"/>
                <a:gd name="connsiteY4-94" fmla="*/ 259556 h 871537"/>
                <a:gd name="connsiteX5-95" fmla="*/ 45244 w 1299265"/>
                <a:gd name="connsiteY5-96" fmla="*/ 0 h 8715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99265" h="871537">
                  <a:moveTo>
                    <a:pt x="45244" y="0"/>
                  </a:moveTo>
                  <a:lnTo>
                    <a:pt x="0" y="50006"/>
                  </a:lnTo>
                  <a:cubicBezTo>
                    <a:pt x="469901" y="147637"/>
                    <a:pt x="1658938" y="409575"/>
                    <a:pt x="881063" y="864393"/>
                  </a:cubicBezTo>
                  <a:lnTo>
                    <a:pt x="1057275" y="871537"/>
                  </a:lnTo>
                  <a:cubicBezTo>
                    <a:pt x="1477169" y="688974"/>
                    <a:pt x="1275556" y="370681"/>
                    <a:pt x="1016794" y="259556"/>
                  </a:cubicBezTo>
                  <a:cubicBezTo>
                    <a:pt x="690563" y="127794"/>
                    <a:pt x="373857" y="65088"/>
                    <a:pt x="45244" y="0"/>
                  </a:cubicBezTo>
                  <a:close/>
                </a:path>
              </a:pathLst>
            </a:custGeom>
            <a:grpFill/>
            <a:ln w="12700" cap="flat" cmpd="sng" algn="ctr">
              <a:noFill/>
              <a:prstDash val="solid"/>
              <a:miter lim="800000"/>
            </a:ln>
            <a:effectLst>
              <a:innerShdw dist="25400" dir="16200000">
                <a:prstClr val="black">
                  <a:alpha val="15000"/>
                </a:prstClr>
              </a:innerShdw>
            </a:effectLst>
          </p:spPr>
          <p:txBody>
            <a:bodyPr lIns="91396" tIns="45698" rIns="91396" bIns="45698"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 name="iṥḷîďê"/>
            <p:cNvSpPr/>
            <p:nvPr/>
          </p:nvSpPr>
          <p:spPr>
            <a:xfrm>
              <a:off x="8168" y="6369"/>
              <a:ext cx="1855" cy="1951"/>
            </a:xfrm>
            <a:custGeom>
              <a:avLst/>
              <a:gdLst>
                <a:gd name="connsiteX0" fmla="*/ 1069181 w 1069181"/>
                <a:gd name="connsiteY0" fmla="*/ 16669 h 1407319"/>
                <a:gd name="connsiteX1" fmla="*/ 850106 w 1069181"/>
                <a:gd name="connsiteY1" fmla="*/ 0 h 1407319"/>
                <a:gd name="connsiteX2" fmla="*/ 0 w 1069181"/>
                <a:gd name="connsiteY2" fmla="*/ 388144 h 1407319"/>
                <a:gd name="connsiteX3" fmla="*/ 607219 w 1069181"/>
                <a:gd name="connsiteY3" fmla="*/ 1407319 h 1407319"/>
                <a:gd name="connsiteX4" fmla="*/ 964406 w 1069181"/>
                <a:gd name="connsiteY4" fmla="*/ 1252538 h 1407319"/>
                <a:gd name="connsiteX5" fmla="*/ 428625 w 1069181"/>
                <a:gd name="connsiteY5" fmla="*/ 302419 h 1407319"/>
                <a:gd name="connsiteX6" fmla="*/ 1069181 w 1069181"/>
                <a:gd name="connsiteY6" fmla="*/ 16669 h 1407319"/>
                <a:gd name="connsiteX0-1" fmla="*/ 1069181 w 1069181"/>
                <a:gd name="connsiteY0-2" fmla="*/ 16669 h 1407319"/>
                <a:gd name="connsiteX1-3" fmla="*/ 850106 w 1069181"/>
                <a:gd name="connsiteY1-4" fmla="*/ 0 h 1407319"/>
                <a:gd name="connsiteX2-5" fmla="*/ 0 w 1069181"/>
                <a:gd name="connsiteY2-6" fmla="*/ 388144 h 1407319"/>
                <a:gd name="connsiteX3-7" fmla="*/ 607219 w 1069181"/>
                <a:gd name="connsiteY3-8" fmla="*/ 1407319 h 1407319"/>
                <a:gd name="connsiteX4-9" fmla="*/ 964406 w 1069181"/>
                <a:gd name="connsiteY4-10" fmla="*/ 1252538 h 1407319"/>
                <a:gd name="connsiteX5-11" fmla="*/ 428625 w 1069181"/>
                <a:gd name="connsiteY5-12" fmla="*/ 302419 h 1407319"/>
                <a:gd name="connsiteX6-13" fmla="*/ 1069181 w 1069181"/>
                <a:gd name="connsiteY6-14" fmla="*/ 16669 h 1407319"/>
                <a:gd name="connsiteX0-15" fmla="*/ 1113650 w 1113650"/>
                <a:gd name="connsiteY0-16" fmla="*/ 16669 h 1407319"/>
                <a:gd name="connsiteX1-17" fmla="*/ 894575 w 1113650"/>
                <a:gd name="connsiteY1-18" fmla="*/ 0 h 1407319"/>
                <a:gd name="connsiteX2-19" fmla="*/ 44469 w 1113650"/>
                <a:gd name="connsiteY2-20" fmla="*/ 388144 h 1407319"/>
                <a:gd name="connsiteX3-21" fmla="*/ 651688 w 1113650"/>
                <a:gd name="connsiteY3-22" fmla="*/ 1407319 h 1407319"/>
                <a:gd name="connsiteX4-23" fmla="*/ 1008875 w 1113650"/>
                <a:gd name="connsiteY4-24" fmla="*/ 1252538 h 1407319"/>
                <a:gd name="connsiteX5-25" fmla="*/ 473094 w 1113650"/>
                <a:gd name="connsiteY5-26" fmla="*/ 302419 h 1407319"/>
                <a:gd name="connsiteX6-27" fmla="*/ 1113650 w 1113650"/>
                <a:gd name="connsiteY6-28" fmla="*/ 16669 h 1407319"/>
                <a:gd name="connsiteX0-29" fmla="*/ 1338815 w 1338815"/>
                <a:gd name="connsiteY0-30" fmla="*/ 16669 h 1407319"/>
                <a:gd name="connsiteX1-31" fmla="*/ 1119740 w 1338815"/>
                <a:gd name="connsiteY1-32" fmla="*/ 0 h 1407319"/>
                <a:gd name="connsiteX2-33" fmla="*/ 269634 w 1338815"/>
                <a:gd name="connsiteY2-34" fmla="*/ 388144 h 1407319"/>
                <a:gd name="connsiteX3-35" fmla="*/ 876853 w 1338815"/>
                <a:gd name="connsiteY3-36" fmla="*/ 1407319 h 1407319"/>
                <a:gd name="connsiteX4-37" fmla="*/ 1234040 w 1338815"/>
                <a:gd name="connsiteY4-38" fmla="*/ 1252538 h 1407319"/>
                <a:gd name="connsiteX5-39" fmla="*/ 698259 w 1338815"/>
                <a:gd name="connsiteY5-40" fmla="*/ 302419 h 1407319"/>
                <a:gd name="connsiteX6-41" fmla="*/ 1338815 w 1338815"/>
                <a:gd name="connsiteY6-42" fmla="*/ 16669 h 1407319"/>
                <a:gd name="connsiteX0-43" fmla="*/ 1338815 w 1338815"/>
                <a:gd name="connsiteY0-44" fmla="*/ 16669 h 1407319"/>
                <a:gd name="connsiteX1-45" fmla="*/ 1119740 w 1338815"/>
                <a:gd name="connsiteY1-46" fmla="*/ 0 h 1407319"/>
                <a:gd name="connsiteX2-47" fmla="*/ 269634 w 1338815"/>
                <a:gd name="connsiteY2-48" fmla="*/ 388144 h 1407319"/>
                <a:gd name="connsiteX3-49" fmla="*/ 876853 w 1338815"/>
                <a:gd name="connsiteY3-50" fmla="*/ 1407319 h 1407319"/>
                <a:gd name="connsiteX4-51" fmla="*/ 1234040 w 1338815"/>
                <a:gd name="connsiteY4-52" fmla="*/ 1252538 h 1407319"/>
                <a:gd name="connsiteX5-53" fmla="*/ 698259 w 1338815"/>
                <a:gd name="connsiteY5-54" fmla="*/ 302419 h 1407319"/>
                <a:gd name="connsiteX6-55" fmla="*/ 1338815 w 1338815"/>
                <a:gd name="connsiteY6-56" fmla="*/ 16669 h 1407319"/>
                <a:gd name="connsiteX0-57" fmla="*/ 1338815 w 1338815"/>
                <a:gd name="connsiteY0-58" fmla="*/ 16669 h 1407319"/>
                <a:gd name="connsiteX1-59" fmla="*/ 1119740 w 1338815"/>
                <a:gd name="connsiteY1-60" fmla="*/ 0 h 1407319"/>
                <a:gd name="connsiteX2-61" fmla="*/ 269634 w 1338815"/>
                <a:gd name="connsiteY2-62" fmla="*/ 388144 h 1407319"/>
                <a:gd name="connsiteX3-63" fmla="*/ 876853 w 1338815"/>
                <a:gd name="connsiteY3-64" fmla="*/ 1407319 h 1407319"/>
                <a:gd name="connsiteX4-65" fmla="*/ 1234040 w 1338815"/>
                <a:gd name="connsiteY4-66" fmla="*/ 1252538 h 1407319"/>
                <a:gd name="connsiteX5-67" fmla="*/ 698259 w 1338815"/>
                <a:gd name="connsiteY5-68" fmla="*/ 302419 h 1407319"/>
                <a:gd name="connsiteX6-69" fmla="*/ 1338815 w 1338815"/>
                <a:gd name="connsiteY6-70" fmla="*/ 16669 h 1407319"/>
                <a:gd name="connsiteX0-71" fmla="*/ 1338815 w 1338815"/>
                <a:gd name="connsiteY0-72" fmla="*/ 16669 h 1407319"/>
                <a:gd name="connsiteX1-73" fmla="*/ 1119740 w 1338815"/>
                <a:gd name="connsiteY1-74" fmla="*/ 0 h 1407319"/>
                <a:gd name="connsiteX2-75" fmla="*/ 269634 w 1338815"/>
                <a:gd name="connsiteY2-76" fmla="*/ 388144 h 1407319"/>
                <a:gd name="connsiteX3-77" fmla="*/ 876853 w 1338815"/>
                <a:gd name="connsiteY3-78" fmla="*/ 1407319 h 1407319"/>
                <a:gd name="connsiteX4-79" fmla="*/ 1234040 w 1338815"/>
                <a:gd name="connsiteY4-80" fmla="*/ 1252538 h 1407319"/>
                <a:gd name="connsiteX5-81" fmla="*/ 698259 w 1338815"/>
                <a:gd name="connsiteY5-82" fmla="*/ 302419 h 1407319"/>
                <a:gd name="connsiteX6-83" fmla="*/ 1338815 w 1338815"/>
                <a:gd name="connsiteY6-84" fmla="*/ 16669 h 1407319"/>
                <a:gd name="connsiteX0-85" fmla="*/ 1338815 w 1338815"/>
                <a:gd name="connsiteY0-86" fmla="*/ 16669 h 1407319"/>
                <a:gd name="connsiteX1-87" fmla="*/ 1119740 w 1338815"/>
                <a:gd name="connsiteY1-88" fmla="*/ 0 h 1407319"/>
                <a:gd name="connsiteX2-89" fmla="*/ 269634 w 1338815"/>
                <a:gd name="connsiteY2-90" fmla="*/ 388144 h 1407319"/>
                <a:gd name="connsiteX3-91" fmla="*/ 876853 w 1338815"/>
                <a:gd name="connsiteY3-92" fmla="*/ 1407319 h 1407319"/>
                <a:gd name="connsiteX4-93" fmla="*/ 1234040 w 1338815"/>
                <a:gd name="connsiteY4-94" fmla="*/ 1252538 h 1407319"/>
                <a:gd name="connsiteX5-95" fmla="*/ 700640 w 1338815"/>
                <a:gd name="connsiteY5-96" fmla="*/ 309563 h 1407319"/>
                <a:gd name="connsiteX6-97" fmla="*/ 1338815 w 1338815"/>
                <a:gd name="connsiteY6-98" fmla="*/ 16669 h 140731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338815" h="1407319">
                  <a:moveTo>
                    <a:pt x="1338815" y="16669"/>
                  </a:moveTo>
                  <a:lnTo>
                    <a:pt x="1119740" y="0"/>
                  </a:lnTo>
                  <a:cubicBezTo>
                    <a:pt x="836371" y="129381"/>
                    <a:pt x="550622" y="237331"/>
                    <a:pt x="269634" y="388144"/>
                  </a:cubicBezTo>
                  <a:cubicBezTo>
                    <a:pt x="55321" y="496888"/>
                    <a:pt x="-435215" y="958057"/>
                    <a:pt x="876853" y="1407319"/>
                  </a:cubicBezTo>
                  <a:lnTo>
                    <a:pt x="1234040" y="1252538"/>
                  </a:lnTo>
                  <a:cubicBezTo>
                    <a:pt x="636346" y="1123951"/>
                    <a:pt x="-92316" y="685800"/>
                    <a:pt x="700640" y="309563"/>
                  </a:cubicBezTo>
                  <a:lnTo>
                    <a:pt x="1338815" y="16669"/>
                  </a:lnTo>
                  <a:close/>
                </a:path>
              </a:pathLst>
            </a:custGeom>
            <a:grpFill/>
            <a:ln w="12700" cap="flat" cmpd="sng" algn="ctr">
              <a:noFill/>
              <a:prstDash val="solid"/>
              <a:miter lim="800000"/>
            </a:ln>
            <a:effectLst>
              <a:innerShdw dist="25400" dir="16200000">
                <a:prstClr val="black">
                  <a:alpha val="13000"/>
                </a:prstClr>
              </a:innerShdw>
            </a:effectLst>
          </p:spPr>
          <p:txBody>
            <a:bodyPr lIns="91396" tIns="45698" rIns="91396" bIns="45698"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9" name="ïŝ1ïďé"/>
            <p:cNvSpPr/>
            <p:nvPr/>
          </p:nvSpPr>
          <p:spPr>
            <a:xfrm>
              <a:off x="9739" y="8195"/>
              <a:ext cx="4718" cy="782"/>
            </a:xfrm>
            <a:custGeom>
              <a:avLst/>
              <a:gdLst>
                <a:gd name="connsiteX0" fmla="*/ 383381 w 3405187"/>
                <a:gd name="connsiteY0" fmla="*/ 0 h 564357"/>
                <a:gd name="connsiteX1" fmla="*/ 0 w 3405187"/>
                <a:gd name="connsiteY1" fmla="*/ 150019 h 564357"/>
                <a:gd name="connsiteX2" fmla="*/ 2369343 w 3405187"/>
                <a:gd name="connsiteY2" fmla="*/ 438150 h 564357"/>
                <a:gd name="connsiteX3" fmla="*/ 2240756 w 3405187"/>
                <a:gd name="connsiteY3" fmla="*/ 564357 h 564357"/>
                <a:gd name="connsiteX4" fmla="*/ 3405187 w 3405187"/>
                <a:gd name="connsiteY4" fmla="*/ 402432 h 564357"/>
                <a:gd name="connsiteX5" fmla="*/ 2788443 w 3405187"/>
                <a:gd name="connsiteY5" fmla="*/ 107157 h 564357"/>
                <a:gd name="connsiteX6" fmla="*/ 2705100 w 3405187"/>
                <a:gd name="connsiteY6" fmla="*/ 180975 h 564357"/>
                <a:gd name="connsiteX7" fmla="*/ 383381 w 3405187"/>
                <a:gd name="connsiteY7" fmla="*/ 0 h 564357"/>
                <a:gd name="connsiteX0-1" fmla="*/ 383381 w 3405187"/>
                <a:gd name="connsiteY0-2" fmla="*/ 0 h 564357"/>
                <a:gd name="connsiteX1-3" fmla="*/ 0 w 3405187"/>
                <a:gd name="connsiteY1-4" fmla="*/ 150019 h 564357"/>
                <a:gd name="connsiteX2-5" fmla="*/ 2369343 w 3405187"/>
                <a:gd name="connsiteY2-6" fmla="*/ 438150 h 564357"/>
                <a:gd name="connsiteX3-7" fmla="*/ 2240756 w 3405187"/>
                <a:gd name="connsiteY3-8" fmla="*/ 564357 h 564357"/>
                <a:gd name="connsiteX4-9" fmla="*/ 3405187 w 3405187"/>
                <a:gd name="connsiteY4-10" fmla="*/ 402432 h 564357"/>
                <a:gd name="connsiteX5-11" fmla="*/ 2788443 w 3405187"/>
                <a:gd name="connsiteY5-12" fmla="*/ 107157 h 564357"/>
                <a:gd name="connsiteX6-13" fmla="*/ 2705100 w 3405187"/>
                <a:gd name="connsiteY6-14" fmla="*/ 180975 h 564357"/>
                <a:gd name="connsiteX7-15" fmla="*/ 383381 w 3405187"/>
                <a:gd name="connsiteY7-16" fmla="*/ 0 h 564357"/>
                <a:gd name="connsiteX0-17" fmla="*/ 383381 w 3405187"/>
                <a:gd name="connsiteY0-18" fmla="*/ 0 h 564357"/>
                <a:gd name="connsiteX1-19" fmla="*/ 0 w 3405187"/>
                <a:gd name="connsiteY1-20" fmla="*/ 150019 h 564357"/>
                <a:gd name="connsiteX2-21" fmla="*/ 2369343 w 3405187"/>
                <a:gd name="connsiteY2-22" fmla="*/ 438150 h 564357"/>
                <a:gd name="connsiteX3-23" fmla="*/ 2240756 w 3405187"/>
                <a:gd name="connsiteY3-24" fmla="*/ 564357 h 564357"/>
                <a:gd name="connsiteX4-25" fmla="*/ 3405187 w 3405187"/>
                <a:gd name="connsiteY4-26" fmla="*/ 402432 h 564357"/>
                <a:gd name="connsiteX5-27" fmla="*/ 2788443 w 3405187"/>
                <a:gd name="connsiteY5-28" fmla="*/ 107157 h 564357"/>
                <a:gd name="connsiteX6-29" fmla="*/ 2705100 w 3405187"/>
                <a:gd name="connsiteY6-30" fmla="*/ 180975 h 564357"/>
                <a:gd name="connsiteX7-31" fmla="*/ 383381 w 3405187"/>
                <a:gd name="connsiteY7-32" fmla="*/ 0 h 564357"/>
                <a:gd name="connsiteX0-33" fmla="*/ 383381 w 3405187"/>
                <a:gd name="connsiteY0-34" fmla="*/ 0 h 564357"/>
                <a:gd name="connsiteX1-35" fmla="*/ 0 w 3405187"/>
                <a:gd name="connsiteY1-36" fmla="*/ 150019 h 564357"/>
                <a:gd name="connsiteX2-37" fmla="*/ 2369343 w 3405187"/>
                <a:gd name="connsiteY2-38" fmla="*/ 438150 h 564357"/>
                <a:gd name="connsiteX3-39" fmla="*/ 2240756 w 3405187"/>
                <a:gd name="connsiteY3-40" fmla="*/ 564357 h 564357"/>
                <a:gd name="connsiteX4-41" fmla="*/ 3405187 w 3405187"/>
                <a:gd name="connsiteY4-42" fmla="*/ 402432 h 564357"/>
                <a:gd name="connsiteX5-43" fmla="*/ 2788443 w 3405187"/>
                <a:gd name="connsiteY5-44" fmla="*/ 107157 h 564357"/>
                <a:gd name="connsiteX6-45" fmla="*/ 2705100 w 3405187"/>
                <a:gd name="connsiteY6-46" fmla="*/ 180975 h 564357"/>
                <a:gd name="connsiteX7-47" fmla="*/ 383381 w 3405187"/>
                <a:gd name="connsiteY7-48" fmla="*/ 0 h 564357"/>
                <a:gd name="connsiteX0-49" fmla="*/ 383381 w 3405187"/>
                <a:gd name="connsiteY0-50" fmla="*/ 0 h 564357"/>
                <a:gd name="connsiteX1-51" fmla="*/ 0 w 3405187"/>
                <a:gd name="connsiteY1-52" fmla="*/ 150019 h 564357"/>
                <a:gd name="connsiteX2-53" fmla="*/ 2369343 w 3405187"/>
                <a:gd name="connsiteY2-54" fmla="*/ 438150 h 564357"/>
                <a:gd name="connsiteX3-55" fmla="*/ 2240756 w 3405187"/>
                <a:gd name="connsiteY3-56" fmla="*/ 564357 h 564357"/>
                <a:gd name="connsiteX4-57" fmla="*/ 3405187 w 3405187"/>
                <a:gd name="connsiteY4-58" fmla="*/ 402432 h 564357"/>
                <a:gd name="connsiteX5-59" fmla="*/ 2788443 w 3405187"/>
                <a:gd name="connsiteY5-60" fmla="*/ 107157 h 564357"/>
                <a:gd name="connsiteX6-61" fmla="*/ 2705100 w 3405187"/>
                <a:gd name="connsiteY6-62" fmla="*/ 180975 h 564357"/>
                <a:gd name="connsiteX7-63" fmla="*/ 383381 w 3405187"/>
                <a:gd name="connsiteY7-64" fmla="*/ 0 h 5643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05187" h="564357">
                  <a:moveTo>
                    <a:pt x="383381" y="0"/>
                  </a:moveTo>
                  <a:lnTo>
                    <a:pt x="0" y="150019"/>
                  </a:lnTo>
                  <a:cubicBezTo>
                    <a:pt x="692150" y="307975"/>
                    <a:pt x="1527174" y="432594"/>
                    <a:pt x="2369343" y="438150"/>
                  </a:cubicBezTo>
                  <a:lnTo>
                    <a:pt x="2240756" y="564357"/>
                  </a:lnTo>
                  <a:lnTo>
                    <a:pt x="3405187" y="402432"/>
                  </a:lnTo>
                  <a:lnTo>
                    <a:pt x="2788443" y="107157"/>
                  </a:lnTo>
                  <a:lnTo>
                    <a:pt x="2705100" y="180975"/>
                  </a:lnTo>
                  <a:cubicBezTo>
                    <a:pt x="1933576" y="177800"/>
                    <a:pt x="1159668" y="98425"/>
                    <a:pt x="383381" y="0"/>
                  </a:cubicBezTo>
                  <a:close/>
                </a:path>
              </a:pathLst>
            </a:custGeom>
            <a:grpFill/>
            <a:ln w="12700" cap="flat" cmpd="sng" algn="ctr">
              <a:noFill/>
              <a:prstDash val="solid"/>
              <a:miter lim="800000"/>
            </a:ln>
            <a:effectLst>
              <a:innerShdw dist="25400" dir="16200000">
                <a:prstClr val="black">
                  <a:alpha val="13000"/>
                </a:prstClr>
              </a:innerShdw>
            </a:effectLst>
          </p:spPr>
          <p:txBody>
            <a:bodyPr lIns="91396" tIns="45698" rIns="91396" bIns="45698"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27" name="组合 26"/>
          <p:cNvGrpSpPr/>
          <p:nvPr/>
        </p:nvGrpSpPr>
        <p:grpSpPr>
          <a:xfrm>
            <a:off x="493395" y="1009015"/>
            <a:ext cx="3848100" cy="1995805"/>
            <a:chOff x="1212" y="1350"/>
            <a:chExt cx="6060" cy="3143"/>
          </a:xfrm>
        </p:grpSpPr>
        <p:sp>
          <p:nvSpPr>
            <p:cNvPr id="10" name="íŝļíďê"/>
            <p:cNvSpPr/>
            <p:nvPr/>
          </p:nvSpPr>
          <p:spPr>
            <a:xfrm rot="8100000">
              <a:off x="4817" y="3504"/>
              <a:ext cx="988" cy="989"/>
            </a:xfrm>
            <a:prstGeom prst="teardrop">
              <a:avLst/>
            </a:prstGeom>
            <a:solidFill>
              <a:schemeClr val="accent1"/>
            </a:solidFill>
            <a:ln w="12700" cap="flat" cmpd="sng" algn="ctr">
              <a:solidFill>
                <a:srgbClr val="A8D9CF"/>
              </a:solidFill>
              <a:prstDash val="solid"/>
              <a:miter lim="800000"/>
            </a:ln>
            <a:effectLst/>
          </p:spPr>
          <p:txBody>
            <a:bodyPr lIns="91396" tIns="45698" rIns="91396" bIns="45698"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3" name="îṣlîďe"/>
            <p:cNvSpPr txBox="1"/>
            <p:nvPr/>
          </p:nvSpPr>
          <p:spPr>
            <a:xfrm>
              <a:off x="4743" y="3681"/>
              <a:ext cx="1137" cy="507"/>
            </a:xfrm>
            <a:prstGeom prst="rect">
              <a:avLst/>
            </a:prstGeom>
            <a:noFill/>
          </p:spPr>
          <p:txBody>
            <a:bodyPr wrap="none"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01</a:t>
              </a:r>
            </a:p>
          </p:txBody>
        </p:sp>
        <p:sp>
          <p:nvSpPr>
            <p:cNvPr id="21" name="矩形 20"/>
            <p:cNvSpPr/>
            <p:nvPr/>
          </p:nvSpPr>
          <p:spPr bwMode="auto">
            <a:xfrm>
              <a:off x="1212" y="1350"/>
              <a:ext cx="6060" cy="2325"/>
            </a:xfrm>
            <a:prstGeom prst="rect">
              <a:avLst/>
            </a:prstGeom>
          </p:spPr>
          <p:txBody>
            <a:bodyPr wrap="square">
              <a:spAutoFit/>
              <a:scene3d>
                <a:camera prst="orthographicFront"/>
                <a:lightRig rig="threePt" dir="t"/>
              </a:scene3d>
              <a:sp3d contourW="12700"/>
            </a:bodyPr>
            <a:lstStyle/>
            <a:p>
              <a:pPr>
                <a:lnSpc>
                  <a:spcPct val="100000"/>
                </a:lnSpc>
              </a:pPr>
              <a:r>
                <a:rPr lang="zh-CN" altLang="en-US" b="1" spc="30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自我评估和目标设定，了解自己的兴趣、技能、价值观和优劣势</a:t>
              </a:r>
              <a:r>
                <a:rPr lang="zh-CN" altLang="en-US" spc="30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，可以通过参加职业测评、与导师、家人、朋友交流等方式来实现。</a:t>
              </a:r>
            </a:p>
          </p:txBody>
        </p:sp>
      </p:grpSp>
      <p:grpSp>
        <p:nvGrpSpPr>
          <p:cNvPr id="19" name="组合 18"/>
          <p:cNvGrpSpPr/>
          <p:nvPr/>
        </p:nvGrpSpPr>
        <p:grpSpPr>
          <a:xfrm>
            <a:off x="1609725" y="3580130"/>
            <a:ext cx="3532505" cy="3187065"/>
            <a:chOff x="2970" y="5399"/>
            <a:chExt cx="5563" cy="5019"/>
          </a:xfrm>
        </p:grpSpPr>
        <p:sp>
          <p:nvSpPr>
            <p:cNvPr id="11" name="iSľiďé"/>
            <p:cNvSpPr/>
            <p:nvPr/>
          </p:nvSpPr>
          <p:spPr>
            <a:xfrm rot="8100000">
              <a:off x="2970" y="5399"/>
              <a:ext cx="1469" cy="1470"/>
            </a:xfrm>
            <a:prstGeom prst="teardrop">
              <a:avLst/>
            </a:prstGeom>
            <a:solidFill>
              <a:schemeClr val="accent4"/>
            </a:solidFill>
            <a:ln w="12700" cap="flat" cmpd="sng" algn="ctr">
              <a:noFill/>
              <a:prstDash val="solid"/>
              <a:miter lim="800000"/>
            </a:ln>
            <a:effectLst/>
          </p:spPr>
          <p:txBody>
            <a:bodyPr lIns="91396" tIns="45698" rIns="91396" bIns="45698"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6" name="ïṧlïḓê"/>
            <p:cNvSpPr txBox="1"/>
            <p:nvPr/>
          </p:nvSpPr>
          <p:spPr>
            <a:xfrm>
              <a:off x="3136" y="5881"/>
              <a:ext cx="1137" cy="507"/>
            </a:xfrm>
            <a:prstGeom prst="rect">
              <a:avLst/>
            </a:prstGeom>
            <a:noFill/>
          </p:spPr>
          <p:txBody>
            <a:bodyPr wrap="none"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04</a:t>
              </a:r>
            </a:p>
          </p:txBody>
        </p:sp>
        <p:sp>
          <p:nvSpPr>
            <p:cNvPr id="22" name="矩形 21"/>
            <p:cNvSpPr/>
            <p:nvPr/>
          </p:nvSpPr>
          <p:spPr bwMode="auto">
            <a:xfrm>
              <a:off x="4612" y="5476"/>
              <a:ext cx="3921" cy="4942"/>
            </a:xfrm>
            <a:prstGeom prst="rect">
              <a:avLst/>
            </a:prstGeom>
          </p:spPr>
          <p:txBody>
            <a:bodyPr wrap="square">
              <a:spAutoFit/>
              <a:scene3d>
                <a:camera prst="orthographicFront"/>
                <a:lightRig rig="threePt" dir="t"/>
              </a:scene3d>
              <a:sp3d contourW="12700"/>
            </a:bodyPr>
            <a:lstStyle/>
            <a:p>
              <a:pPr>
                <a:lnSpc>
                  <a:spcPct val="100000"/>
                </a:lnSpc>
              </a:pPr>
              <a:r>
                <a:rPr b="1" spc="30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建立人际网络与同行业的专业人士建立联系和交流</a:t>
              </a:r>
              <a:r>
                <a:rPr spc="30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，可以帮助你更好地了解该行业的发展动态和就业前景，同时还能提供就业机会和建议。你可以参加</a:t>
              </a:r>
              <a:r>
                <a:rPr lang="zh-CN" b="1" spc="3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实习</a:t>
              </a:r>
              <a:r>
                <a:rPr b="1" spc="3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r>
                <a:rPr lang="zh-CN" b="1" spc="3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讲座</a:t>
              </a:r>
              <a:r>
                <a:rPr spc="30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、加入校友会等方式来建立人际网络。</a:t>
              </a:r>
            </a:p>
          </p:txBody>
        </p:sp>
      </p:grpSp>
      <p:grpSp>
        <p:nvGrpSpPr>
          <p:cNvPr id="18" name="组合 17"/>
          <p:cNvGrpSpPr/>
          <p:nvPr/>
        </p:nvGrpSpPr>
        <p:grpSpPr>
          <a:xfrm>
            <a:off x="7643495" y="3865880"/>
            <a:ext cx="4142105" cy="1489710"/>
            <a:chOff x="12472" y="5849"/>
            <a:chExt cx="6523" cy="2346"/>
          </a:xfrm>
        </p:grpSpPr>
        <p:sp>
          <p:nvSpPr>
            <p:cNvPr id="12" name="ï$1îḑê"/>
            <p:cNvSpPr/>
            <p:nvPr/>
          </p:nvSpPr>
          <p:spPr>
            <a:xfrm rot="8100000">
              <a:off x="12472" y="5849"/>
              <a:ext cx="1803" cy="1804"/>
            </a:xfrm>
            <a:prstGeom prst="teardrop">
              <a:avLst/>
            </a:prstGeom>
            <a:solidFill>
              <a:schemeClr val="accent3"/>
            </a:solidFill>
            <a:ln w="12700" cap="flat" cmpd="sng" algn="ctr">
              <a:noFill/>
              <a:prstDash val="solid"/>
              <a:miter lim="800000"/>
            </a:ln>
            <a:effectLst/>
          </p:spPr>
          <p:txBody>
            <a:bodyPr lIns="91396" tIns="45698" rIns="91396" bIns="45698"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ysClr val="windowText" lastClr="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14" name="组合 1"/>
            <p:cNvGrpSpPr/>
            <p:nvPr/>
          </p:nvGrpSpPr>
          <p:grpSpPr>
            <a:xfrm>
              <a:off x="12805" y="6488"/>
              <a:ext cx="6190" cy="1707"/>
              <a:chOff x="12805" y="6488"/>
              <a:chExt cx="6190" cy="1707"/>
            </a:xfrm>
          </p:grpSpPr>
          <p:sp>
            <p:nvSpPr>
              <p:cNvPr id="17" name="i$ḻiḍê"/>
              <p:cNvSpPr txBox="1"/>
              <p:nvPr/>
            </p:nvSpPr>
            <p:spPr>
              <a:xfrm>
                <a:off x="12805" y="6488"/>
                <a:ext cx="1137" cy="507"/>
              </a:xfrm>
              <a:prstGeom prst="rect">
                <a:avLst/>
              </a:prstGeom>
              <a:noFill/>
            </p:spPr>
            <p:txBody>
              <a:bodyPr wrap="none"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90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05</a:t>
                </a:r>
              </a:p>
            </p:txBody>
          </p:sp>
          <p:sp>
            <p:nvSpPr>
              <p:cNvPr id="23" name="矩形 22"/>
              <p:cNvSpPr/>
              <p:nvPr/>
            </p:nvSpPr>
            <p:spPr bwMode="auto">
              <a:xfrm>
                <a:off x="14893" y="6494"/>
                <a:ext cx="4102" cy="1701"/>
              </a:xfrm>
              <a:prstGeom prst="rect">
                <a:avLst/>
              </a:prstGeom>
            </p:spPr>
            <p:txBody>
              <a:bodyPr wrap="square">
                <a:noAutofit/>
                <a:scene3d>
                  <a:camera prst="orthographicFront"/>
                  <a:lightRig rig="threePt" dir="t"/>
                </a:scene3d>
                <a:sp3d contourW="12700"/>
              </a:bodyPr>
              <a:lstStyle/>
              <a:p>
                <a:pPr>
                  <a:lnSpc>
                    <a:spcPct val="100000"/>
                  </a:lnSpc>
                </a:pPr>
                <a:r>
                  <a:rPr lang="zh-CN" altLang="en-US" spc="30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寻求职业咨询和指导，如果你还有疑虑或不确定的地方，可以寻求职业咨询和指导，</a:t>
                </a:r>
                <a:r>
                  <a:rPr lang="zh-CN" altLang="en-US" b="1" spc="300" dirty="0">
                    <a:latin typeface="思源黑体 CN Normal" panose="020B0400000000000000" pitchFamily="34" charset="-122"/>
                    <a:ea typeface="思源黑体 CN Normal" panose="020B0400000000000000" pitchFamily="34" charset="-122"/>
                    <a:sym typeface="思源黑体 CN Normal" panose="020B0400000000000000" pitchFamily="34" charset="-122"/>
                  </a:rPr>
                  <a:t>专业老师</a:t>
                </a:r>
                <a:r>
                  <a:rPr lang="zh-CN" altLang="en-US" spc="30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可以为你提供有关职业发展的建议和指导，以帮助你更好地规划未来的职业发展。</a:t>
                </a:r>
              </a:p>
            </p:txBody>
          </p:sp>
        </p:grpSp>
      </p:grpSp>
      <p:grpSp>
        <p:nvGrpSpPr>
          <p:cNvPr id="20" name="组合 19"/>
          <p:cNvGrpSpPr/>
          <p:nvPr/>
        </p:nvGrpSpPr>
        <p:grpSpPr>
          <a:xfrm>
            <a:off x="6184900" y="2525395"/>
            <a:ext cx="5540375" cy="1198880"/>
            <a:chOff x="10175" y="3738"/>
            <a:chExt cx="8725" cy="1888"/>
          </a:xfrm>
        </p:grpSpPr>
        <p:sp>
          <p:nvSpPr>
            <p:cNvPr id="15" name="íş1iḍe"/>
            <p:cNvSpPr/>
            <p:nvPr/>
          </p:nvSpPr>
          <p:spPr>
            <a:xfrm rot="8100000">
              <a:off x="10175" y="3848"/>
              <a:ext cx="1305" cy="1305"/>
            </a:xfrm>
            <a:prstGeom prst="teardrop">
              <a:avLst/>
            </a:prstGeom>
            <a:solidFill>
              <a:schemeClr val="accent3"/>
            </a:solidFill>
            <a:ln w="12700" cap="flat" cmpd="sng" algn="ctr">
              <a:noFill/>
              <a:prstDash val="solid"/>
              <a:miter lim="800000"/>
            </a:ln>
            <a:effectLst/>
          </p:spPr>
          <p:txBody>
            <a:bodyPr lIns="91396" tIns="45698" rIns="91396" bIns="45698"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4" name="iṧḻïḋê"/>
            <p:cNvSpPr txBox="1"/>
            <p:nvPr/>
          </p:nvSpPr>
          <p:spPr>
            <a:xfrm>
              <a:off x="10259" y="4247"/>
              <a:ext cx="1137" cy="507"/>
            </a:xfrm>
            <a:prstGeom prst="rect">
              <a:avLst/>
            </a:prstGeom>
            <a:noFill/>
          </p:spPr>
          <p:txBody>
            <a:bodyPr wrap="none"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03</a:t>
              </a:r>
            </a:p>
          </p:txBody>
        </p:sp>
        <p:sp>
          <p:nvSpPr>
            <p:cNvPr id="25" name="矩形 23"/>
            <p:cNvSpPr/>
            <p:nvPr/>
          </p:nvSpPr>
          <p:spPr bwMode="auto">
            <a:xfrm>
              <a:off x="11750" y="3738"/>
              <a:ext cx="7150" cy="1888"/>
            </a:xfrm>
            <a:prstGeom prst="rect">
              <a:avLst/>
            </a:prstGeom>
          </p:spPr>
          <p:txBody>
            <a:bodyPr wrap="square">
              <a:spAutoFit/>
              <a:scene3d>
                <a:camera prst="orthographicFront"/>
                <a:lightRig rig="threePt" dir="t"/>
              </a:scene3d>
              <a:sp3d contourW="12700"/>
            </a:bodyPr>
            <a:lstStyle/>
            <a:p>
              <a:pPr>
                <a:lnSpc>
                  <a:spcPct val="100000"/>
                </a:lnSpc>
              </a:pPr>
              <a:r>
                <a:rPr lang="zh-CN" altLang="en-US" b="1" spc="30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参加实习或志愿者活动</a:t>
              </a:r>
              <a:r>
                <a:rPr lang="zh-CN" altLang="en-US" spc="30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，实习和志愿者活动可以帮助你更好地了解职业领域，了解工作内容和要求，拓展人脉和经验，同时还能增加简历上的经验。</a:t>
              </a:r>
            </a:p>
          </p:txBody>
        </p:sp>
      </p:grpSp>
      <p:grpSp>
        <p:nvGrpSpPr>
          <p:cNvPr id="26" name="组合 25"/>
          <p:cNvGrpSpPr/>
          <p:nvPr/>
        </p:nvGrpSpPr>
        <p:grpSpPr>
          <a:xfrm>
            <a:off x="4342130" y="857250"/>
            <a:ext cx="5954395" cy="2237105"/>
            <a:chOff x="7273" y="1111"/>
            <a:chExt cx="9377" cy="3523"/>
          </a:xfrm>
        </p:grpSpPr>
        <p:sp>
          <p:nvSpPr>
            <p:cNvPr id="29" name="îṡ1íḑê"/>
            <p:cNvSpPr/>
            <p:nvPr/>
          </p:nvSpPr>
          <p:spPr>
            <a:xfrm rot="8100000">
              <a:off x="7304" y="3558"/>
              <a:ext cx="1076" cy="1076"/>
            </a:xfrm>
            <a:prstGeom prst="teardrop">
              <a:avLst/>
            </a:prstGeom>
            <a:solidFill>
              <a:schemeClr val="accent2"/>
            </a:solidFill>
            <a:ln w="12700" cap="flat" cmpd="sng" algn="ctr">
              <a:noFill/>
              <a:prstDash val="solid"/>
              <a:miter lim="800000"/>
            </a:ln>
            <a:effectLst/>
          </p:spPr>
          <p:txBody>
            <a:bodyPr lIns="91396" tIns="45698" rIns="91396" bIns="45698"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0" name="ïşľïḓe"/>
            <p:cNvSpPr txBox="1"/>
            <p:nvPr/>
          </p:nvSpPr>
          <p:spPr>
            <a:xfrm>
              <a:off x="7273" y="3826"/>
              <a:ext cx="1137" cy="507"/>
            </a:xfrm>
            <a:prstGeom prst="rect">
              <a:avLst/>
            </a:prstGeom>
            <a:noFill/>
          </p:spPr>
          <p:txBody>
            <a:bodyPr wrap="none"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02</a:t>
              </a:r>
            </a:p>
          </p:txBody>
        </p:sp>
        <p:sp>
          <p:nvSpPr>
            <p:cNvPr id="31" name="矩形 24"/>
            <p:cNvSpPr/>
            <p:nvPr/>
          </p:nvSpPr>
          <p:spPr bwMode="auto">
            <a:xfrm>
              <a:off x="8534" y="1111"/>
              <a:ext cx="8116" cy="2325"/>
            </a:xfrm>
            <a:prstGeom prst="rect">
              <a:avLst/>
            </a:prstGeom>
          </p:spPr>
          <p:txBody>
            <a:bodyPr wrap="square">
              <a:spAutoFit/>
              <a:scene3d>
                <a:camera prst="orthographicFront"/>
                <a:lightRig rig="threePt" dir="t"/>
              </a:scene3d>
              <a:sp3d contourW="12700"/>
            </a:bodyPr>
            <a:lstStyle/>
            <a:p>
              <a:pPr>
                <a:lnSpc>
                  <a:spcPct val="100000"/>
                </a:lnSpc>
              </a:pPr>
              <a:r>
                <a:rPr lang="zh-CN" altLang="en-US" spc="30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进一步</a:t>
              </a:r>
              <a:r>
                <a:rPr lang="zh-CN" altLang="en-US" b="1" spc="30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了解你所感兴趣的职业领域，包括该领域的发展趋势、就业前景、工作内容、职业要求等</a:t>
              </a:r>
              <a:r>
                <a:rPr lang="zh-CN" altLang="en-US" spc="300" dirty="0">
                  <a:solidFill>
                    <a:schemeClr val="tx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。可以通过阅读相关书籍、咨询行业专家或从事相关实习或志愿活动来了解职业领域。</a:t>
              </a:r>
            </a:p>
          </p:txBody>
        </p:sp>
      </p:grpSp>
      <p:pic>
        <p:nvPicPr>
          <p:cNvPr id="2" name="图片 1"/>
          <p:cNvPicPr>
            <a:picLocks noChangeAspect="1"/>
          </p:cNvPicPr>
          <p:nvPr>
            <p:custDataLst>
              <p:tags r:id="rId1"/>
            </p:custDataLst>
          </p:nvPr>
        </p:nvPicPr>
        <p:blipFill>
          <a:blip r:embed="rId3"/>
          <a:stretch>
            <a:fillRect/>
          </a:stretch>
        </p:blipFill>
        <p:spPr>
          <a:xfrm>
            <a:off x="243205" y="4747895"/>
            <a:ext cx="1447800" cy="1937385"/>
          </a:xfrm>
          <a:prstGeom prst="rect">
            <a:avLst/>
          </a:prstGeom>
          <a:ln>
            <a:solidFill>
              <a:srgbClr val="0070C0"/>
            </a:solidFill>
          </a:ln>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70"/>
          <p:cNvSpPr/>
          <p:nvPr/>
        </p:nvSpPr>
        <p:spPr>
          <a:xfrm>
            <a:off x="8814278" y="523875"/>
            <a:ext cx="3377723" cy="6334125"/>
          </a:xfrm>
          <a:custGeom>
            <a:avLst/>
            <a:gdLst>
              <a:gd name="connsiteX0" fmla="*/ 3263559 w 3263559"/>
              <a:gd name="connsiteY0" fmla="*/ 0 h 6120037"/>
              <a:gd name="connsiteX1" fmla="*/ 3263559 w 3263559"/>
              <a:gd name="connsiteY1" fmla="*/ 6120037 h 6120037"/>
              <a:gd name="connsiteX2" fmla="*/ 47815 w 3263559"/>
              <a:gd name="connsiteY2" fmla="*/ 6120037 h 6120037"/>
              <a:gd name="connsiteX3" fmla="*/ 31246 w 3263559"/>
              <a:gd name="connsiteY3" fmla="*/ 5989642 h 6120037"/>
              <a:gd name="connsiteX4" fmla="*/ 0 w 3263559"/>
              <a:gd name="connsiteY4" fmla="*/ 5370863 h 6120037"/>
              <a:gd name="connsiteX5" fmla="*/ 3167244 w 3263559"/>
              <a:gd name="connsiteY5" fmla="*/ 49330 h 6120037"/>
              <a:gd name="connsiteX6" fmla="*/ 3263559 w 3263559"/>
              <a:gd name="connsiteY6" fmla="*/ 0 h 612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3559" h="6120037">
                <a:moveTo>
                  <a:pt x="3263559" y="0"/>
                </a:moveTo>
                <a:lnTo>
                  <a:pt x="3263559" y="6120037"/>
                </a:lnTo>
                <a:lnTo>
                  <a:pt x="47815" y="6120037"/>
                </a:lnTo>
                <a:lnTo>
                  <a:pt x="31246" y="5989642"/>
                </a:lnTo>
                <a:cubicBezTo>
                  <a:pt x="10584" y="5786192"/>
                  <a:pt x="0" y="5579764"/>
                  <a:pt x="0" y="5370863"/>
                </a:cubicBezTo>
                <a:cubicBezTo>
                  <a:pt x="0" y="3072954"/>
                  <a:pt x="1280691" y="1074167"/>
                  <a:pt x="3167244" y="49330"/>
                </a:cubicBezTo>
                <a:lnTo>
                  <a:pt x="3263559" y="0"/>
                </a:lnTo>
                <a:close/>
              </a:path>
            </a:pathLst>
          </a:custGeom>
          <a:solidFill>
            <a:srgbClr val="CDE3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8" name="Straight Connector 4"/>
          <p:cNvCxnSpPr/>
          <p:nvPr/>
        </p:nvCxnSpPr>
        <p:spPr>
          <a:xfrm>
            <a:off x="2647950" y="523875"/>
            <a:ext cx="8782050" cy="0"/>
          </a:xfrm>
          <a:prstGeom prst="line">
            <a:avLst/>
          </a:prstGeom>
          <a:ln>
            <a:solidFill>
              <a:srgbClr val="191410"/>
            </a:solidFill>
          </a:ln>
        </p:spPr>
        <p:style>
          <a:lnRef idx="1">
            <a:schemeClr val="accent1"/>
          </a:lnRef>
          <a:fillRef idx="0">
            <a:schemeClr val="accent1"/>
          </a:fillRef>
          <a:effectRef idx="0">
            <a:schemeClr val="accent1"/>
          </a:effectRef>
          <a:fontRef idx="minor">
            <a:schemeClr val="tx1"/>
          </a:fontRef>
        </p:style>
      </p:cxnSp>
      <p:cxnSp>
        <p:nvCxnSpPr>
          <p:cNvPr id="9" name="Straight Connector 44"/>
          <p:cNvCxnSpPr/>
          <p:nvPr/>
        </p:nvCxnSpPr>
        <p:spPr>
          <a:xfrm>
            <a:off x="4505274" y="1299629"/>
            <a:ext cx="0" cy="50196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38760" y="324485"/>
            <a:ext cx="2219960" cy="398780"/>
          </a:xfrm>
          <a:prstGeom prst="rect">
            <a:avLst/>
          </a:prstGeom>
          <a:noFill/>
        </p:spPr>
        <p:txBody>
          <a:bodyPr wrap="square" rtlCol="0">
            <a:spAutoFit/>
          </a:bodyPr>
          <a:lstStyle/>
          <a:p>
            <a:pPr algn="dist" fontAlgn="auto"/>
            <a:r>
              <a:rPr lang="zh-CN" altLang="en-US" sz="2000" noProof="1">
                <a:solidFill>
                  <a:schemeClr val="accent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课程回顾</a:t>
            </a:r>
          </a:p>
        </p:txBody>
      </p:sp>
      <p:sp>
        <p:nvSpPr>
          <p:cNvPr id="24" name="Rectangle: Rounded Corners 5"/>
          <p:cNvSpPr/>
          <p:nvPr/>
        </p:nvSpPr>
        <p:spPr>
          <a:xfrm>
            <a:off x="1011310" y="2432993"/>
            <a:ext cx="2776478" cy="658718"/>
          </a:xfrm>
          <a:prstGeom prst="roundRect">
            <a:avLst>
              <a:gd name="adj" fmla="val 50000"/>
            </a:avLst>
          </a:prstGeom>
          <a:solidFill>
            <a:schemeClr val="accent1"/>
          </a:solidFill>
          <a:ln w="12700" cap="flat" cmpd="sng" algn="ctr">
            <a:noFill/>
            <a:prstDash val="solid"/>
            <a:miter lim="800000"/>
          </a:ln>
          <a:effectLst>
            <a:outerShdw blurRad="279400" dist="38100" dir="2700000" algn="tl" rotWithShape="0">
              <a:prstClr val="black">
                <a:alpha val="16000"/>
              </a:prstClr>
            </a:outerShdw>
          </a:effectLst>
        </p:spPr>
        <p:txBody>
          <a:bodyPr lIns="1800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 </a:t>
            </a:r>
            <a:endParaRPr kumimoji="0" lang="id-ID" sz="2400" b="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5" name="Oval 27"/>
          <p:cNvSpPr/>
          <p:nvPr/>
        </p:nvSpPr>
        <p:spPr>
          <a:xfrm>
            <a:off x="3261725" y="2565648"/>
            <a:ext cx="393408" cy="393408"/>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26" name="Straight Arrow Connector 35"/>
          <p:cNvCxnSpPr/>
          <p:nvPr/>
        </p:nvCxnSpPr>
        <p:spPr>
          <a:xfrm>
            <a:off x="3350417" y="2762352"/>
            <a:ext cx="216024" cy="0"/>
          </a:xfrm>
          <a:prstGeom prst="straightConnector1">
            <a:avLst/>
          </a:prstGeom>
          <a:noFill/>
          <a:ln w="6350" cap="flat" cmpd="sng" algn="ctr">
            <a:solidFill>
              <a:sysClr val="window" lastClr="FFFFFF"/>
            </a:solidFill>
            <a:prstDash val="solid"/>
            <a:miter lim="800000"/>
            <a:tailEnd type="arrow" w="sm" len="sm"/>
          </a:ln>
          <a:effectLst/>
        </p:spPr>
      </p:cxnSp>
      <p:sp>
        <p:nvSpPr>
          <p:cNvPr id="27" name="文本框 26"/>
          <p:cNvSpPr txBox="1"/>
          <p:nvPr/>
        </p:nvSpPr>
        <p:spPr>
          <a:xfrm>
            <a:off x="1408070" y="2562297"/>
            <a:ext cx="1721000" cy="398780"/>
          </a:xfrm>
          <a:prstGeom prst="rect">
            <a:avLst/>
          </a:prstGeom>
          <a:noFill/>
        </p:spPr>
        <p:txBody>
          <a:bodyPr wrap="square" rtlCol="0">
            <a:spAutoFit/>
          </a:bodyPr>
          <a:lstStyle/>
          <a:p>
            <a:pPr algn="ctr"/>
            <a:r>
              <a:rPr lang="en-US" altLang="zh-CN" sz="20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01</a:t>
            </a:r>
          </a:p>
        </p:txBody>
      </p:sp>
      <p:sp>
        <p:nvSpPr>
          <p:cNvPr id="28" name="Rectangle: Rounded Corners 5"/>
          <p:cNvSpPr/>
          <p:nvPr/>
        </p:nvSpPr>
        <p:spPr>
          <a:xfrm>
            <a:off x="1011310" y="4229227"/>
            <a:ext cx="2776478" cy="658718"/>
          </a:xfrm>
          <a:prstGeom prst="roundRect">
            <a:avLst>
              <a:gd name="adj" fmla="val 50000"/>
            </a:avLst>
          </a:prstGeom>
          <a:solidFill>
            <a:schemeClr val="accent2"/>
          </a:solidFill>
          <a:ln w="12700" cap="flat" cmpd="sng" algn="ctr">
            <a:noFill/>
            <a:prstDash val="solid"/>
            <a:miter lim="800000"/>
          </a:ln>
          <a:effectLst>
            <a:outerShdw blurRad="279400" dist="38100" dir="2700000" algn="tl" rotWithShape="0">
              <a:prstClr val="black">
                <a:alpha val="16000"/>
              </a:prstClr>
            </a:outerShdw>
          </a:effectLst>
        </p:spPr>
        <p:txBody>
          <a:bodyPr lIns="1800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 </a:t>
            </a:r>
            <a:endParaRPr kumimoji="0" lang="id-ID" sz="2400" b="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9" name="Oval 27"/>
          <p:cNvSpPr/>
          <p:nvPr/>
        </p:nvSpPr>
        <p:spPr>
          <a:xfrm>
            <a:off x="3261725" y="4361882"/>
            <a:ext cx="393408" cy="393408"/>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30" name="Straight Arrow Connector 35"/>
          <p:cNvCxnSpPr/>
          <p:nvPr/>
        </p:nvCxnSpPr>
        <p:spPr>
          <a:xfrm>
            <a:off x="3350417" y="4558586"/>
            <a:ext cx="216024" cy="0"/>
          </a:xfrm>
          <a:prstGeom prst="straightConnector1">
            <a:avLst/>
          </a:prstGeom>
          <a:noFill/>
          <a:ln w="6350" cap="flat" cmpd="sng" algn="ctr">
            <a:solidFill>
              <a:sysClr val="window" lastClr="FFFFFF"/>
            </a:solidFill>
            <a:prstDash val="solid"/>
            <a:miter lim="800000"/>
            <a:tailEnd type="arrow" w="sm" len="sm"/>
          </a:ln>
          <a:effectLst/>
        </p:spPr>
      </p:cxnSp>
      <p:sp>
        <p:nvSpPr>
          <p:cNvPr id="31" name="文本框 30"/>
          <p:cNvSpPr txBox="1"/>
          <p:nvPr/>
        </p:nvSpPr>
        <p:spPr>
          <a:xfrm>
            <a:off x="1408070" y="4358531"/>
            <a:ext cx="1721000" cy="398780"/>
          </a:xfrm>
          <a:prstGeom prst="rect">
            <a:avLst/>
          </a:prstGeom>
          <a:noFill/>
        </p:spPr>
        <p:txBody>
          <a:bodyPr wrap="square" rtlCol="0">
            <a:spAutoFit/>
          </a:bodyPr>
          <a:lstStyle/>
          <a:p>
            <a:pPr algn="ctr"/>
            <a:r>
              <a:rPr lang="en-US" altLang="zh-CN" sz="20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02</a:t>
            </a:r>
          </a:p>
        </p:txBody>
      </p:sp>
      <p:sp>
        <p:nvSpPr>
          <p:cNvPr id="36" name="Rectangle: Rounded Corners 5"/>
          <p:cNvSpPr/>
          <p:nvPr/>
        </p:nvSpPr>
        <p:spPr>
          <a:xfrm>
            <a:off x="5026248" y="2493930"/>
            <a:ext cx="2776478" cy="658718"/>
          </a:xfrm>
          <a:prstGeom prst="roundRect">
            <a:avLst>
              <a:gd name="adj" fmla="val 50000"/>
            </a:avLst>
          </a:prstGeom>
          <a:solidFill>
            <a:schemeClr val="accent2"/>
          </a:solidFill>
          <a:ln w="12700" cap="flat" cmpd="sng" algn="ctr">
            <a:noFill/>
            <a:prstDash val="solid"/>
            <a:miter lim="800000"/>
          </a:ln>
          <a:effectLst>
            <a:outerShdw blurRad="279400" dist="38100" dir="2700000" algn="tl" rotWithShape="0">
              <a:prstClr val="black">
                <a:alpha val="16000"/>
              </a:prstClr>
            </a:outerShdw>
          </a:effectLst>
        </p:spPr>
        <p:txBody>
          <a:bodyPr lIns="1800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 </a:t>
            </a:r>
            <a:endParaRPr kumimoji="0" lang="id-ID" sz="2400" b="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7" name="Oval 27"/>
          <p:cNvSpPr/>
          <p:nvPr/>
        </p:nvSpPr>
        <p:spPr>
          <a:xfrm>
            <a:off x="7276663" y="2626585"/>
            <a:ext cx="393408" cy="393408"/>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38" name="Straight Arrow Connector 35"/>
          <p:cNvCxnSpPr/>
          <p:nvPr/>
        </p:nvCxnSpPr>
        <p:spPr>
          <a:xfrm>
            <a:off x="7365355" y="2823289"/>
            <a:ext cx="216024" cy="0"/>
          </a:xfrm>
          <a:prstGeom prst="straightConnector1">
            <a:avLst/>
          </a:prstGeom>
          <a:noFill/>
          <a:ln w="6350" cap="flat" cmpd="sng" algn="ctr">
            <a:solidFill>
              <a:sysClr val="window" lastClr="FFFFFF"/>
            </a:solidFill>
            <a:prstDash val="solid"/>
            <a:miter lim="800000"/>
            <a:tailEnd type="arrow" w="sm" len="sm"/>
          </a:ln>
          <a:effectLst/>
        </p:spPr>
      </p:cxnSp>
      <p:sp>
        <p:nvSpPr>
          <p:cNvPr id="39" name="文本框 38"/>
          <p:cNvSpPr txBox="1"/>
          <p:nvPr/>
        </p:nvSpPr>
        <p:spPr>
          <a:xfrm>
            <a:off x="5423008" y="2623234"/>
            <a:ext cx="1721000" cy="398780"/>
          </a:xfrm>
          <a:prstGeom prst="rect">
            <a:avLst/>
          </a:prstGeom>
          <a:noFill/>
        </p:spPr>
        <p:txBody>
          <a:bodyPr wrap="square" rtlCol="0">
            <a:spAutoFit/>
          </a:bodyPr>
          <a:lstStyle/>
          <a:p>
            <a:pPr algn="ctr"/>
            <a:r>
              <a:rPr lang="en-US" altLang="zh-CN" sz="20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03</a:t>
            </a:r>
            <a:endParaRPr lang="zh-CN" altLang="en-US" sz="20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0" name="Rectangle: Rounded Corners 5"/>
          <p:cNvSpPr/>
          <p:nvPr/>
        </p:nvSpPr>
        <p:spPr>
          <a:xfrm>
            <a:off x="5026248" y="4290164"/>
            <a:ext cx="2776478" cy="658718"/>
          </a:xfrm>
          <a:prstGeom prst="roundRect">
            <a:avLst>
              <a:gd name="adj" fmla="val 50000"/>
            </a:avLst>
          </a:prstGeom>
          <a:solidFill>
            <a:schemeClr val="accent1"/>
          </a:solidFill>
          <a:ln w="12700" cap="flat" cmpd="sng" algn="ctr">
            <a:noFill/>
            <a:prstDash val="solid"/>
            <a:miter lim="800000"/>
          </a:ln>
          <a:effectLst>
            <a:outerShdw blurRad="279400" dist="38100" dir="2700000" algn="tl" rotWithShape="0">
              <a:prstClr val="black">
                <a:alpha val="16000"/>
              </a:prstClr>
            </a:outerShdw>
          </a:effectLst>
        </p:spPr>
        <p:txBody>
          <a:bodyPr lIns="1800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 </a:t>
            </a:r>
            <a:endParaRPr kumimoji="0" lang="id-ID" sz="2400" b="0" i="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1" name="Oval 27"/>
          <p:cNvSpPr/>
          <p:nvPr/>
        </p:nvSpPr>
        <p:spPr>
          <a:xfrm>
            <a:off x="7276663" y="4422819"/>
            <a:ext cx="393408" cy="393408"/>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bg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42" name="Straight Arrow Connector 35"/>
          <p:cNvCxnSpPr/>
          <p:nvPr/>
        </p:nvCxnSpPr>
        <p:spPr>
          <a:xfrm>
            <a:off x="7365355" y="4619523"/>
            <a:ext cx="216024" cy="0"/>
          </a:xfrm>
          <a:prstGeom prst="straightConnector1">
            <a:avLst/>
          </a:prstGeom>
          <a:noFill/>
          <a:ln w="6350" cap="flat" cmpd="sng" algn="ctr">
            <a:solidFill>
              <a:sysClr val="window" lastClr="FFFFFF"/>
            </a:solidFill>
            <a:prstDash val="solid"/>
            <a:miter lim="800000"/>
            <a:tailEnd type="arrow" w="sm" len="sm"/>
          </a:ln>
          <a:effectLst/>
        </p:spPr>
      </p:cxnSp>
      <p:sp>
        <p:nvSpPr>
          <p:cNvPr id="43" name="文本框 42"/>
          <p:cNvSpPr txBox="1"/>
          <p:nvPr/>
        </p:nvSpPr>
        <p:spPr>
          <a:xfrm>
            <a:off x="5423008" y="4419468"/>
            <a:ext cx="1721000" cy="398780"/>
          </a:xfrm>
          <a:prstGeom prst="rect">
            <a:avLst/>
          </a:prstGeom>
          <a:noFill/>
        </p:spPr>
        <p:txBody>
          <a:bodyPr wrap="square" rtlCol="0">
            <a:spAutoFit/>
          </a:bodyPr>
          <a:lstStyle/>
          <a:p>
            <a:pPr algn="ctr"/>
            <a:r>
              <a:rPr lang="en-US" altLang="zh-CN" sz="2000" dirty="0">
                <a:solidFill>
                  <a:schemeClr val="bg1"/>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04</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0071" y="769370"/>
            <a:ext cx="4831043" cy="5843133"/>
          </a:xfrm>
          <a:prstGeom prst="rect">
            <a:avLst/>
          </a:prstGeom>
        </p:spPr>
      </p:pic>
      <p:sp>
        <p:nvSpPr>
          <p:cNvPr id="32" name="文本框 31"/>
          <p:cNvSpPr txBox="1"/>
          <p:nvPr/>
        </p:nvSpPr>
        <p:spPr>
          <a:xfrm>
            <a:off x="1068837" y="3390161"/>
            <a:ext cx="2333671" cy="460375"/>
          </a:xfrm>
          <a:prstGeom prst="rect">
            <a:avLst/>
          </a:prstGeom>
          <a:noFill/>
        </p:spPr>
        <p:txBody>
          <a:bodyPr wrap="square" rtlCol="0">
            <a:spAutoFit/>
          </a:bodyPr>
          <a:lstStyle/>
          <a:p>
            <a:pPr algn="dist"/>
            <a:r>
              <a:rPr lang="zh-CN" altLang="en-US" sz="2400" b="1"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就业信息战</a:t>
            </a:r>
          </a:p>
        </p:txBody>
      </p:sp>
      <p:sp>
        <p:nvSpPr>
          <p:cNvPr id="44" name="文本框 43"/>
          <p:cNvSpPr txBox="1"/>
          <p:nvPr/>
        </p:nvSpPr>
        <p:spPr>
          <a:xfrm>
            <a:off x="5100955" y="3439795"/>
            <a:ext cx="3544570" cy="460375"/>
          </a:xfrm>
          <a:prstGeom prst="rect">
            <a:avLst/>
          </a:prstGeom>
          <a:noFill/>
        </p:spPr>
        <p:txBody>
          <a:bodyPr wrap="square" rtlCol="0">
            <a:spAutoFit/>
          </a:bodyPr>
          <a:lstStyle/>
          <a:p>
            <a:pPr algn="dist"/>
            <a:r>
              <a:rPr lang="zh-CN" altLang="en-US" sz="24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就业信息搜索的</a:t>
            </a:r>
            <a:r>
              <a:rPr lang="en-US" altLang="zh-CN" sz="24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9</a:t>
            </a:r>
            <a:r>
              <a:rPr lang="zh-CN" altLang="en-US" sz="24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种渠道</a:t>
            </a:r>
          </a:p>
        </p:txBody>
      </p:sp>
      <p:sp>
        <p:nvSpPr>
          <p:cNvPr id="46" name="文本框 45"/>
          <p:cNvSpPr txBox="1"/>
          <p:nvPr/>
        </p:nvSpPr>
        <p:spPr>
          <a:xfrm>
            <a:off x="1068070" y="5171440"/>
            <a:ext cx="2400300" cy="460375"/>
          </a:xfrm>
          <a:prstGeom prst="rect">
            <a:avLst/>
          </a:prstGeom>
          <a:noFill/>
        </p:spPr>
        <p:txBody>
          <a:bodyPr wrap="square" rtlCol="0">
            <a:spAutoFit/>
          </a:bodyPr>
          <a:lstStyle/>
          <a:p>
            <a:pPr algn="dist"/>
            <a:r>
              <a:rPr lang="zh-CN" altLang="en-US" sz="2400" b="1">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初识</a:t>
            </a:r>
            <a:r>
              <a:rPr lang="en-US" altLang="zh-CN" sz="2400" b="1">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JD</a:t>
            </a:r>
            <a:r>
              <a:rPr lang="zh-CN" altLang="en-US" sz="2400" b="1">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分析</a:t>
            </a:r>
          </a:p>
        </p:txBody>
      </p:sp>
      <p:sp>
        <p:nvSpPr>
          <p:cNvPr id="48" name="文本框 47"/>
          <p:cNvSpPr txBox="1"/>
          <p:nvPr/>
        </p:nvSpPr>
        <p:spPr>
          <a:xfrm>
            <a:off x="5074920" y="5220970"/>
            <a:ext cx="2595245" cy="460375"/>
          </a:xfrm>
          <a:prstGeom prst="rect">
            <a:avLst/>
          </a:prstGeom>
          <a:noFill/>
        </p:spPr>
        <p:txBody>
          <a:bodyPr wrap="square" rtlCol="0">
            <a:spAutoFit/>
          </a:bodyPr>
          <a:lstStyle/>
          <a:p>
            <a:pPr algn="dist"/>
            <a:r>
              <a:rPr lang="zh-CN" altLang="en-US" sz="2400" b="1">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职业规划意识</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bldLst>
      <p:bldP spid="21" grpId="0"/>
      <p:bldP spid="24" grpId="0" bldLvl="0" animBg="1"/>
      <p:bldP spid="25" grpId="0" bldLvl="0" animBg="1"/>
      <p:bldP spid="27" grpId="0"/>
      <p:bldP spid="28" grpId="0" bldLvl="0" animBg="1"/>
      <p:bldP spid="29" grpId="0" bldLvl="0" animBg="1"/>
      <p:bldP spid="31" grpId="0"/>
      <p:bldP spid="36" grpId="0" bldLvl="0" animBg="1"/>
      <p:bldP spid="37" grpId="0" bldLvl="0" animBg="1"/>
      <p:bldP spid="39" grpId="0"/>
      <p:bldP spid="40" grpId="0" bldLvl="0" animBg="1"/>
      <p:bldP spid="41" grpId="0" bldLvl="0" animBg="1"/>
      <p:bldP spid="43" grpId="0"/>
      <p:bldP spid="32" grpId="0"/>
      <p:bldP spid="44" grpId="0"/>
      <p:bldP spid="46" grpId="0"/>
      <p:bldP spid="4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千库网_简约白色长方形边框对话框标题框_元素编号12438849"/>
          <p:cNvPicPr>
            <a:picLocks noChangeAspect="1"/>
          </p:cNvPicPr>
          <p:nvPr/>
        </p:nvPicPr>
        <p:blipFill>
          <a:blip r:embed="rId2"/>
          <a:srcRect t="20059" b="20067"/>
          <a:stretch>
            <a:fillRect/>
          </a:stretch>
        </p:blipFill>
        <p:spPr>
          <a:xfrm>
            <a:off x="3030855" y="1463675"/>
            <a:ext cx="8126095" cy="4865370"/>
          </a:xfrm>
          <a:prstGeom prst="rect">
            <a:avLst/>
          </a:prstGeom>
        </p:spPr>
      </p:pic>
      <p:sp>
        <p:nvSpPr>
          <p:cNvPr id="7" name="Text Box 6"/>
          <p:cNvSpPr txBox="1"/>
          <p:nvPr/>
        </p:nvSpPr>
        <p:spPr>
          <a:xfrm>
            <a:off x="9234170" y="1844040"/>
            <a:ext cx="1329055" cy="368300"/>
          </a:xfrm>
          <a:prstGeom prst="rect">
            <a:avLst/>
          </a:prstGeom>
          <a:noFill/>
        </p:spPr>
        <p:txBody>
          <a:bodyPr wrap="none" rtlCol="0">
            <a:spAutoFit/>
          </a:bodyPr>
          <a:lstStyle/>
          <a:p>
            <a:r>
              <a:rPr lang="zh-CN" altLang="en-US" b="1">
                <a:latin typeface="华康圆体W3" panose="020F0309000000000000" charset="-122"/>
                <a:ea typeface="华康圆体W3" panose="020F0309000000000000" charset="-122"/>
              </a:rPr>
              <a:t>课后小任务</a:t>
            </a:r>
          </a:p>
        </p:txBody>
      </p:sp>
      <p:sp>
        <p:nvSpPr>
          <p:cNvPr id="8" name="Text Box 7"/>
          <p:cNvSpPr txBox="1"/>
          <p:nvPr/>
        </p:nvSpPr>
        <p:spPr>
          <a:xfrm>
            <a:off x="4242435" y="3188970"/>
            <a:ext cx="5702300" cy="1414780"/>
          </a:xfrm>
          <a:prstGeom prst="rect">
            <a:avLst/>
          </a:prstGeom>
          <a:noFill/>
        </p:spPr>
        <p:txBody>
          <a:bodyPr wrap="none" rtlCol="0">
            <a:spAutoFit/>
          </a:bodyPr>
          <a:lstStyle/>
          <a:p>
            <a:pPr algn="l"/>
            <a:r>
              <a:rPr lang="en-US" altLang="zh-CN">
                <a:solidFill>
                  <a:schemeClr val="tx1"/>
                </a:solidFill>
              </a:rPr>
              <a:t>1</a:t>
            </a:r>
            <a:r>
              <a:rPr lang="zh-CN" altLang="en-US">
                <a:solidFill>
                  <a:schemeClr val="tx1"/>
                </a:solidFill>
              </a:rPr>
              <a:t>、完成学习手册中 </a:t>
            </a:r>
            <a:r>
              <a:rPr lang="en-US" altLang="zh-CN">
                <a:solidFill>
                  <a:schemeClr val="tx1"/>
                </a:solidFill>
              </a:rPr>
              <a:t>P1-P4 就业信息搜索</a:t>
            </a:r>
            <a:r>
              <a:rPr lang="zh-CN" altLang="en-US">
                <a:solidFill>
                  <a:schemeClr val="tx1"/>
                </a:solidFill>
              </a:rPr>
              <a:t>的内容，了解</a:t>
            </a:r>
          </a:p>
          <a:p>
            <a:pPr algn="l"/>
            <a:r>
              <a:rPr lang="zh-CN" altLang="en-US">
                <a:solidFill>
                  <a:schemeClr val="tx1"/>
                </a:solidFill>
              </a:rPr>
              <a:t>就业</a:t>
            </a:r>
            <a:r>
              <a:rPr lang="en-US" altLang="zh-CN">
                <a:solidFill>
                  <a:schemeClr val="tx1"/>
                </a:solidFill>
              </a:rPr>
              <a:t>/</a:t>
            </a:r>
            <a:r>
              <a:rPr lang="zh-CN" altLang="en-US">
                <a:solidFill>
                  <a:schemeClr val="tx1"/>
                </a:solidFill>
              </a:rPr>
              <a:t>升学信息，便于后续目标制定与计划实施。</a:t>
            </a:r>
          </a:p>
          <a:p>
            <a:pPr algn="l"/>
            <a:endParaRPr lang="zh-CN" altLang="en-US">
              <a:solidFill>
                <a:schemeClr val="tx1"/>
              </a:solidFill>
            </a:endParaRPr>
          </a:p>
          <a:p>
            <a:pPr algn="l"/>
            <a:r>
              <a:rPr lang="en-US" altLang="zh-CN">
                <a:solidFill>
                  <a:schemeClr val="tx1"/>
                </a:solidFill>
              </a:rPr>
              <a:t>2</a:t>
            </a:r>
            <a:r>
              <a:rPr lang="zh-CN" altLang="en-US">
                <a:solidFill>
                  <a:schemeClr val="tx1"/>
                </a:solidFill>
              </a:rPr>
              <a:t>、提前观看课前视频：</a:t>
            </a:r>
            <a:r>
              <a:rPr lang="zh-CN" altLang="en-US">
                <a:solidFill>
                  <a:schemeClr val="tx1"/>
                </a:solidFill>
                <a:sym typeface="+mn-ea"/>
              </a:rPr>
              <a:t>《大刀阔斧筛简历》</a:t>
            </a:r>
            <a:endParaRPr lang="zh-CN" altLang="en-US">
              <a:solidFill>
                <a:schemeClr val="tx1"/>
              </a:solidFill>
            </a:endParaRPr>
          </a:p>
          <a:p>
            <a:pPr algn="l"/>
            <a:r>
              <a:rPr lang="zh-CN" altLang="en-US" sz="1400">
                <a:solidFill>
                  <a:schemeClr val="tx1"/>
                </a:solidFill>
                <a:sym typeface="+mn-ea"/>
                <a:hlinkClick r:id="rId3"/>
              </a:rPr>
              <a:t>http://www.sentuxueyuan.com/?c=kepool&amp;m=zcminute&amp;yid=3&amp;pid=2</a:t>
            </a:r>
          </a:p>
        </p:txBody>
      </p:sp>
      <p:pic>
        <p:nvPicPr>
          <p:cNvPr id="3" name="Picture 2" descr="千库网_目标任务绩效增高商务图_元素编号12875946"/>
          <p:cNvPicPr>
            <a:picLocks noChangeAspect="1"/>
          </p:cNvPicPr>
          <p:nvPr/>
        </p:nvPicPr>
        <p:blipFill>
          <a:blip r:embed="rId4"/>
          <a:stretch>
            <a:fillRect/>
          </a:stretch>
        </p:blipFill>
        <p:spPr>
          <a:xfrm>
            <a:off x="488315" y="160020"/>
            <a:ext cx="2378710" cy="237871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sers/apple/Desktop/WechatIMG244.pngWechatIMG244"/>
          <p:cNvPicPr>
            <a:picLocks noChangeAspect="1"/>
          </p:cNvPicPr>
          <p:nvPr/>
        </p:nvPicPr>
        <p:blipFill>
          <a:blip r:embed="rId2"/>
          <a:srcRect/>
          <a:stretch>
            <a:fillRect/>
          </a:stretch>
        </p:blipFill>
        <p:spPr>
          <a:xfrm>
            <a:off x="303530" y="249555"/>
            <a:ext cx="2806700" cy="772795"/>
          </a:xfrm>
          <a:prstGeom prst="rect">
            <a:avLst/>
          </a:prstGeom>
        </p:spPr>
      </p:pic>
      <p:pic>
        <p:nvPicPr>
          <p:cNvPr id="4" name="Picture 3" descr="/Users/apple/Desktop/南林脑图1.jpg南林脑图1"/>
          <p:cNvPicPr>
            <a:picLocks noChangeAspect="1"/>
          </p:cNvPicPr>
          <p:nvPr/>
        </p:nvPicPr>
        <p:blipFill>
          <a:blip r:embed="rId3"/>
          <a:srcRect/>
          <a:stretch>
            <a:fillRect/>
          </a:stretch>
        </p:blipFill>
        <p:spPr>
          <a:xfrm>
            <a:off x="-271145" y="1022350"/>
            <a:ext cx="12619990" cy="5188585"/>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840568" y="1441469"/>
            <a:ext cx="3622683" cy="3975061"/>
            <a:chOff x="3581400" y="1143000"/>
            <a:chExt cx="4465320" cy="4899661"/>
          </a:xfrm>
          <a:solidFill>
            <a:schemeClr val="accent1"/>
          </a:solidFill>
        </p:grpSpPr>
        <p:sp>
          <p:nvSpPr>
            <p:cNvPr id="3" name="L 形 2"/>
            <p:cNvSpPr/>
            <p:nvPr/>
          </p:nvSpPr>
          <p:spPr>
            <a:xfrm rot="10800000" flipH="1">
              <a:off x="3931920" y="1143000"/>
              <a:ext cx="2971800" cy="3672840"/>
            </a:xfrm>
            <a:prstGeom prst="corner">
              <a:avLst>
                <a:gd name="adj1" fmla="val 6923"/>
                <a:gd name="adj2" fmla="val 74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 name="L 形 3"/>
            <p:cNvSpPr/>
            <p:nvPr/>
          </p:nvSpPr>
          <p:spPr>
            <a:xfrm flipH="1">
              <a:off x="4693920" y="2369820"/>
              <a:ext cx="2971800" cy="3672840"/>
            </a:xfrm>
            <a:prstGeom prst="corner">
              <a:avLst>
                <a:gd name="adj1" fmla="val 6410"/>
                <a:gd name="adj2" fmla="val 53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cxnSp>
          <p:nvCxnSpPr>
            <p:cNvPr id="6" name="直接连接符 5"/>
            <p:cNvCxnSpPr/>
            <p:nvPr/>
          </p:nvCxnSpPr>
          <p:spPr>
            <a:xfrm flipV="1">
              <a:off x="6949440" y="1143000"/>
              <a:ext cx="1097280" cy="1064362"/>
            </a:xfrm>
            <a:prstGeom prst="line">
              <a:avLst/>
            </a:prstGeom>
            <a:grpFill/>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3581400" y="4978299"/>
              <a:ext cx="1097280" cy="1064362"/>
            </a:xfrm>
            <a:prstGeom prst="line">
              <a:avLst/>
            </a:prstGeom>
            <a:grpFill/>
            <a:ln w="1270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2606695" y="2321004"/>
            <a:ext cx="2238351" cy="2215991"/>
          </a:xfrm>
          <a:prstGeom prst="rect">
            <a:avLst/>
          </a:prstGeom>
          <a:noFill/>
        </p:spPr>
        <p:txBody>
          <a:bodyPr wrap="square" rtlCol="0">
            <a:spAutoFit/>
          </a:bodyPr>
          <a:lstStyle/>
          <a:p>
            <a:r>
              <a:rPr lang="en-US" altLang="zh-CN" sz="13800" dirty="0">
                <a:solidFill>
                  <a:schemeClr val="tx1">
                    <a:lumMod val="75000"/>
                    <a:lumOff val="25000"/>
                  </a:schemeClr>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sym typeface="思源黑体 CN Normal" panose="020B0400000000000000" pitchFamily="34" charset="-122"/>
              </a:rPr>
              <a:t>01</a:t>
            </a:r>
            <a:endParaRPr lang="zh-CN" altLang="en-US" sz="13800" dirty="0">
              <a:solidFill>
                <a:schemeClr val="tx1">
                  <a:lumMod val="75000"/>
                  <a:lumOff val="25000"/>
                </a:schemeClr>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sym typeface="思源黑体 CN Normal" panose="020B0400000000000000" pitchFamily="34" charset="-122"/>
            </a:endParaRPr>
          </a:p>
        </p:txBody>
      </p:sp>
      <p:sp>
        <p:nvSpPr>
          <p:cNvPr id="12" name="文本框 11"/>
          <p:cNvSpPr txBox="1"/>
          <p:nvPr/>
        </p:nvSpPr>
        <p:spPr>
          <a:xfrm>
            <a:off x="6346187" y="3005365"/>
            <a:ext cx="5548451" cy="1106805"/>
          </a:xfrm>
          <a:prstGeom prst="rect">
            <a:avLst/>
          </a:prstGeom>
          <a:noFill/>
        </p:spPr>
        <p:txBody>
          <a:bodyPr wrap="square" rtlCol="0">
            <a:spAutoFit/>
          </a:bodyPr>
          <a:lstStyle/>
          <a:p>
            <a:r>
              <a:rPr lang="zh-CN" altLang="en-US" sz="6600" b="1" dirty="0">
                <a:solidFill>
                  <a:schemeClr val="tx1">
                    <a:lumMod val="75000"/>
                    <a:lumOff val="25000"/>
                  </a:schemeClr>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就业大趋势</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bldLst>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4798060" y="2070100"/>
            <a:ext cx="6796405" cy="3471982"/>
            <a:chOff x="1189866" y="2421642"/>
            <a:chExt cx="7862693" cy="2159675"/>
          </a:xfrm>
        </p:grpSpPr>
        <p:grpSp>
          <p:nvGrpSpPr>
            <p:cNvPr id="11" name="组合 10"/>
            <p:cNvGrpSpPr/>
            <p:nvPr/>
          </p:nvGrpSpPr>
          <p:grpSpPr>
            <a:xfrm rot="16200000">
              <a:off x="4041375" y="-429867"/>
              <a:ext cx="2159675" cy="7862693"/>
              <a:chOff x="1131383" y="3409405"/>
              <a:chExt cx="2159675" cy="7862693"/>
            </a:xfrm>
          </p:grpSpPr>
          <p:sp>
            <p:nvSpPr>
              <p:cNvPr id="33" name="矩形: 圆角 32"/>
              <p:cNvSpPr/>
              <p:nvPr/>
            </p:nvSpPr>
            <p:spPr>
              <a:xfrm>
                <a:off x="1131383" y="3409405"/>
                <a:ext cx="2159675" cy="7862693"/>
              </a:xfrm>
              <a:prstGeom prst="round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0" name="矩形: 圆角 9"/>
              <p:cNvSpPr/>
              <p:nvPr/>
            </p:nvSpPr>
            <p:spPr>
              <a:xfrm>
                <a:off x="1851274" y="3457045"/>
                <a:ext cx="719892" cy="5925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34" name="矩形 33"/>
            <p:cNvSpPr/>
            <p:nvPr/>
          </p:nvSpPr>
          <p:spPr>
            <a:xfrm>
              <a:off x="1454330" y="2634761"/>
              <a:ext cx="7303643" cy="1722941"/>
            </a:xfrm>
            <a:prstGeom prst="rect">
              <a:avLst/>
            </a:prstGeom>
          </p:spPr>
          <p:txBody>
            <a:bodyPr wrap="square" lIns="0" tIns="0" rIns="0" bIns="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      </a:t>
              </a:r>
              <a:r>
                <a:rPr kumimoji="0" lang="zh-CN" altLang="en-US" sz="2000"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据相关数据显示，202</a:t>
              </a:r>
              <a:r>
                <a:rPr kumimoji="0" lang="en-US" altLang="zh-CN" sz="2000"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3</a:t>
              </a:r>
              <a:r>
                <a:rPr kumimoji="0" lang="zh-CN" altLang="en-US" sz="2000"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 届高校毕业生规模预计 1</a:t>
              </a:r>
              <a:r>
                <a:rPr kumimoji="0" lang="en-US" altLang="zh-CN" sz="2000"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158</a:t>
              </a:r>
              <a:r>
                <a:rPr kumimoji="0" lang="zh-CN" altLang="en-US" sz="2000"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 万人，同比增加</a:t>
              </a:r>
              <a:r>
                <a:rPr kumimoji="0" lang="en-US" altLang="zh-CN" sz="2000"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82</a:t>
              </a:r>
              <a:r>
                <a:rPr kumimoji="0" lang="zh-CN" altLang="en-US" sz="2000" b="0" i="0" u="none" strike="noStrike" kern="1200" cap="none" spc="0" normalizeH="0" baseline="0" noProof="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万人。习近平总书记说：“各级党委和政府十分关心，将其作为重大民生工作任务，积极创造条件确保高校毕业生就业。广大高校毕业生也要改变择业观、就业观，找到自己的定位，投入踏踏实实的工作中，实现自己的人生理想。”</a:t>
              </a:r>
            </a:p>
          </p:txBody>
        </p:sp>
      </p:gr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980" y="1593303"/>
            <a:ext cx="4131945" cy="4131945"/>
          </a:xfrm>
          <a:prstGeom prst="rect">
            <a:avLst/>
          </a:prstGeom>
        </p:spPr>
      </p:pic>
      <p:sp>
        <p:nvSpPr>
          <p:cNvPr id="3" name="Text Box 2"/>
          <p:cNvSpPr txBox="1"/>
          <p:nvPr/>
        </p:nvSpPr>
        <p:spPr>
          <a:xfrm>
            <a:off x="353060" y="320040"/>
            <a:ext cx="2214880" cy="398780"/>
          </a:xfrm>
          <a:prstGeom prst="rect">
            <a:avLst/>
          </a:prstGeom>
          <a:noFill/>
        </p:spPr>
        <p:txBody>
          <a:bodyPr wrap="none" rtlCol="0">
            <a:spAutoFit/>
          </a:bodyPr>
          <a:lstStyle/>
          <a:p>
            <a:r>
              <a:rPr lang="en-US" sz="2000">
                <a:solidFill>
                  <a:schemeClr val="accent1"/>
                </a:solidFill>
                <a:effectLst>
                  <a:outerShdw blurRad="38100" dist="25400" dir="5400000" algn="ctr" rotWithShape="0">
                    <a:srgbClr val="6E747A">
                      <a:alpha val="43000"/>
                    </a:srgbClr>
                  </a:outerShdw>
                </a:effectLst>
              </a:rPr>
              <a:t>1.1.1 </a:t>
            </a:r>
            <a:r>
              <a:rPr lang="zh-CN" altLang="en-US" sz="2000">
                <a:solidFill>
                  <a:schemeClr val="accent1"/>
                </a:solidFill>
                <a:effectLst>
                  <a:outerShdw blurRad="38100" dist="25400" dir="5400000" algn="ctr" rotWithShape="0">
                    <a:srgbClr val="6E747A">
                      <a:alpha val="43000"/>
                    </a:srgbClr>
                  </a:outerShdw>
                </a:effectLst>
              </a:rPr>
              <a:t>就业大趋势</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9e000c5d-6e8b-4b64-ac72-26f301d2e3ee"/>
  <p:tag name="COMMONDATA" val="eyJoZGlkIjoiMjc0YTVlMTIyNDI0YjU3Njc4MDkzYzdjMTVkNDBjMTQ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ISLIDE.ICON" val="#21773;"/>
</p:tagLst>
</file>

<file path=ppt/tags/tag18.xml><?xml version="1.0" encoding="utf-8"?>
<p:tagLst xmlns:a="http://schemas.openxmlformats.org/drawingml/2006/main" xmlns:r="http://schemas.openxmlformats.org/officeDocument/2006/relationships" xmlns:p="http://schemas.openxmlformats.org/presentationml/2006/main">
  <p:tag name="ISLIDE.ICON" val="#21773;"/>
</p:tagLst>
</file>

<file path=ppt/tags/tag19.xml><?xml version="1.0" encoding="utf-8"?>
<p:tagLst xmlns:a="http://schemas.openxmlformats.org/drawingml/2006/main" xmlns:r="http://schemas.openxmlformats.org/officeDocument/2006/relationships" xmlns:p="http://schemas.openxmlformats.org/presentationml/2006/main">
  <p:tag name="ISLIDE.ICON" val="#21773;"/>
</p:tagLst>
</file>

<file path=ppt/tags/tag2.xml><?xml version="1.0" encoding="utf-8"?>
<p:tagLst xmlns:a="http://schemas.openxmlformats.org/drawingml/2006/main" xmlns:r="http://schemas.openxmlformats.org/officeDocument/2006/relationships" xmlns:p="http://schemas.openxmlformats.org/presentationml/2006/main">
  <p:tag name="PA" val="v5.1.1"/>
  <p:tag name="RESOURCELIBID_ANIM" val="433"/>
</p:tagLst>
</file>

<file path=ppt/tags/tag20.xml><?xml version="1.0" encoding="utf-8"?>
<p:tagLst xmlns:a="http://schemas.openxmlformats.org/drawingml/2006/main" xmlns:r="http://schemas.openxmlformats.org/officeDocument/2006/relationships" xmlns:p="http://schemas.openxmlformats.org/presentationml/2006/main">
  <p:tag name="ISLIDE.ICON" val="#21773;"/>
</p:tagLst>
</file>

<file path=ppt/tags/tag21.xml><?xml version="1.0" encoding="utf-8"?>
<p:tagLst xmlns:a="http://schemas.openxmlformats.org/drawingml/2006/main" xmlns:r="http://schemas.openxmlformats.org/officeDocument/2006/relationships" xmlns:p="http://schemas.openxmlformats.org/presentationml/2006/main">
  <p:tag name="ISLIDE.ICON" val="#21773;"/>
</p:tagLst>
</file>

<file path=ppt/tags/tag22.xml><?xml version="1.0" encoding="utf-8"?>
<p:tagLst xmlns:a="http://schemas.openxmlformats.org/drawingml/2006/main" xmlns:r="http://schemas.openxmlformats.org/officeDocument/2006/relationships" xmlns:p="http://schemas.openxmlformats.org/presentationml/2006/main">
  <p:tag name="ISLIDE.VECTOR" val="dde2c2de-4721-42d5-ad7a-0e7cc1010371"/>
</p:tagLst>
</file>

<file path=ppt/tags/tag23.xml><?xml version="1.0" encoding="utf-8"?>
<p:tagLst xmlns:a="http://schemas.openxmlformats.org/drawingml/2006/main" xmlns:r="http://schemas.openxmlformats.org/officeDocument/2006/relationships" xmlns:p="http://schemas.openxmlformats.org/presentationml/2006/main">
  <p:tag name="ISLIDE.ICON" val="#21773;"/>
</p:tagLst>
</file>

<file path=ppt/tags/tag24.xml><?xml version="1.0" encoding="utf-8"?>
<p:tagLst xmlns:a="http://schemas.openxmlformats.org/drawingml/2006/main" xmlns:r="http://schemas.openxmlformats.org/officeDocument/2006/relationships" xmlns:p="http://schemas.openxmlformats.org/presentationml/2006/main">
  <p:tag name="ISLIDE.ICON" val="#21773;"/>
</p:tagLst>
</file>

<file path=ppt/tags/tag25.xml><?xml version="1.0" encoding="utf-8"?>
<p:tagLst xmlns:a="http://schemas.openxmlformats.org/drawingml/2006/main" xmlns:r="http://schemas.openxmlformats.org/officeDocument/2006/relationships" xmlns:p="http://schemas.openxmlformats.org/presentationml/2006/main">
  <p:tag name="ISLIDE.ICON" val="#21773;"/>
</p:tagLst>
</file>

<file path=ppt/tags/tag26.xml><?xml version="1.0" encoding="utf-8"?>
<p:tagLst xmlns:a="http://schemas.openxmlformats.org/drawingml/2006/main" xmlns:r="http://schemas.openxmlformats.org/officeDocument/2006/relationships" xmlns:p="http://schemas.openxmlformats.org/presentationml/2006/main">
  <p:tag name="ISLIDE.ICON" val="#21773;"/>
</p:tagLst>
</file>

<file path=ppt/tags/tag27.xml><?xml version="1.0" encoding="utf-8"?>
<p:tagLst xmlns:a="http://schemas.openxmlformats.org/drawingml/2006/main" xmlns:r="http://schemas.openxmlformats.org/officeDocument/2006/relationships" xmlns:p="http://schemas.openxmlformats.org/presentationml/2006/main">
  <p:tag name="ISLIDE.ICON" val="#21773;"/>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ISLIDE.ICON" val="#21773;"/>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UNIT_TABLE_BEAUTIFY" val="smartTable{e60df215-22c4-40a6-83e1-aad78ba77426}"/>
</p:tagLst>
</file>

<file path=ppt/tags/tag31.xml><?xml version="1.0" encoding="utf-8"?>
<p:tagLst xmlns:a="http://schemas.openxmlformats.org/drawingml/2006/main" xmlns:r="http://schemas.openxmlformats.org/officeDocument/2006/relationships" xmlns:p="http://schemas.openxmlformats.org/presentationml/2006/main">
  <p:tag name="ISLIDE.ICON" val="#21773;"/>
</p:tagLst>
</file>

<file path=ppt/tags/tag32.xml><?xml version="1.0" encoding="utf-8"?>
<p:tagLst xmlns:a="http://schemas.openxmlformats.org/drawingml/2006/main" xmlns:r="http://schemas.openxmlformats.org/officeDocument/2006/relationships" xmlns:p="http://schemas.openxmlformats.org/presentationml/2006/main">
  <p:tag name="KSO_WM_UNIT_TABLE_BEAUTIFY" val="smartTable{a7b6090a-ed0b-4c24-ab6d-c741f8cc23f1}"/>
</p:tagLst>
</file>

<file path=ppt/tags/tag33.xml><?xml version="1.0" encoding="utf-8"?>
<p:tagLst xmlns:a="http://schemas.openxmlformats.org/drawingml/2006/main" xmlns:r="http://schemas.openxmlformats.org/officeDocument/2006/relationships" xmlns:p="http://schemas.openxmlformats.org/presentationml/2006/main">
  <p:tag name="ISLIDE.ICON" val="#21773;"/>
</p:tagLst>
</file>

<file path=ppt/tags/tag3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625,&quot;width&quot;:14400}"/>
</p:tagLst>
</file>

<file path=ppt/tags/tag35.xml><?xml version="1.0" encoding="utf-8"?>
<p:tagLst xmlns:a="http://schemas.openxmlformats.org/drawingml/2006/main" xmlns:r="http://schemas.openxmlformats.org/officeDocument/2006/relationships" xmlns:p="http://schemas.openxmlformats.org/presentationml/2006/main">
  <p:tag name="ISLIDE.ICON" val="#21773;"/>
</p:tagLst>
</file>

<file path=ppt/tags/tag36.xml><?xml version="1.0" encoding="utf-8"?>
<p:tagLst xmlns:a="http://schemas.openxmlformats.org/drawingml/2006/main" xmlns:r="http://schemas.openxmlformats.org/officeDocument/2006/relationships" xmlns:p="http://schemas.openxmlformats.org/presentationml/2006/main">
  <p:tag name="ISLIDE.ICON" val="#21773;"/>
</p:tagLst>
</file>

<file path=ppt/tags/tag37.xml><?xml version="1.0" encoding="utf-8"?>
<p:tagLst xmlns:a="http://schemas.openxmlformats.org/drawingml/2006/main" xmlns:r="http://schemas.openxmlformats.org/officeDocument/2006/relationships" xmlns:p="http://schemas.openxmlformats.org/presentationml/2006/main">
  <p:tag name="ISLIDE.ICON" val="#21773;"/>
</p:tagLst>
</file>

<file path=ppt/tags/tag38.xml><?xml version="1.0" encoding="utf-8"?>
<p:tagLst xmlns:a="http://schemas.openxmlformats.org/drawingml/2006/main" xmlns:r="http://schemas.openxmlformats.org/officeDocument/2006/relationships" xmlns:p="http://schemas.openxmlformats.org/presentationml/2006/main">
  <p:tag name="ISLIDE.ICON" val="#21773;"/>
</p:tagLst>
</file>

<file path=ppt/tags/tag39.xml><?xml version="1.0" encoding="utf-8"?>
<p:tagLst xmlns:a="http://schemas.openxmlformats.org/drawingml/2006/main" xmlns:r="http://schemas.openxmlformats.org/officeDocument/2006/relationships" xmlns:p="http://schemas.openxmlformats.org/presentationml/2006/main">
  <p:tag name="ISLIDE.ICON" val="#21773;"/>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ISLIDE.ICON" val="#21773;"/>
</p:tagLst>
</file>

<file path=ppt/tags/tag41.xml><?xml version="1.0" encoding="utf-8"?>
<p:tagLst xmlns:a="http://schemas.openxmlformats.org/drawingml/2006/main" xmlns:r="http://schemas.openxmlformats.org/officeDocument/2006/relationships" xmlns:p="http://schemas.openxmlformats.org/presentationml/2006/main">
  <p:tag name="ISLIDE.ICON" val="#21773;"/>
</p:tagLst>
</file>

<file path=ppt/tags/tag42.xml><?xml version="1.0" encoding="utf-8"?>
<p:tagLst xmlns:a="http://schemas.openxmlformats.org/drawingml/2006/main" xmlns:r="http://schemas.openxmlformats.org/officeDocument/2006/relationships" xmlns:p="http://schemas.openxmlformats.org/presentationml/2006/main">
  <p:tag name="ISLIDE.ICON" val="#21773;"/>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ISLIDE.ICON" val="#21773;"/>
</p:tagLst>
</file>

<file path=ppt/tags/tag45.xml><?xml version="1.0" encoding="utf-8"?>
<p:tagLst xmlns:a="http://schemas.openxmlformats.org/drawingml/2006/main" xmlns:r="http://schemas.openxmlformats.org/officeDocument/2006/relationships" xmlns:p="http://schemas.openxmlformats.org/presentationml/2006/main">
  <p:tag name="PA" val="v5.1.1"/>
  <p:tag name="RESOURCELIBID_ANIM" val="433"/>
</p:tagLst>
</file>

<file path=ppt/tags/tag46.xml><?xml version="1.0" encoding="utf-8"?>
<p:tagLst xmlns:a="http://schemas.openxmlformats.org/drawingml/2006/main" xmlns:r="http://schemas.openxmlformats.org/officeDocument/2006/relationships" xmlns:p="http://schemas.openxmlformats.org/presentationml/2006/main">
  <p:tag name="KSO_WM_UNIT_TABLE_BEAUTIFY" val="smartTable{cf7ee344-126a-45ac-aa14-da65f9fa7a1e}"/>
</p:tagLst>
</file>

<file path=ppt/tags/tag47.xml><?xml version="1.0" encoding="utf-8"?>
<p:tagLst xmlns:a="http://schemas.openxmlformats.org/drawingml/2006/main" xmlns:r="http://schemas.openxmlformats.org/officeDocument/2006/relationships" xmlns:p="http://schemas.openxmlformats.org/presentationml/2006/main">
  <p:tag name="ISLIDE.ICON" val="#21773;"/>
</p:tagLst>
</file>

<file path=ppt/tags/tag48.xml><?xml version="1.0" encoding="utf-8"?>
<p:tagLst xmlns:a="http://schemas.openxmlformats.org/drawingml/2006/main" xmlns:r="http://schemas.openxmlformats.org/officeDocument/2006/relationships" xmlns:p="http://schemas.openxmlformats.org/presentationml/2006/main">
  <p:tag name="ISLIDE.ICON" val="#21773;"/>
</p:tagLst>
</file>

<file path=ppt/tags/tag49.xml><?xml version="1.0" encoding="utf-8"?>
<p:tagLst xmlns:a="http://schemas.openxmlformats.org/drawingml/2006/main" xmlns:r="http://schemas.openxmlformats.org/officeDocument/2006/relationships" xmlns:p="http://schemas.openxmlformats.org/presentationml/2006/main">
  <p:tag name="ISLIDE.ICON" val="#21773;"/>
</p:tagLst>
</file>

<file path=ppt/tags/tag5.xml><?xml version="1.0" encoding="utf-8"?>
<p:tagLst xmlns:a="http://schemas.openxmlformats.org/drawingml/2006/main" xmlns:r="http://schemas.openxmlformats.org/officeDocument/2006/relationships" xmlns:p="http://schemas.openxmlformats.org/presentationml/2006/main">
  <p:tag name="ISLIDE.ICON" val="#21773;"/>
</p:tagLst>
</file>

<file path=ppt/tags/tag50.xml><?xml version="1.0" encoding="utf-8"?>
<p:tagLst xmlns:a="http://schemas.openxmlformats.org/drawingml/2006/main" xmlns:r="http://schemas.openxmlformats.org/officeDocument/2006/relationships" xmlns:p="http://schemas.openxmlformats.org/presentationml/2006/main">
  <p:tag name="ISLIDE.ICON" val="#21773;"/>
</p:tagLst>
</file>

<file path=ppt/tags/tag51.xml><?xml version="1.0" encoding="utf-8"?>
<p:tagLst xmlns:a="http://schemas.openxmlformats.org/drawingml/2006/main" xmlns:r="http://schemas.openxmlformats.org/officeDocument/2006/relationships" xmlns:p="http://schemas.openxmlformats.org/presentationml/2006/main">
  <p:tag name="ISLIDE.ICON" val="#21773;"/>
</p:tagLst>
</file>

<file path=ppt/tags/tag5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5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5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55.xml><?xml version="1.0" encoding="utf-8"?>
<p:tagLst xmlns:a="http://schemas.openxmlformats.org/drawingml/2006/main" xmlns:r="http://schemas.openxmlformats.org/officeDocument/2006/relationships" xmlns:p="http://schemas.openxmlformats.org/presentationml/2006/main">
  <p:tag name="ISLIDE.ICON" val="#21773;"/>
</p:tagLst>
</file>

<file path=ppt/tags/tag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TABLE_BEAUTIFY" val="smartTable{aabddf75-26dc-42bd-a9a1-d00f5b7ba291}"/>
</p:tagLst>
</file>

<file path=ppt/tags/tag58.xml><?xml version="1.0" encoding="utf-8"?>
<p:tagLst xmlns:a="http://schemas.openxmlformats.org/drawingml/2006/main" xmlns:r="http://schemas.openxmlformats.org/officeDocument/2006/relationships" xmlns:p="http://schemas.openxmlformats.org/presentationml/2006/main">
  <p:tag name="ISLIDE.ICON" val="#381722;#381737;#381723;"/>
</p:tagLst>
</file>

<file path=ppt/tags/tag59.xml><?xml version="1.0" encoding="utf-8"?>
<p:tagLst xmlns:a="http://schemas.openxmlformats.org/drawingml/2006/main" xmlns:r="http://schemas.openxmlformats.org/officeDocument/2006/relationships" xmlns:p="http://schemas.openxmlformats.org/presentationml/2006/main">
  <p:tag name="ISLIDE.ICON" val="#21773;"/>
</p:tagLst>
</file>

<file path=ppt/tags/tag6.xml><?xml version="1.0" encoding="utf-8"?>
<p:tagLst xmlns:a="http://schemas.openxmlformats.org/drawingml/2006/main" xmlns:r="http://schemas.openxmlformats.org/officeDocument/2006/relationships" xmlns:p="http://schemas.openxmlformats.org/presentationml/2006/main">
  <p:tag name="ISLIDE.ICON" val="#21773;"/>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ISLIDE.ICON" val="#21773;"/>
</p:tagLst>
</file>

<file path=ppt/tags/tag8.xml><?xml version="1.0" encoding="utf-8"?>
<p:tagLst xmlns:a="http://schemas.openxmlformats.org/drawingml/2006/main" xmlns:r="http://schemas.openxmlformats.org/officeDocument/2006/relationships" xmlns:p="http://schemas.openxmlformats.org/presentationml/2006/main">
  <p:tag name="ISLIDE.ICON" val="#21773;"/>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自定义 155">
      <a:dk1>
        <a:sysClr val="windowText" lastClr="000000"/>
      </a:dk1>
      <a:lt1>
        <a:sysClr val="window" lastClr="FFFFFF"/>
      </a:lt1>
      <a:dk2>
        <a:srgbClr val="3F3F3F"/>
      </a:dk2>
      <a:lt2>
        <a:srgbClr val="E7E6E6"/>
      </a:lt2>
      <a:accent1>
        <a:srgbClr val="342E6A"/>
      </a:accent1>
      <a:accent2>
        <a:srgbClr val="FF4922"/>
      </a:accent2>
      <a:accent3>
        <a:srgbClr val="342E6A"/>
      </a:accent3>
      <a:accent4>
        <a:srgbClr val="FF4922"/>
      </a:accent4>
      <a:accent5>
        <a:srgbClr val="342E6A"/>
      </a:accent5>
      <a:accent6>
        <a:srgbClr val="FF492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55">
      <a:dk1>
        <a:sysClr val="windowText" lastClr="000000"/>
      </a:dk1>
      <a:lt1>
        <a:sysClr val="window" lastClr="FFFFFF"/>
      </a:lt1>
      <a:dk2>
        <a:srgbClr val="3F3F3F"/>
      </a:dk2>
      <a:lt2>
        <a:srgbClr val="E7E6E6"/>
      </a:lt2>
      <a:accent1>
        <a:srgbClr val="342E6A"/>
      </a:accent1>
      <a:accent2>
        <a:srgbClr val="FF4922"/>
      </a:accent2>
      <a:accent3>
        <a:srgbClr val="342E6A"/>
      </a:accent3>
      <a:accent4>
        <a:srgbClr val="FF4922"/>
      </a:accent4>
      <a:accent5>
        <a:srgbClr val="342E6A"/>
      </a:accent5>
      <a:accent6>
        <a:srgbClr val="FF492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5716</Words>
  <Application>Microsoft Office PowerPoint</Application>
  <PresentationFormat>宽屏</PresentationFormat>
  <Paragraphs>768</Paragraphs>
  <Slides>69</Slides>
  <Notes>12</Notes>
  <HiddenSlides>0</HiddenSlides>
  <MMClips>0</MMClips>
  <ScaleCrop>false</ScaleCrop>
  <HeadingPairs>
    <vt:vector size="6" baseType="variant">
      <vt:variant>
        <vt:lpstr>已用的字体</vt:lpstr>
      </vt:variant>
      <vt:variant>
        <vt:i4>26</vt:i4>
      </vt:variant>
      <vt:variant>
        <vt:lpstr>主题</vt:lpstr>
      </vt:variant>
      <vt:variant>
        <vt:i4>2</vt:i4>
      </vt:variant>
      <vt:variant>
        <vt:lpstr>幻灯片标题</vt:lpstr>
      </vt:variant>
      <vt:variant>
        <vt:i4>69</vt:i4>
      </vt:variant>
    </vt:vector>
  </HeadingPairs>
  <TitlesOfParts>
    <vt:vector size="97" baseType="lpstr">
      <vt:lpstr>Malgun Gothic</vt:lpstr>
      <vt:lpstr>Open Sans</vt:lpstr>
      <vt:lpstr>UKIJ Qolyazma</vt:lpstr>
      <vt:lpstr>Yuanti SC</vt:lpstr>
      <vt:lpstr>等线</vt:lpstr>
      <vt:lpstr>等线 Light</vt:lpstr>
      <vt:lpstr>方正兰亭黑简体</vt:lpstr>
      <vt:lpstr>汉仪旗黑-55简</vt:lpstr>
      <vt:lpstr>黑体</vt:lpstr>
      <vt:lpstr>华康圆体W3</vt:lpstr>
      <vt:lpstr>思源黑体</vt:lpstr>
      <vt:lpstr>思源黑体 Bold</vt:lpstr>
      <vt:lpstr>思源黑体 CN Bold</vt:lpstr>
      <vt:lpstr>思源黑体 CN Medium</vt:lpstr>
      <vt:lpstr>思源黑体 CN Normal</vt:lpstr>
      <vt:lpstr>思源黑体 CN Regular</vt:lpstr>
      <vt:lpstr>宋体</vt:lpstr>
      <vt:lpstr>微软雅黑</vt:lpstr>
      <vt:lpstr>微软雅黑 Light</vt:lpstr>
      <vt:lpstr>字魂17号-萌趣果冻体</vt:lpstr>
      <vt:lpstr>字魂59号-创粗黑</vt:lpstr>
      <vt:lpstr>Arial</vt:lpstr>
      <vt:lpstr>Arial Bold</vt:lpstr>
      <vt:lpstr>Arial Italic</vt:lpstr>
      <vt:lpstr>Calibri</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Windows User</cp:lastModifiedBy>
  <cp:revision>217</cp:revision>
  <dcterms:created xsi:type="dcterms:W3CDTF">2022-02-25T07:35:00Z</dcterms:created>
  <dcterms:modified xsi:type="dcterms:W3CDTF">2023-03-07T10:16:36Z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2052-11.1.0.12980</vt:lpwstr>
  </property>
  <property fmtid="{D5CDD505-2E9C-101B-9397-08002B2CF9AE}" pid="3" name="ICV">
    <vt:lpwstr>2ECCE26AAD7F4F408CFE3E5E73CD32AB</vt:lpwstr>
  </property>
</Properties>
</file>